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21.xml" ContentType="application/vnd.openxmlformats-officedocument.presentationml.slide+xml"/>
  <Override PartName="/ppt/slides/slide7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6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notesSlides/notesSlide11.xml" ContentType="application/vnd.openxmlformats-officedocument.presentationml.notesSlide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5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40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24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5.xml" ContentType="application/vnd.openxmlformats-officedocument.theme+xml"/>
  <Override PartName="/ppt/theme/theme4.xml" ContentType="application/vnd.openxmlformats-officedocument.theme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67" r:id="rId2"/>
    <p:sldMasterId id="2147483682" r:id="rId3"/>
  </p:sldMasterIdLst>
  <p:notesMasterIdLst>
    <p:notesMasterId r:id="rId26"/>
  </p:notesMasterIdLst>
  <p:handoutMasterIdLst>
    <p:handoutMasterId r:id="rId27"/>
  </p:handoutMasterIdLst>
  <p:sldIdLst>
    <p:sldId id="656" r:id="rId4"/>
    <p:sldId id="568" r:id="rId5"/>
    <p:sldId id="562" r:id="rId6"/>
    <p:sldId id="446" r:id="rId7"/>
    <p:sldId id="615" r:id="rId8"/>
    <p:sldId id="645" r:id="rId9"/>
    <p:sldId id="646" r:id="rId10"/>
    <p:sldId id="647" r:id="rId11"/>
    <p:sldId id="638" r:id="rId12"/>
    <p:sldId id="639" r:id="rId13"/>
    <p:sldId id="640" r:id="rId14"/>
    <p:sldId id="641" r:id="rId15"/>
    <p:sldId id="642" r:id="rId16"/>
    <p:sldId id="643" r:id="rId17"/>
    <p:sldId id="644" r:id="rId18"/>
    <p:sldId id="618" r:id="rId19"/>
    <p:sldId id="651" r:id="rId20"/>
    <p:sldId id="652" r:id="rId21"/>
    <p:sldId id="633" r:id="rId22"/>
    <p:sldId id="653" r:id="rId23"/>
    <p:sldId id="634" r:id="rId24"/>
    <p:sldId id="635" r:id="rId25"/>
  </p:sldIdLst>
  <p:sldSz cx="9144000" cy="6858000" type="screen4x3"/>
  <p:notesSz cx="6997700" cy="9271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rebuchet MS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rebuchet MS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rebuchet MS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rebuchet MS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rebuchet MS" pitchFamily="34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Trebuchet MS" pitchFamily="34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Trebuchet MS" pitchFamily="34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Trebuchet MS" pitchFamily="34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Trebuchet MS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03AD80"/>
    <a:srgbClr val="FF0000"/>
    <a:srgbClr val="FFCC00"/>
    <a:srgbClr val="CC0000"/>
    <a:srgbClr val="FF3300"/>
    <a:srgbClr val="001350"/>
    <a:srgbClr val="002290"/>
    <a:srgbClr val="FFFF00"/>
    <a:srgbClr val="C9F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15" autoAdjust="0"/>
    <p:restoredTop sz="83304" autoAdjust="0"/>
  </p:normalViewPr>
  <p:slideViewPr>
    <p:cSldViewPr>
      <p:cViewPr>
        <p:scale>
          <a:sx n="50" d="100"/>
          <a:sy n="50" d="100"/>
        </p:scale>
        <p:origin x="-1752" y="-3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08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652"/>
    </p:cViewPr>
  </p:sorterViewPr>
  <p:notesViewPr>
    <p:cSldViewPr>
      <p:cViewPr>
        <p:scale>
          <a:sx n="80" d="100"/>
          <a:sy n="80" d="100"/>
        </p:scale>
        <p:origin x="-2286" y="-72"/>
      </p:cViewPr>
      <p:guideLst>
        <p:guide orient="horz" pos="2920"/>
        <p:guide pos="2204"/>
      </p:guideLst>
    </p:cSldViewPr>
  </p:notesViewPr>
  <p:gridSpacing cx="38405" cy="384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371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3" tIns="46477" rIns="92953" bIns="46477" numCol="1" anchor="t" anchorCtr="0" compatLnSpc="1">
            <a:prstTxWarp prst="textNoShape">
              <a:avLst/>
            </a:prstTxWarp>
          </a:bodyPr>
          <a:lstStyle>
            <a:lvl1pPr defTabSz="930275"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2400" y="0"/>
            <a:ext cx="303371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3" tIns="46477" rIns="92953" bIns="46477" numCol="1" anchor="t" anchorCtr="0" compatLnSpc="1">
            <a:prstTxWarp prst="textNoShape">
              <a:avLst/>
            </a:prstTxWarp>
          </a:bodyPr>
          <a:lstStyle>
            <a:lvl1pPr algn="r" defTabSz="930275"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05863"/>
            <a:ext cx="303371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3" tIns="46477" rIns="92953" bIns="46477" numCol="1" anchor="b" anchorCtr="0" compatLnSpc="1">
            <a:prstTxWarp prst="textNoShape">
              <a:avLst/>
            </a:prstTxWarp>
          </a:bodyPr>
          <a:lstStyle>
            <a:lvl1pPr defTabSz="930275"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2400" y="8805863"/>
            <a:ext cx="303371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3" tIns="46477" rIns="92953" bIns="46477" numCol="1" anchor="b" anchorCtr="0" compatLnSpc="1">
            <a:prstTxWarp prst="textNoShape">
              <a:avLst/>
            </a:prstTxWarp>
          </a:bodyPr>
          <a:lstStyle>
            <a:lvl1pPr algn="r" defTabSz="930275"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fld id="{B9FB95DB-CAAB-4ECA-91BD-FA17CE38C1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9099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371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3" tIns="46477" rIns="92953" bIns="46477" numCol="1" anchor="t" anchorCtr="0" compatLnSpc="1">
            <a:prstTxWarp prst="textNoShape">
              <a:avLst/>
            </a:prstTxWarp>
          </a:bodyPr>
          <a:lstStyle>
            <a:lvl1pPr defTabSz="930275"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2400" y="0"/>
            <a:ext cx="303371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3" tIns="46477" rIns="92953" bIns="46477" numCol="1" anchor="t" anchorCtr="0" compatLnSpc="1">
            <a:prstTxWarp prst="textNoShape">
              <a:avLst/>
            </a:prstTxWarp>
          </a:bodyPr>
          <a:lstStyle>
            <a:lvl1pPr algn="r" defTabSz="930275"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5325"/>
            <a:ext cx="4635500" cy="3476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088" y="4403725"/>
            <a:ext cx="5597525" cy="417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3" tIns="46477" rIns="92953" bIns="464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05863"/>
            <a:ext cx="303371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3" tIns="46477" rIns="92953" bIns="46477" numCol="1" anchor="b" anchorCtr="0" compatLnSpc="1">
            <a:prstTxWarp prst="textNoShape">
              <a:avLst/>
            </a:prstTxWarp>
          </a:bodyPr>
          <a:lstStyle>
            <a:lvl1pPr defTabSz="930275"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2400" y="8805863"/>
            <a:ext cx="303371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3" tIns="46477" rIns="92953" bIns="46477" numCol="1" anchor="b" anchorCtr="0" compatLnSpc="1">
            <a:prstTxWarp prst="textNoShape">
              <a:avLst/>
            </a:prstTxWarp>
          </a:bodyPr>
          <a:lstStyle>
            <a:lvl1pPr algn="r" defTabSz="930275"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fld id="{E6B9DA28-FE91-45BD-A693-152B1FF1E8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8739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B9DA28-FE91-45BD-A693-152B1FF1E86E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6652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3CE96D-68DC-4E4B-8314-7D987CEBAE8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7178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3CE96D-68DC-4E4B-8314-7D987CEBAE8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819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B9DA28-FE91-45BD-A693-152B1FF1E86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1297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B9DA28-FE91-45BD-A693-152B1FF1E86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7555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B9DA28-FE91-45BD-A693-152B1FF1E86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0305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B9DA28-FE91-45BD-A693-152B1FF1E86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8601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 txBox="1">
            <a:spLocks noGrp="1" noChangeArrowheads="1"/>
          </p:cNvSpPr>
          <p:nvPr/>
        </p:nvSpPr>
        <p:spPr bwMode="auto">
          <a:xfrm>
            <a:off x="3963988" y="8807450"/>
            <a:ext cx="3033712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3" tIns="46477" rIns="92953" bIns="46477" anchor="b"/>
          <a:lstStyle>
            <a:lvl1pPr defTabSz="930275" eaLnBrk="0" hangingPunct="0">
              <a:defRPr sz="28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defTabSz="930275" eaLnBrk="0" hangingPunct="0">
              <a:defRPr sz="28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defTabSz="930275" eaLnBrk="0" hangingPunct="0">
              <a:defRPr sz="28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defTabSz="930275" eaLnBrk="0" hangingPunct="0">
              <a:defRPr sz="28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defTabSz="930275" eaLnBrk="0" hangingPunct="0">
              <a:defRPr sz="28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r" eaLnBrk="1" hangingPunct="1"/>
            <a:fld id="{EDB57440-7B4A-47B1-B536-FB7C92427A66}" type="slidenum">
              <a:rPr lang="en-US" sz="1200">
                <a:latin typeface="Arial Rounded MT Bold" pitchFamily="34" charset="0"/>
              </a:rPr>
              <a:pPr algn="r" eaLnBrk="1" hangingPunct="1"/>
              <a:t>8</a:t>
            </a:fld>
            <a:endParaRPr lang="en-US" sz="1200">
              <a:latin typeface="Arial Rounded MT Bold" pitchFamily="34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450" y="4403725"/>
            <a:ext cx="5130800" cy="4171950"/>
          </a:xfrm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55283" indent="-29049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61974" indent="-23239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26763" indent="-23239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91553" indent="-23239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5634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2113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8592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5071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EF435B5-5FF0-49FE-AD32-E73D9EEBF829}" type="slidenum">
              <a:rPr lang="en-US" sz="1200"/>
              <a:pPr eaLnBrk="1" hangingPunct="1"/>
              <a:t>12</a:t>
            </a:fld>
            <a:endParaRPr lang="en-US" sz="120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55283" indent="-29049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61974" indent="-23239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26763" indent="-23239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91553" indent="-23239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5634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2113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8592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5071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EF435B5-5FF0-49FE-AD32-E73D9EEBF829}" type="slidenum">
              <a:rPr lang="en-US" sz="1200"/>
              <a:pPr eaLnBrk="1" hangingPunct="1"/>
              <a:t>13</a:t>
            </a:fld>
            <a:endParaRPr lang="en-US" sz="120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B9DA28-FE91-45BD-A693-152B1FF1E86E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592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553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302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2300" y="0"/>
            <a:ext cx="21717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3627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4891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0"/>
            <a:ext cx="8686800" cy="6126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258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0" y="109582"/>
            <a:ext cx="9144000" cy="657766"/>
          </a:xfrm>
        </p:spPr>
        <p:txBody>
          <a:bodyPr>
            <a:noAutofit/>
          </a:bodyPr>
          <a:lstStyle>
            <a:lvl1pPr marL="0" indent="0">
              <a:buNone/>
              <a:defRPr sz="4800">
                <a:latin typeface="Impact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49" t="61553" r="33290" b="37746"/>
          <a:stretch/>
        </p:blipFill>
        <p:spPr bwMode="auto">
          <a:xfrm>
            <a:off x="-24711" y="6648691"/>
            <a:ext cx="8974881" cy="133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3604" y="6718310"/>
            <a:ext cx="9150979" cy="149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4711" y="6583293"/>
            <a:ext cx="7745921" cy="65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0" y="1547813"/>
            <a:ext cx="9127375" cy="4701826"/>
          </a:xfrm>
        </p:spPr>
        <p:txBody>
          <a:bodyPr/>
          <a:lstStyle>
            <a:lvl1pPr marL="342900" indent="-342900">
              <a:buClr>
                <a:schemeClr val="accent5">
                  <a:lumMod val="75000"/>
                </a:schemeClr>
              </a:buClr>
              <a:buSzPct val="110000"/>
              <a:buFont typeface="Wingdings" pitchFamily="2" charset="2"/>
              <a:buChar char="§"/>
              <a:defRPr>
                <a:latin typeface="Arial" pitchFamily="34" charset="0"/>
                <a:cs typeface="Arial" pitchFamily="34" charset="0"/>
              </a:defRPr>
            </a:lvl1pPr>
            <a:lvl2pPr marL="742950" indent="-285750">
              <a:buClr>
                <a:schemeClr val="accent5">
                  <a:lumMod val="75000"/>
                </a:schemeClr>
              </a:buClr>
              <a:buSzPct val="110000"/>
              <a:buFont typeface="Arial" pitchFamily="34" charset="0"/>
              <a:buChar char="•"/>
              <a:defRPr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chemeClr val="accent5">
                  <a:lumMod val="75000"/>
                </a:schemeClr>
              </a:buClr>
              <a:buFont typeface="Arial" pitchFamily="34" charset="0"/>
              <a:buChar char="–"/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822" y="5387654"/>
            <a:ext cx="1499177" cy="1501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49" t="61553" r="33290" b="37746"/>
          <a:stretch/>
        </p:blipFill>
        <p:spPr bwMode="auto">
          <a:xfrm>
            <a:off x="-24711" y="6648691"/>
            <a:ext cx="8974881" cy="133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3604" y="6718310"/>
            <a:ext cx="9150979" cy="149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4711" y="6583293"/>
            <a:ext cx="7745921" cy="65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822" y="5387654"/>
            <a:ext cx="1499177" cy="1501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34247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0" y="109582"/>
            <a:ext cx="9144000" cy="657766"/>
          </a:xfrm>
        </p:spPr>
        <p:txBody>
          <a:bodyPr>
            <a:noAutofit/>
          </a:bodyPr>
          <a:lstStyle>
            <a:lvl1pPr marL="0" indent="0">
              <a:buNone/>
              <a:defRPr sz="4800">
                <a:latin typeface="Impact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49" t="61553" r="33290" b="37746"/>
          <a:stretch/>
        </p:blipFill>
        <p:spPr bwMode="auto">
          <a:xfrm>
            <a:off x="-24711" y="6648691"/>
            <a:ext cx="8974881" cy="133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3604" y="6718310"/>
            <a:ext cx="9150979" cy="149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4711" y="6583293"/>
            <a:ext cx="7745921" cy="65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0" y="1547813"/>
            <a:ext cx="9127375" cy="4701826"/>
          </a:xfrm>
        </p:spPr>
        <p:txBody>
          <a:bodyPr/>
          <a:lstStyle>
            <a:lvl1pPr marL="342900" indent="-342900">
              <a:buClr>
                <a:schemeClr val="accent5">
                  <a:lumMod val="75000"/>
                </a:schemeClr>
              </a:buClr>
              <a:buSzPct val="110000"/>
              <a:buFont typeface="Wingdings" pitchFamily="2" charset="2"/>
              <a:buChar char="§"/>
              <a:defRPr>
                <a:latin typeface="Arial" pitchFamily="34" charset="0"/>
                <a:cs typeface="Arial" pitchFamily="34" charset="0"/>
              </a:defRPr>
            </a:lvl1pPr>
            <a:lvl2pPr marL="742950" indent="-285750">
              <a:buClr>
                <a:schemeClr val="accent5">
                  <a:lumMod val="75000"/>
                </a:schemeClr>
              </a:buClr>
              <a:buSzPct val="110000"/>
              <a:buFont typeface="Arial" pitchFamily="34" charset="0"/>
              <a:buChar char="•"/>
              <a:defRPr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chemeClr val="accent5">
                  <a:lumMod val="75000"/>
                </a:schemeClr>
              </a:buClr>
              <a:buFont typeface="Arial" pitchFamily="34" charset="0"/>
              <a:buChar char="–"/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822" y="5387654"/>
            <a:ext cx="1499177" cy="1501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49" t="61553" r="33290" b="37746"/>
          <a:stretch/>
        </p:blipFill>
        <p:spPr bwMode="auto">
          <a:xfrm>
            <a:off x="-24711" y="6648691"/>
            <a:ext cx="8974881" cy="133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3604" y="6718310"/>
            <a:ext cx="9150979" cy="149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4711" y="6583293"/>
            <a:ext cx="7745921" cy="65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822" y="5387654"/>
            <a:ext cx="1499177" cy="1501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41073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228600"/>
            <a:ext cx="5167313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66700" y="1371600"/>
            <a:ext cx="3390900" cy="5257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0" y="1371600"/>
            <a:ext cx="33909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909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517E7-ABEA-4356-BC88-11E027DC83E7}" type="datetimeFigureOut">
              <a:rPr lang="en-US" smtClean="0"/>
              <a:t>8/17/2013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7E17D-92B6-4283-8EA2-39B10B3E6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3607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517E7-ABEA-4356-BC88-11E027DC83E7}" type="datetimeFigureOut">
              <a:rPr lang="en-US" smtClean="0"/>
              <a:t>8/17/2013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7E17D-92B6-4283-8EA2-39B10B3E6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7847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517E7-ABEA-4356-BC88-11E027DC83E7}" type="datetimeFigureOut">
              <a:rPr lang="en-US" smtClean="0"/>
              <a:t>8/17/2013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7E17D-92B6-4283-8EA2-39B10B3E6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6394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517E7-ABEA-4356-BC88-11E027DC83E7}" type="datetimeFigureOut">
              <a:rPr lang="en-US" smtClean="0"/>
              <a:t>8/17/2013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7E17D-92B6-4283-8EA2-39B10B3E6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453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4869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517E7-ABEA-4356-BC88-11E027DC83E7}" type="datetimeFigureOut">
              <a:rPr lang="en-US" smtClean="0"/>
              <a:t>8/17/2013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7E17D-92B6-4283-8EA2-39B10B3E6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326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517E7-ABEA-4356-BC88-11E027DC83E7}" type="datetimeFigureOut">
              <a:rPr lang="en-US" smtClean="0"/>
              <a:t>8/17/2013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7E17D-92B6-4283-8EA2-39B10B3E6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4070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517E7-ABEA-4356-BC88-11E027DC83E7}" type="datetimeFigureOut">
              <a:rPr lang="en-US" smtClean="0"/>
              <a:t>8/17/2013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7E17D-92B6-4283-8EA2-39B10B3E6487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8606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517E7-ABEA-4356-BC88-11E027DC83E7}" type="datetimeFigureOut">
              <a:rPr lang="en-US" smtClean="0"/>
              <a:t>8/17/2013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7E17D-92B6-4283-8EA2-39B10B3E6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7478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517E7-ABEA-4356-BC88-11E027DC83E7}" type="datetimeFigureOut">
              <a:rPr lang="en-US" smtClean="0"/>
              <a:t>8/17/2013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7E17D-92B6-4283-8EA2-39B10B3E6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0716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517E7-ABEA-4356-BC88-11E027DC83E7}" type="datetimeFigureOut">
              <a:rPr lang="en-US" smtClean="0"/>
              <a:t>8/17/2013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7E17D-92B6-4283-8EA2-39B10B3E6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0654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517E7-ABEA-4356-BC88-11E027DC83E7}" type="datetimeFigureOut">
              <a:rPr lang="en-US" smtClean="0"/>
              <a:t>8/17/2013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7E17D-92B6-4283-8EA2-39B10B3E6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9460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0" y="109582"/>
            <a:ext cx="9144000" cy="657766"/>
          </a:xfrm>
        </p:spPr>
        <p:txBody>
          <a:bodyPr>
            <a:noAutofit/>
          </a:bodyPr>
          <a:lstStyle>
            <a:lvl1pPr marL="0" indent="0">
              <a:buNone/>
              <a:defRPr sz="4800">
                <a:latin typeface="Impact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0" y="1547813"/>
            <a:ext cx="9127375" cy="4701826"/>
          </a:xfrm>
        </p:spPr>
        <p:txBody>
          <a:bodyPr/>
          <a:lstStyle>
            <a:lvl1pPr marL="342900" indent="-342900">
              <a:buClr>
                <a:schemeClr val="accent5">
                  <a:lumMod val="75000"/>
                </a:schemeClr>
              </a:buClr>
              <a:buSzPct val="110000"/>
              <a:buFont typeface="Wingdings" pitchFamily="2" charset="2"/>
              <a:buChar char="§"/>
              <a:defRPr>
                <a:latin typeface="Arial" pitchFamily="34" charset="0"/>
                <a:cs typeface="Arial" pitchFamily="34" charset="0"/>
              </a:defRPr>
            </a:lvl1pPr>
            <a:lvl2pPr marL="742950" indent="-285750">
              <a:buClr>
                <a:schemeClr val="accent5">
                  <a:lumMod val="75000"/>
                </a:schemeClr>
              </a:buClr>
              <a:buSzPct val="110000"/>
              <a:buFont typeface="Arial" pitchFamily="34" charset="0"/>
              <a:buChar char="•"/>
              <a:defRPr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chemeClr val="accent5">
                  <a:lumMod val="75000"/>
                </a:schemeClr>
              </a:buClr>
              <a:buFont typeface="Arial" pitchFamily="34" charset="0"/>
              <a:buChar char="–"/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49" t="61553" r="33290" b="37746"/>
          <a:stretch/>
        </p:blipFill>
        <p:spPr bwMode="auto">
          <a:xfrm>
            <a:off x="-24711" y="6648691"/>
            <a:ext cx="8974881" cy="133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3604" y="6718310"/>
            <a:ext cx="9150979" cy="149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4711" y="6583293"/>
            <a:ext cx="7745921" cy="65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822" y="5387654"/>
            <a:ext cx="1499177" cy="1501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34247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228600"/>
            <a:ext cx="5167313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66700" y="1371600"/>
            <a:ext cx="3390900" cy="5257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0" y="1371600"/>
            <a:ext cx="33909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909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ACDF6120-F1F0-4C60-9FE9-39AC71A9C79D}" type="datetimeFigureOut">
              <a:rPr lang="en-US" smtClean="0">
                <a:solidFill>
                  <a:srgbClr val="464653"/>
                </a:solidFill>
              </a:rPr>
              <a:pPr/>
              <a:t>8/17/2013</a:t>
            </a:fld>
            <a:endParaRPr lang="en-US" sz="1600" dirty="0">
              <a:solidFill>
                <a:srgbClr val="464653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 dirty="0">
              <a:solidFill>
                <a:srgbClr val="464653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EA7C8D44-3667-46F6-9772-CC52308E2A7F}" type="slidenum">
              <a:rPr lang="en-US" smtClean="0">
                <a:solidFill>
                  <a:srgbClr val="464653"/>
                </a:solidFill>
              </a:rPr>
              <a:pPr/>
              <a:t>‹#›</a:t>
            </a:fld>
            <a:endParaRPr lang="en-US" dirty="0">
              <a:solidFill>
                <a:srgbClr val="464653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446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461297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F6120-F1F0-4C60-9FE9-39AC71A9C79D}" type="datetimeFigureOut">
              <a:rPr lang="en-US" smtClean="0">
                <a:solidFill>
                  <a:srgbClr val="464653"/>
                </a:solidFill>
              </a:rPr>
              <a:pPr/>
              <a:t>8/17/2013</a:t>
            </a:fld>
            <a:endParaRPr lang="en-US" dirty="0">
              <a:solidFill>
                <a:srgbClr val="46465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465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lang="en-US" smtClean="0">
                <a:solidFill>
                  <a:srgbClr val="464653"/>
                </a:solidFill>
              </a:rPr>
              <a:pPr/>
              <a:t>‹#›</a:t>
            </a:fld>
            <a:endParaRPr lang="en-US" dirty="0">
              <a:solidFill>
                <a:srgbClr val="464653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9767997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ACDF6120-F1F0-4C60-9FE9-39AC71A9C79D}" type="datetimeFigureOut">
              <a:rPr lang="en-US" smtClean="0">
                <a:solidFill>
                  <a:srgbClr val="DDE9EC"/>
                </a:solidFill>
              </a:rPr>
              <a:pPr/>
              <a:t>8/17/2013</a:t>
            </a:fld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EA7C8D44-3667-46F6-9772-CC52308E2A7F}" type="slidenum">
              <a:rPr lang="en-US" smtClean="0">
                <a:solidFill>
                  <a:srgbClr val="DDE9EC"/>
                </a:solidFill>
              </a:rPr>
              <a:pPr/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2020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F6120-F1F0-4C60-9FE9-39AC71A9C79D}" type="datetimeFigureOut">
              <a:rPr lang="en-US" smtClean="0">
                <a:solidFill>
                  <a:srgbClr val="464653"/>
                </a:solidFill>
              </a:rPr>
              <a:pPr/>
              <a:t>8/17/2013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4653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lang="en-US" smtClean="0">
                <a:solidFill>
                  <a:srgbClr val="464653"/>
                </a:solidFill>
              </a:rPr>
              <a:pPr/>
              <a:t>‹#›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0362035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F6120-F1F0-4C60-9FE9-39AC71A9C79D}" type="datetimeFigureOut">
              <a:rPr lang="en-US" smtClean="0">
                <a:solidFill>
                  <a:srgbClr val="464653"/>
                </a:solidFill>
              </a:rPr>
              <a:pPr/>
              <a:t>8/17/2013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4653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lang="en-US" smtClean="0">
                <a:solidFill>
                  <a:srgbClr val="464653"/>
                </a:solidFill>
              </a:rPr>
              <a:pPr/>
              <a:t>‹#›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0869193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F6120-F1F0-4C60-9FE9-39AC71A9C79D}" type="datetimeFigureOut">
              <a:rPr lang="en-US" smtClean="0">
                <a:solidFill>
                  <a:srgbClr val="464653"/>
                </a:solidFill>
              </a:rPr>
              <a:pPr/>
              <a:t>8/17/2013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4653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lang="en-US" smtClean="0">
                <a:solidFill>
                  <a:srgbClr val="464653"/>
                </a:solidFill>
              </a:rPr>
              <a:pPr/>
              <a:t>‹#›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969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F6120-F1F0-4C60-9FE9-39AC71A9C79D}" type="datetimeFigureOut">
              <a:rPr lang="en-US" smtClean="0">
                <a:solidFill>
                  <a:srgbClr val="464653"/>
                </a:solidFill>
              </a:rPr>
              <a:pPr/>
              <a:t>8/17/2013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465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lang="en-US" smtClean="0">
                <a:solidFill>
                  <a:srgbClr val="464653"/>
                </a:solidFill>
              </a:rPr>
              <a:pPr/>
              <a:t>‹#›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3195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F6120-F1F0-4C60-9FE9-39AC71A9C79D}" type="datetimeFigureOut">
              <a:rPr lang="en-US" smtClean="0">
                <a:solidFill>
                  <a:srgbClr val="464653"/>
                </a:solidFill>
              </a:rPr>
              <a:pPr/>
              <a:t>8/17/2013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4653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lang="en-US" smtClean="0">
                <a:solidFill>
                  <a:srgbClr val="464653"/>
                </a:solidFill>
              </a:rPr>
              <a:pPr/>
              <a:t>‹#›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5009258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F6120-F1F0-4C60-9FE9-39AC71A9C79D}" type="datetimeFigureOut">
              <a:rPr lang="en-US" smtClean="0">
                <a:solidFill>
                  <a:srgbClr val="DDE9EC"/>
                </a:solidFill>
              </a:rPr>
              <a:pPr/>
              <a:t>8/17/2013</a:t>
            </a:fld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E9E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lang="en-US" smtClean="0">
                <a:solidFill>
                  <a:srgbClr val="DDE9EC"/>
                </a:solidFill>
              </a:rPr>
              <a:pPr/>
              <a:t>‹#›</a:t>
            </a:fld>
            <a:endParaRPr lang="en-US">
              <a:solidFill>
                <a:srgbClr val="DDE9EC"/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9766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F6120-F1F0-4C60-9FE9-39AC71A9C79D}" type="datetimeFigureOut">
              <a:rPr lang="en-US" smtClean="0">
                <a:solidFill>
                  <a:srgbClr val="464653"/>
                </a:solidFill>
              </a:rPr>
              <a:pPr/>
              <a:t>8/17/2013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465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lang="en-US" smtClean="0">
                <a:solidFill>
                  <a:srgbClr val="464653"/>
                </a:solidFill>
              </a:rPr>
              <a:pPr/>
              <a:t>‹#›</a:t>
            </a:fld>
            <a:endParaRPr lang="en-US">
              <a:solidFill>
                <a:srgbClr val="4646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2794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F6120-F1F0-4C60-9FE9-39AC71A9C79D}" type="datetimeFigureOut">
              <a:rPr lang="en-US" smtClean="0">
                <a:solidFill>
                  <a:srgbClr val="464653"/>
                </a:solidFill>
              </a:rPr>
              <a:pPr/>
              <a:t>8/17/2013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465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lang="en-US" smtClean="0">
                <a:solidFill>
                  <a:srgbClr val="464653"/>
                </a:solidFill>
              </a:rPr>
              <a:pPr/>
              <a:t>‹#›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06209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223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0" y="109582"/>
            <a:ext cx="9144000" cy="657766"/>
          </a:xfrm>
        </p:spPr>
        <p:txBody>
          <a:bodyPr>
            <a:noAutofit/>
          </a:bodyPr>
          <a:lstStyle>
            <a:lvl1pPr marL="0" indent="0">
              <a:buNone/>
              <a:defRPr sz="4800">
                <a:latin typeface="Impact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0" y="1547813"/>
            <a:ext cx="9127375" cy="4701826"/>
          </a:xfrm>
        </p:spPr>
        <p:txBody>
          <a:bodyPr/>
          <a:lstStyle>
            <a:lvl1pPr marL="342900" indent="-342900">
              <a:buClr>
                <a:schemeClr val="accent5">
                  <a:lumMod val="75000"/>
                </a:schemeClr>
              </a:buClr>
              <a:buSzPct val="110000"/>
              <a:buFont typeface="Wingdings" pitchFamily="2" charset="2"/>
              <a:buChar char="§"/>
              <a:defRPr>
                <a:latin typeface="Arial" pitchFamily="34" charset="0"/>
                <a:cs typeface="Arial" pitchFamily="34" charset="0"/>
              </a:defRPr>
            </a:lvl1pPr>
            <a:lvl2pPr marL="742950" indent="-285750">
              <a:buClr>
                <a:schemeClr val="accent5">
                  <a:lumMod val="75000"/>
                </a:schemeClr>
              </a:buClr>
              <a:buSzPct val="110000"/>
              <a:buFont typeface="Arial" pitchFamily="34" charset="0"/>
              <a:buChar char="•"/>
              <a:defRPr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chemeClr val="accent5">
                  <a:lumMod val="75000"/>
                </a:schemeClr>
              </a:buClr>
              <a:buFont typeface="Arial" pitchFamily="34" charset="0"/>
              <a:buChar char="–"/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49" t="61553" r="33290" b="37746"/>
          <a:stretch/>
        </p:blipFill>
        <p:spPr bwMode="auto">
          <a:xfrm>
            <a:off x="-24711" y="6648691"/>
            <a:ext cx="8974881" cy="133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3604" y="6718310"/>
            <a:ext cx="9150979" cy="149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4711" y="6583293"/>
            <a:ext cx="7745921" cy="65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822" y="5387654"/>
            <a:ext cx="1499177" cy="1501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6437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899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900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2368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2540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8203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0"/>
            <a:ext cx="7467600" cy="117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5" r:id="rId14"/>
    <p:sldLayoutId id="2147483666" r:id="rId15"/>
  </p:sldLayoutIdLst>
  <p:txStyles>
    <p:titleStyle>
      <a:lvl1pPr algn="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CC0000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CC0000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2pPr>
      <a:lvl3pPr algn="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CC0000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3pPr>
      <a:lvl4pPr algn="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CC0000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4pPr>
      <a:lvl5pPr algn="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CC0000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5pPr>
      <a:lvl6pPr marL="457200" algn="r" rtl="0" fontAlgn="base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CC0000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6pPr>
      <a:lvl7pPr marL="914400" algn="r" rtl="0" fontAlgn="base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CC0000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7pPr>
      <a:lvl8pPr marL="1371600" algn="r" rtl="0" fontAlgn="base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CC0000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8pPr>
      <a:lvl9pPr marL="1828800" algn="r" rtl="0" fontAlgn="base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CC0000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Font typeface="Wingdings" pitchFamily="2" charset="2"/>
        <a:buChar char="§"/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803275" indent="-346075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SzPct val="120000"/>
        <a:buChar char="•"/>
        <a:defRPr sz="2800" b="1">
          <a:solidFill>
            <a:schemeClr val="tx1"/>
          </a:solidFill>
          <a:latin typeface="+mn-lt"/>
        </a:defRPr>
      </a:lvl2pPr>
      <a:lvl3pPr marL="1312863" indent="-395288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Font typeface="Trebuchet MS" pitchFamily="34" charset="0"/>
        <a:buChar char="—"/>
        <a:defRPr sz="2400" b="1">
          <a:solidFill>
            <a:schemeClr val="tx1"/>
          </a:solidFill>
          <a:latin typeface="+mn-lt"/>
        </a:defRPr>
      </a:lvl3pPr>
      <a:lvl4pPr marL="165576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0517E7-ABEA-4356-BC88-11E027DC83E7}" type="datetimeFigureOut">
              <a:rPr lang="en-US" smtClean="0"/>
              <a:t>8/17/2013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7E17D-92B6-4283-8EA2-39B10B3E6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883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CDF6120-F1F0-4C60-9FE9-39AC71A9C79D}" type="datetimeFigureOut">
              <a:rPr lang="en-US" smtClean="0">
                <a:solidFill>
                  <a:srgbClr val="464653"/>
                </a:solidFill>
                <a:latin typeface="Gill Sans MT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8/17/2013</a:t>
            </a:fld>
            <a:endParaRPr lang="en-US" dirty="0">
              <a:solidFill>
                <a:srgbClr val="464653"/>
              </a:solidFill>
              <a:latin typeface="Gill Sans M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464653"/>
              </a:solidFill>
              <a:latin typeface="Gill Sans MT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A7C8D44-3667-46F6-9772-CC52308E2A7F}" type="slidenum">
              <a:rPr lang="en-US" smtClean="0">
                <a:solidFill>
                  <a:srgbClr val="464653"/>
                </a:solidFill>
                <a:latin typeface="Gill Sans MT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600" dirty="0">
              <a:solidFill>
                <a:srgbClr val="464653"/>
              </a:solidFill>
              <a:latin typeface="Gill Sans MT"/>
            </a:endParaRPr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048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4259" y="457200"/>
            <a:ext cx="8103455" cy="1781245"/>
          </a:xfrm>
        </p:spPr>
        <p:txBody>
          <a:bodyPr>
            <a:noAutofit/>
          </a:bodyPr>
          <a:lstStyle/>
          <a:p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Deceptive and Unsubstantiated Health-Related Advertising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22072" y="5077902"/>
            <a:ext cx="51570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Gill Sans MT"/>
              </a:rPr>
              <a:t>Charles Harwood</a:t>
            </a:r>
          </a:p>
          <a:p>
            <a:pPr algn="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Gill Sans MT"/>
              </a:rPr>
              <a:t>Deputy Director</a:t>
            </a:r>
          </a:p>
          <a:p>
            <a:pPr algn="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Gill Sans MT"/>
              </a:rPr>
              <a:t>Bureau of Consumer Protection</a:t>
            </a:r>
          </a:p>
          <a:p>
            <a:pPr algn="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Gill Sans MT"/>
              </a:rPr>
              <a:t>Federal Trade Commission</a:t>
            </a:r>
          </a:p>
        </p:txBody>
      </p:sp>
      <p:pic>
        <p:nvPicPr>
          <p:cNvPr id="5" name="Picture 5" descr="federal-trade-commission-ftc-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80" y="5077902"/>
            <a:ext cx="1395481" cy="139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75700" y="2584090"/>
            <a:ext cx="810345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Fifth Annual African Consumer Protection </a:t>
            </a:r>
            <a:r>
              <a:rPr lang="en-US" sz="3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Dialogue</a:t>
            </a:r>
          </a:p>
          <a:p>
            <a:pPr algn="r"/>
            <a:r>
              <a:rPr lang="en-US" sz="3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Livingstone, Zambia</a:t>
            </a:r>
            <a:endParaRPr lang="en-US" sz="36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6785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4800" y="2284767"/>
            <a:ext cx="8077200" cy="4039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4" y="457200"/>
            <a:ext cx="2619375" cy="990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7482"/>
            <a:ext cx="2792506" cy="1807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ight Arrow 6"/>
          <p:cNvSpPr/>
          <p:nvPr/>
        </p:nvSpPr>
        <p:spPr>
          <a:xfrm rot="19225980">
            <a:off x="5323873" y="1525067"/>
            <a:ext cx="921360" cy="5243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 rot="18979737">
            <a:off x="1091857" y="1505039"/>
            <a:ext cx="511824" cy="8635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67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nforma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3956" y="1316724"/>
            <a:ext cx="6848890" cy="4685411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Enforma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932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6" descr="Enform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053" y="2842443"/>
            <a:ext cx="3270500" cy="3485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761086" y="147576"/>
            <a:ext cx="2150680" cy="6001643"/>
          </a:xfrm>
          <a:prstGeom prst="rect">
            <a:avLst/>
          </a:prstGeom>
          <a:ln w="254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latin typeface="+mn-lt"/>
              </a:rPr>
              <a:t>Supposedly </a:t>
            </a:r>
            <a:r>
              <a:rPr lang="en-US" sz="2400" dirty="0">
                <a:latin typeface="+mn-lt"/>
              </a:rPr>
              <a:t>increases the </a:t>
            </a:r>
            <a:r>
              <a:rPr lang="en-US" sz="2400" dirty="0" smtClean="0">
                <a:latin typeface="+mn-lt"/>
              </a:rPr>
              <a:t>body’s </a:t>
            </a:r>
            <a:r>
              <a:rPr lang="en-US" sz="2400" dirty="0">
                <a:latin typeface="+mn-lt"/>
              </a:rPr>
              <a:t>capacity to burn </a:t>
            </a:r>
            <a:r>
              <a:rPr lang="en-US" sz="2400" dirty="0" smtClean="0">
                <a:latin typeface="+mn-lt"/>
              </a:rPr>
              <a:t>fat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latin typeface="+mn-lt"/>
              </a:rPr>
              <a:t>Animal studies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latin typeface="+mn-lt"/>
              </a:rPr>
              <a:t>Human subjects on 500-1000 calorie diets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latin typeface="+mn-lt"/>
              </a:rPr>
              <a:t>Test dosage was 30+ times higher than on bottle</a:t>
            </a:r>
            <a:endParaRPr lang="en-US" sz="2400" dirty="0"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483" y="0"/>
            <a:ext cx="2604861" cy="6647974"/>
          </a:xfrm>
          <a:prstGeom prst="rect">
            <a:avLst/>
          </a:prstGeom>
          <a:ln w="25400">
            <a:solidFill>
              <a:srgbClr val="03AD8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latin typeface="+mn-lt"/>
              </a:rPr>
              <a:t>Purports </a:t>
            </a:r>
            <a:r>
              <a:rPr lang="en-US" sz="2400" dirty="0">
                <a:latin typeface="+mn-lt"/>
              </a:rPr>
              <a:t>to prevent </a:t>
            </a:r>
            <a:r>
              <a:rPr lang="en-US" sz="2400" dirty="0" smtClean="0">
                <a:latin typeface="+mn-lt"/>
              </a:rPr>
              <a:t>absorption </a:t>
            </a:r>
            <a:r>
              <a:rPr lang="en-US" sz="2400" dirty="0">
                <a:latin typeface="+mn-lt"/>
              </a:rPr>
              <a:t>of dietary </a:t>
            </a:r>
            <a:r>
              <a:rPr lang="en-US" sz="2400" dirty="0" smtClean="0">
                <a:latin typeface="+mn-lt"/>
              </a:rPr>
              <a:t>fat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latin typeface="+mn-lt"/>
              </a:rPr>
              <a:t>Chicken and rat “</a:t>
            </a:r>
            <a:r>
              <a:rPr lang="en-US" sz="2400" dirty="0">
                <a:latin typeface="+mn-lt"/>
              </a:rPr>
              <a:t>fecal fat</a:t>
            </a:r>
            <a:r>
              <a:rPr lang="en-US" sz="2400" dirty="0" smtClean="0">
                <a:latin typeface="+mn-lt"/>
              </a:rPr>
              <a:t>” weight </a:t>
            </a:r>
            <a:r>
              <a:rPr lang="en-US" sz="2400" dirty="0">
                <a:latin typeface="+mn-lt"/>
              </a:rPr>
              <a:t>loss studies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+mn-lt"/>
              </a:rPr>
              <a:t>Human study subjects on </a:t>
            </a:r>
            <a:r>
              <a:rPr lang="en-US" sz="2400" dirty="0">
                <a:latin typeface="+mn-lt"/>
              </a:rPr>
              <a:t>very low calorie </a:t>
            </a:r>
            <a:r>
              <a:rPr lang="en-US" sz="2400" dirty="0" smtClean="0">
                <a:latin typeface="+mn-lt"/>
              </a:rPr>
              <a:t>diets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+mn-lt"/>
              </a:rPr>
              <a:t>2 </a:t>
            </a:r>
            <a:r>
              <a:rPr lang="en-US" sz="2400" dirty="0">
                <a:latin typeface="+mn-lt"/>
              </a:rPr>
              <a:t>well-conducted studies showed no difference versus placebo</a:t>
            </a:r>
          </a:p>
          <a:p>
            <a:endParaRPr lang="en-US" sz="1800" dirty="0">
              <a:latin typeface="+mn-lt"/>
            </a:endParaRPr>
          </a:p>
        </p:txBody>
      </p:sp>
      <p:sp>
        <p:nvSpPr>
          <p:cNvPr id="4" name="Down Arrow 3"/>
          <p:cNvSpPr/>
          <p:nvPr/>
        </p:nvSpPr>
        <p:spPr>
          <a:xfrm rot="5400000">
            <a:off x="2926463" y="4361459"/>
            <a:ext cx="537670" cy="1163908"/>
          </a:xfrm>
          <a:prstGeom prst="downArrow">
            <a:avLst/>
          </a:prstGeom>
          <a:solidFill>
            <a:srgbClr val="03AD80">
              <a:alpha val="50000"/>
            </a:srgbClr>
          </a:solidFill>
          <a:ln>
            <a:solidFill>
              <a:srgbClr val="03AD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 rot="16200000">
            <a:off x="6081178" y="3931495"/>
            <a:ext cx="537670" cy="751582"/>
          </a:xfrm>
          <a:prstGeom prst="downArrow">
            <a:avLst/>
          </a:prstGeom>
          <a:solidFill>
            <a:srgbClr val="00B0F0">
              <a:alpha val="50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298670" y="1086295"/>
            <a:ext cx="446241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latin typeface="+mn-lt"/>
              </a:rPr>
              <a:t>"With </a:t>
            </a:r>
            <a:r>
              <a:rPr lang="en-US" b="1" i="1" dirty="0" err="1">
                <a:latin typeface="+mn-lt"/>
              </a:rPr>
              <a:t>Enforma</a:t>
            </a:r>
            <a:r>
              <a:rPr lang="en-US" b="1" i="1" dirty="0">
                <a:latin typeface="+mn-lt"/>
              </a:rPr>
              <a:t>, you can eat what you want </a:t>
            </a:r>
            <a:r>
              <a:rPr lang="en-US" b="1" i="1" dirty="0" smtClean="0">
                <a:latin typeface="+mn-lt"/>
              </a:rPr>
              <a:t>and never, ever</a:t>
            </a:r>
            <a:r>
              <a:rPr lang="en-US" b="1" i="1" dirty="0">
                <a:latin typeface="+mn-lt"/>
              </a:rPr>
              <a:t>, ever have to diet again."</a:t>
            </a:r>
            <a:r>
              <a:rPr lang="en-US" b="1" dirty="0">
                <a:latin typeface="+mn-lt"/>
              </a:rPr>
              <a:t/>
            </a:r>
            <a:br>
              <a:rPr lang="en-US" b="1" dirty="0">
                <a:latin typeface="+mn-lt"/>
              </a:rPr>
            </a:br>
            <a:endParaRPr lang="en-US" dirty="0">
              <a:latin typeface="+mn-lt"/>
            </a:endParaRP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457200" y="164576"/>
            <a:ext cx="8229600" cy="921720"/>
          </a:xfrm>
        </p:spPr>
        <p:txBody>
          <a:bodyPr/>
          <a:lstStyle/>
          <a:p>
            <a:r>
              <a:rPr lang="en-US" dirty="0" err="1" smtClean="0"/>
              <a:t>Enforma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1544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6" descr="Enform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75" y="2008015"/>
            <a:ext cx="3270500" cy="3485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365203" y="1488839"/>
            <a:ext cx="464881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dirty="0" smtClean="0">
                <a:latin typeface="+mn-lt"/>
              </a:rPr>
              <a:t>$10 million in consumer redress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>
                <a:latin typeface="+mn-lt"/>
              </a:rPr>
              <a:t>Order requires substantiation for fat-trapping, calorie-burning, and weight loss claims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>
                <a:latin typeface="+mn-lt"/>
              </a:rPr>
              <a:t>Order prohibits false establishment claims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>
                <a:latin typeface="+mn-lt"/>
              </a:rPr>
              <a:t>Future ads must disclose that dieting </a:t>
            </a:r>
            <a:r>
              <a:rPr lang="en-US" dirty="0">
                <a:latin typeface="+mn-lt"/>
              </a:rPr>
              <a:t>and/or exercise are required to lose weight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Remedy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943613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004" name="Simple Exercise ABC.wmv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000335" y="164575"/>
            <a:ext cx="7258545" cy="46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5424" y="4926795"/>
            <a:ext cx="8988575" cy="1815882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prstDash val="solid"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1600" b="1" dirty="0">
                <a:latin typeface="+mn-lt"/>
              </a:rPr>
              <a:t>WOMAN:</a:t>
            </a:r>
            <a:r>
              <a:rPr lang="en-US" sz="1600" dirty="0">
                <a:latin typeface="+mn-lt"/>
              </a:rPr>
              <a:t> After 30, your metabolism can slow </a:t>
            </a:r>
            <a:r>
              <a:rPr lang="en-US" sz="1600" dirty="0" smtClean="0">
                <a:latin typeface="+mn-lt"/>
              </a:rPr>
              <a:t>down, </a:t>
            </a:r>
            <a:r>
              <a:rPr lang="en-US" sz="1600" dirty="0">
                <a:latin typeface="+mn-lt"/>
              </a:rPr>
              <a:t>and you know how hard that can make things.  Here’s an easy exercise that can help.  One-A-Day </a:t>
            </a:r>
            <a:r>
              <a:rPr lang="en-US" sz="1600" dirty="0" err="1">
                <a:latin typeface="+mn-lt"/>
              </a:rPr>
              <a:t>WeightSmart</a:t>
            </a:r>
            <a:r>
              <a:rPr lang="en-US" sz="1600" dirty="0">
                <a:latin typeface="+mn-lt"/>
              </a:rPr>
              <a:t>.  Just lift, and twist and bend. </a:t>
            </a:r>
          </a:p>
          <a:p>
            <a:pPr eaLnBrk="1" hangingPunct="1"/>
            <a:r>
              <a:rPr lang="en-US" sz="1600" b="1" dirty="0" smtClean="0">
                <a:latin typeface="+mn-lt"/>
              </a:rPr>
              <a:t>ANNOUNCER</a:t>
            </a:r>
            <a:r>
              <a:rPr lang="en-US" sz="1600" b="1" dirty="0">
                <a:latin typeface="+mn-lt"/>
              </a:rPr>
              <a:t>:</a:t>
            </a:r>
            <a:r>
              <a:rPr lang="en-US" sz="1600" dirty="0">
                <a:latin typeface="+mn-lt"/>
              </a:rPr>
              <a:t> One-A-Day </a:t>
            </a:r>
            <a:r>
              <a:rPr lang="en-US" sz="1600" dirty="0" err="1">
                <a:latin typeface="+mn-lt"/>
              </a:rPr>
              <a:t>WeightSmart</a:t>
            </a:r>
            <a:r>
              <a:rPr lang="en-US" sz="1600" dirty="0">
                <a:latin typeface="+mn-lt"/>
              </a:rPr>
              <a:t>.  A complete multivitamin with EGCG, a natural green tea extract, to enhance metabolism. 	</a:t>
            </a:r>
            <a:endParaRPr lang="en-US" sz="1600" dirty="0" smtClean="0">
              <a:latin typeface="+mn-lt"/>
            </a:endParaRPr>
          </a:p>
          <a:p>
            <a:pPr eaLnBrk="1" hangingPunct="1"/>
            <a:r>
              <a:rPr lang="en-US" sz="1600" b="1" dirty="0" smtClean="0">
                <a:latin typeface="+mn-lt"/>
              </a:rPr>
              <a:t>WOMEN:</a:t>
            </a:r>
            <a:r>
              <a:rPr lang="en-US" sz="1600" dirty="0" smtClean="0">
                <a:latin typeface="+mn-lt"/>
              </a:rPr>
              <a:t>  And </a:t>
            </a:r>
            <a:r>
              <a:rPr lang="en-US" sz="1600" dirty="0">
                <a:latin typeface="+mn-lt"/>
              </a:rPr>
              <a:t>lift and twist and bend. </a:t>
            </a:r>
            <a:endParaRPr lang="en-US" sz="1600" dirty="0" smtClean="0">
              <a:latin typeface="+mn-lt"/>
            </a:endParaRPr>
          </a:p>
          <a:p>
            <a:pPr eaLnBrk="1" hangingPunct="1"/>
            <a:r>
              <a:rPr lang="en-US" sz="1600" b="1" dirty="0" smtClean="0">
                <a:latin typeface="+mn-lt"/>
              </a:rPr>
              <a:t>WOMAN</a:t>
            </a:r>
            <a:r>
              <a:rPr lang="en-US" sz="1600" b="1" dirty="0">
                <a:latin typeface="+mn-lt"/>
              </a:rPr>
              <a:t>: </a:t>
            </a:r>
            <a:r>
              <a:rPr lang="en-US" sz="1600" dirty="0">
                <a:latin typeface="+mn-lt"/>
              </a:rPr>
              <a:t>Just once a day.  That’s easy.</a:t>
            </a:r>
          </a:p>
          <a:p>
            <a:pPr eaLnBrk="1" hangingPunct="1"/>
            <a:r>
              <a:rPr lang="en-US" sz="1600" b="1" dirty="0" smtClean="0">
                <a:latin typeface="+mn-lt"/>
              </a:rPr>
              <a:t>ANNOUNCER: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>
                <a:latin typeface="+mn-lt"/>
              </a:rPr>
              <a:t>One-A-Day </a:t>
            </a:r>
            <a:r>
              <a:rPr lang="en-US" sz="1600" dirty="0" err="1">
                <a:latin typeface="+mn-lt"/>
              </a:rPr>
              <a:t>WeightSmart</a:t>
            </a:r>
            <a:r>
              <a:rPr lang="en-US" sz="1600" dirty="0">
                <a:latin typeface="+mn-lt"/>
              </a:rPr>
              <a:t>.  The multivitamin with more for your </a:t>
            </a:r>
            <a:r>
              <a:rPr lang="en-US" sz="1600" dirty="0" smtClean="0">
                <a:latin typeface="+mn-lt"/>
              </a:rPr>
              <a:t>metabolism.</a:t>
            </a:r>
            <a:endParaRPr lang="es-ES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63063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40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840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400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8400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 A Day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502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114800" y="1778000"/>
            <a:ext cx="5029200" cy="358140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ClrTx/>
              <a:buFont typeface="Arial" pitchFamily="34" charset="0"/>
              <a:buChar char="•"/>
              <a:defRPr/>
            </a:pPr>
            <a:r>
              <a:rPr lang="en-US" b="0" dirty="0" smtClean="0">
                <a:effectLst/>
              </a:rPr>
              <a:t>Metabolism/weight control claims</a:t>
            </a:r>
          </a:p>
          <a:p>
            <a:pPr eaLnBrk="1" hangingPunct="1">
              <a:lnSpc>
                <a:spcPct val="80000"/>
              </a:lnSpc>
              <a:buClrTx/>
              <a:buFont typeface="Arial" pitchFamily="34" charset="0"/>
              <a:buChar char="•"/>
              <a:defRPr/>
            </a:pPr>
            <a:r>
              <a:rPr lang="en-US" b="0" dirty="0" smtClean="0">
                <a:effectLst/>
              </a:rPr>
              <a:t>Product had only 10% of green tea extract used in cited research studies.</a:t>
            </a:r>
          </a:p>
          <a:p>
            <a:pPr eaLnBrk="1" hangingPunct="1">
              <a:lnSpc>
                <a:spcPct val="80000"/>
              </a:lnSpc>
              <a:buClrTx/>
              <a:buFont typeface="Arial" pitchFamily="34" charset="0"/>
              <a:buChar char="•"/>
              <a:defRPr/>
            </a:pPr>
            <a:r>
              <a:rPr lang="en-US" b="0" dirty="0" smtClean="0">
                <a:effectLst/>
              </a:rPr>
              <a:t>$3.2 million civil penalty for violation of 1991 FTC order</a:t>
            </a:r>
          </a:p>
        </p:txBody>
      </p:sp>
      <p:pic>
        <p:nvPicPr>
          <p:cNvPr id="40963" name="Picture 4" descr="11787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00200"/>
            <a:ext cx="277177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8643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874713" y="4559300"/>
            <a:ext cx="7772400" cy="13620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</a:pPr>
            <a:r>
              <a:rPr lang="en-US" sz="4400" b="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Food</a:t>
            </a:r>
            <a:endParaRPr lang="en-US" sz="4400" b="0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265706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Kelloggs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KelloggsMiniWheatsFocused_640x480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316724"/>
            <a:ext cx="6096000" cy="439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031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Kelloggs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sz="half" idx="2"/>
          </p:nvPr>
        </p:nvSpPr>
        <p:spPr>
          <a:xfrm>
            <a:off x="3304636" y="1508750"/>
            <a:ext cx="5607130" cy="534925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Claimed Frosted Mini-</a:t>
            </a:r>
            <a:r>
              <a:rPr lang="en-US" dirty="0" err="1" smtClean="0"/>
              <a:t>Wheats</a:t>
            </a:r>
            <a:r>
              <a:rPr lang="en-US" dirty="0" smtClean="0"/>
              <a:t> was “clinically shown to improve kids’ attentiveness by nearly 20%”</a:t>
            </a:r>
          </a:p>
          <a:p>
            <a:r>
              <a:rPr lang="en-US" dirty="0" smtClean="0"/>
              <a:t>Only half of the kids in the study showed any improvement in attentiveness; only 1 in 7 improved by 18% or more, and only 1 in 9 improved by 20% or more</a:t>
            </a:r>
          </a:p>
          <a:p>
            <a:r>
              <a:rPr lang="en-US" dirty="0" smtClean="0"/>
              <a:t>Kids who ate Frosted Mini-</a:t>
            </a:r>
            <a:r>
              <a:rPr lang="en-US" dirty="0" err="1" smtClean="0"/>
              <a:t>Wheats</a:t>
            </a:r>
            <a:r>
              <a:rPr lang="en-US" dirty="0" smtClean="0"/>
              <a:t> were compared against kids who only had water.</a:t>
            </a:r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70" y="1809604"/>
            <a:ext cx="2645714" cy="3808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36387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3581400" y="1066800"/>
            <a:ext cx="5257800" cy="552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algn="l">
              <a:spcBef>
                <a:spcPct val="30000"/>
              </a:spcBef>
              <a:buFont typeface="Arial" pitchFamily="34" charset="0"/>
              <a:buChar char="•"/>
            </a:pPr>
            <a:r>
              <a:rPr lang="en-US" sz="2800" baseline="0" dirty="0" smtClean="0">
                <a:latin typeface="+mn-lt"/>
              </a:rPr>
              <a:t>Nestl</a:t>
            </a:r>
            <a:r>
              <a:rPr lang="en-US" sz="2800" baseline="0" dirty="0" smtClean="0">
                <a:latin typeface="+mn-lt"/>
                <a:cs typeface="Arial" charset="0"/>
              </a:rPr>
              <a:t>é </a:t>
            </a:r>
            <a:r>
              <a:rPr lang="en-US" sz="2800" baseline="0" dirty="0">
                <a:latin typeface="+mn-lt"/>
                <a:cs typeface="Arial" charset="0"/>
              </a:rPr>
              <a:t>Boost Kid Essentials drink &amp; p</a:t>
            </a:r>
            <a:r>
              <a:rPr lang="en-US" sz="2800" baseline="0" dirty="0">
                <a:latin typeface="+mn-lt"/>
              </a:rPr>
              <a:t>robiotic straw for children</a:t>
            </a:r>
          </a:p>
          <a:p>
            <a:pPr marL="457200" indent="-457200" algn="l">
              <a:spcBef>
                <a:spcPct val="30000"/>
              </a:spcBef>
              <a:buFont typeface="Arial" pitchFamily="34" charset="0"/>
              <a:buChar char="•"/>
            </a:pPr>
            <a:r>
              <a:rPr lang="en-US" sz="2800" baseline="0" dirty="0" smtClean="0">
                <a:latin typeface="+mn-lt"/>
              </a:rPr>
              <a:t>Ad </a:t>
            </a:r>
            <a:r>
              <a:rPr lang="en-US" sz="2800" baseline="0" dirty="0">
                <a:latin typeface="+mn-lt"/>
              </a:rPr>
              <a:t>claims: prevents upper respiratory infections; protects against cold &amp; flu; reduces duration of acute diarrhea; reduces school absences</a:t>
            </a:r>
          </a:p>
          <a:p>
            <a:pPr marL="457200" indent="-457200" algn="l">
              <a:spcBef>
                <a:spcPct val="30000"/>
              </a:spcBef>
              <a:buFont typeface="Arial" pitchFamily="34" charset="0"/>
              <a:buChar char="•"/>
            </a:pPr>
            <a:r>
              <a:rPr lang="en-US" sz="2800" baseline="0" dirty="0" smtClean="0">
                <a:latin typeface="+mn-lt"/>
              </a:rPr>
              <a:t>Some </a:t>
            </a:r>
            <a:r>
              <a:rPr lang="en-US" sz="2800" baseline="0" dirty="0">
                <a:latin typeface="+mn-lt"/>
              </a:rPr>
              <a:t>good evidence but claims went beyond what studies showed</a:t>
            </a:r>
          </a:p>
        </p:txBody>
      </p:sp>
      <p:pic>
        <p:nvPicPr>
          <p:cNvPr id="3" name="Picture 2" descr="boost-kid-essentials"/>
          <p:cNvPicPr preferRelativeResize="0"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352" y="1752600"/>
            <a:ext cx="2819400" cy="3276600"/>
          </a:xfrm>
          <a:prstGeom prst="rect">
            <a:avLst/>
          </a:prstGeom>
          <a:noFill/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Nestlé Healthcare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Nutrition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54831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54" name="Rectangle 2"/>
          <p:cNvSpPr>
            <a:spLocks noGrp="1" noChangeArrowheads="1"/>
          </p:cNvSpPr>
          <p:nvPr>
            <p:ph type="title"/>
          </p:nvPr>
        </p:nvSpPr>
        <p:spPr>
          <a:xfrm>
            <a:off x="1077144" y="164574"/>
            <a:ext cx="6789272" cy="9601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Advertising Law Basics</a:t>
            </a:r>
          </a:p>
        </p:txBody>
      </p:sp>
      <p:sp>
        <p:nvSpPr>
          <p:cNvPr id="4147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431925"/>
            <a:ext cx="5222875" cy="5029200"/>
          </a:xfrm>
        </p:spPr>
        <p:txBody>
          <a:bodyPr/>
          <a:lstStyle/>
          <a:p>
            <a:pPr eaLnBrk="1" hangingPunct="1">
              <a:buClrTx/>
              <a:buFont typeface="Arial" pitchFamily="34" charset="0"/>
              <a:buChar char="•"/>
              <a:defRPr/>
            </a:pPr>
            <a:r>
              <a:rPr lang="en-US" dirty="0" smtClean="0">
                <a:effectLst/>
              </a:rPr>
              <a:t>Advertising must be truthful and not deceptive</a:t>
            </a:r>
          </a:p>
          <a:p>
            <a:pPr eaLnBrk="1" hangingPunct="1">
              <a:buClrTx/>
              <a:buFont typeface="Arial" pitchFamily="34" charset="0"/>
              <a:buChar char="•"/>
              <a:defRPr/>
            </a:pPr>
            <a:endParaRPr lang="en-US" dirty="0" smtClean="0">
              <a:effectLst/>
            </a:endParaRPr>
          </a:p>
          <a:p>
            <a:pPr eaLnBrk="1" hangingPunct="1">
              <a:buClrTx/>
              <a:buFont typeface="Arial" pitchFamily="34" charset="0"/>
              <a:buChar char="•"/>
              <a:defRPr/>
            </a:pPr>
            <a:endParaRPr lang="en-US" dirty="0" smtClean="0">
              <a:effectLst/>
            </a:endParaRPr>
          </a:p>
          <a:p>
            <a:pPr eaLnBrk="1" hangingPunct="1">
              <a:buClrTx/>
              <a:buFont typeface="Arial" pitchFamily="34" charset="0"/>
              <a:buChar char="•"/>
              <a:defRPr/>
            </a:pPr>
            <a:endParaRPr lang="en-US" dirty="0" smtClean="0">
              <a:effectLst/>
            </a:endParaRPr>
          </a:p>
          <a:p>
            <a:pPr eaLnBrk="1" hangingPunct="1">
              <a:buClrTx/>
              <a:buFont typeface="Arial" pitchFamily="34" charset="0"/>
              <a:buChar char="•"/>
              <a:defRPr/>
            </a:pPr>
            <a:r>
              <a:rPr lang="en-US" dirty="0" smtClean="0">
                <a:effectLst/>
              </a:rPr>
              <a:t>Objective claims must be substantiated before they are made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b="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229" y="2348597"/>
            <a:ext cx="2286000" cy="143256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685626" y="1700775"/>
            <a:ext cx="2554954" cy="2377823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>
            <a:stCxn id="4" idx="1"/>
            <a:endCxn id="4" idx="5"/>
          </p:cNvCxnSpPr>
          <p:nvPr/>
        </p:nvCxnSpPr>
        <p:spPr>
          <a:xfrm>
            <a:off x="6059790" y="2048999"/>
            <a:ext cx="1806626" cy="1681375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626" y="4235505"/>
            <a:ext cx="2823908" cy="237208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Dannon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Exhibit A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</p:spTree>
    <p:extLst>
      <p:ext uri="{BB962C8B-B14F-4D97-AF65-F5344CB8AC3E}">
        <p14:creationId xmlns:p14="http://schemas.microsoft.com/office/powerpoint/2010/main" val="2906791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57200" y="15240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Dannon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 descr="danactiv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19200"/>
            <a:ext cx="3048000" cy="4191000"/>
          </a:xfrm>
          <a:prstGeom prst="rect">
            <a:avLst/>
          </a:prstGeom>
          <a:noFill/>
        </p:spPr>
      </p:pic>
      <p:pic>
        <p:nvPicPr>
          <p:cNvPr id="8" name="Picture 5" descr="activia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63875" y="3886200"/>
            <a:ext cx="1504950" cy="1905000"/>
          </a:xfrm>
          <a:prstGeom prst="rect">
            <a:avLst/>
          </a:prstGeom>
          <a:noFill/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4267200" y="1143000"/>
            <a:ext cx="4724400" cy="4906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dirty="0" smtClean="0"/>
              <a:t>Dairy drink and yogurt with probiotics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Ads claims: </a:t>
            </a:r>
          </a:p>
          <a:p>
            <a:pPr lvl="1">
              <a:lnSpc>
                <a:spcPct val="90000"/>
              </a:lnSpc>
            </a:pPr>
            <a:r>
              <a:rPr lang="en-US" dirty="0" err="1" smtClean="0"/>
              <a:t>DanActive</a:t>
            </a:r>
            <a:r>
              <a:rPr lang="en-US" dirty="0" smtClean="0"/>
              <a:t> is clinically proven to reduce the risk of colds and flu</a:t>
            </a:r>
          </a:p>
          <a:p>
            <a:pPr lvl="1">
              <a:lnSpc>
                <a:spcPct val="90000"/>
              </a:lnSpc>
            </a:pPr>
            <a:r>
              <a:rPr lang="en-US" dirty="0" err="1" smtClean="0"/>
              <a:t>Activia</a:t>
            </a:r>
            <a:r>
              <a:rPr lang="en-US" dirty="0" smtClean="0"/>
              <a:t> is clinically proven to relieve temporary irregularity and help with slow intestinal transit time</a:t>
            </a:r>
          </a:p>
        </p:txBody>
      </p:sp>
    </p:spTree>
    <p:extLst>
      <p:ext uri="{BB962C8B-B14F-4D97-AF65-F5344CB8AC3E}">
        <p14:creationId xmlns:p14="http://schemas.microsoft.com/office/powerpoint/2010/main" val="3004279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3733800" y="1447800"/>
            <a:ext cx="5410200" cy="534915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algn="l" eaLnBrk="0" hangingPunct="0">
              <a:lnSpc>
                <a:spcPct val="80000"/>
              </a:lnSpc>
              <a:spcBef>
                <a:spcPct val="50000"/>
              </a:spcBef>
              <a:buSzPct val="100000"/>
              <a:buFont typeface="Arial" pitchFamily="34" charset="0"/>
              <a:buChar char="•"/>
            </a:pPr>
            <a:r>
              <a:rPr lang="en-US" baseline="0" dirty="0">
                <a:latin typeface="+mn-lt"/>
              </a:rPr>
              <a:t>POM Wonderful 100% Pomegranate Juice &amp; </a:t>
            </a:r>
            <a:r>
              <a:rPr lang="en-US" baseline="0" dirty="0" err="1">
                <a:latin typeface="+mn-lt"/>
              </a:rPr>
              <a:t>POMx</a:t>
            </a:r>
            <a:r>
              <a:rPr lang="en-US" baseline="0" dirty="0">
                <a:latin typeface="+mn-lt"/>
              </a:rPr>
              <a:t> supplements</a:t>
            </a:r>
          </a:p>
          <a:p>
            <a:pPr marL="457200" indent="-457200" algn="l" eaLnBrk="0" hangingPunct="0">
              <a:lnSpc>
                <a:spcPct val="80000"/>
              </a:lnSpc>
              <a:spcBef>
                <a:spcPct val="50000"/>
              </a:spcBef>
              <a:buSzPct val="100000"/>
              <a:buFont typeface="Arial" pitchFamily="34" charset="0"/>
              <a:buChar char="•"/>
            </a:pPr>
            <a:r>
              <a:rPr lang="en-US" baseline="0" dirty="0">
                <a:latin typeface="+mn-lt"/>
              </a:rPr>
              <a:t>“Clinically proven” claims about treatment and/or prevention of heart disease, prostate cancer, and erectile dysfunction</a:t>
            </a:r>
          </a:p>
          <a:p>
            <a:pPr marL="457200" indent="-457200" algn="l" eaLnBrk="0" hangingPunct="0">
              <a:lnSpc>
                <a:spcPct val="80000"/>
              </a:lnSpc>
              <a:spcBef>
                <a:spcPct val="50000"/>
              </a:spcBef>
              <a:buSzPct val="100000"/>
              <a:buFont typeface="Arial" pitchFamily="34" charset="0"/>
              <a:buChar char="•"/>
            </a:pPr>
            <a:r>
              <a:rPr lang="en-US" baseline="0" dirty="0">
                <a:latin typeface="+mn-lt"/>
              </a:rPr>
              <a:t>No blinding or control in prostate cancer study; no benefit beyond placebo in erectile dysfunction study; many studies for heart disease showed no </a:t>
            </a:r>
            <a:r>
              <a:rPr lang="en-US" baseline="0" dirty="0" smtClean="0">
                <a:latin typeface="+mn-lt"/>
              </a:rPr>
              <a:t>benefit</a:t>
            </a:r>
            <a:endParaRPr lang="en-US" baseline="0" dirty="0">
              <a:latin typeface="+mn-lt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57200" y="164574"/>
            <a:ext cx="8229600" cy="88331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POM Wonderful</a:t>
            </a: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2400" y="914400"/>
            <a:ext cx="3363913" cy="2238375"/>
          </a:xfrm>
          <a:prstGeom prst="rect">
            <a:avLst/>
          </a:prstGeom>
          <a:noFill/>
          <a:ln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3124200"/>
            <a:ext cx="1639888" cy="2514600"/>
          </a:xfrm>
          <a:prstGeom prst="rect">
            <a:avLst/>
          </a:prstGeom>
          <a:noFill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28800" y="3124200"/>
            <a:ext cx="1677988" cy="3200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13888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Rectangle 2"/>
          <p:cNvSpPr>
            <a:spLocks noGrp="1" noChangeArrowheads="1"/>
          </p:cNvSpPr>
          <p:nvPr>
            <p:ph type="title"/>
          </p:nvPr>
        </p:nvSpPr>
        <p:spPr>
          <a:xfrm>
            <a:off x="577850" y="0"/>
            <a:ext cx="7772400" cy="11731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is a claim deceptive?</a:t>
            </a:r>
          </a:p>
        </p:txBody>
      </p:sp>
      <p:sp>
        <p:nvSpPr>
          <p:cNvPr id="403459" name="Rectangle 3"/>
          <p:cNvSpPr>
            <a:spLocks noGrp="1" noChangeArrowheads="1"/>
          </p:cNvSpPr>
          <p:nvPr>
            <p:ph idx="1"/>
          </p:nvPr>
        </p:nvSpPr>
        <p:spPr>
          <a:xfrm>
            <a:off x="385764" y="1470345"/>
            <a:ext cx="8295572" cy="483903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Tx/>
              <a:buFont typeface="Arial" pitchFamily="34" charset="0"/>
              <a:buChar char="•"/>
              <a:defRPr/>
            </a:pPr>
            <a:r>
              <a:rPr lang="en-US" dirty="0" smtClean="0"/>
              <a:t>A three-part test:</a:t>
            </a:r>
          </a:p>
          <a:p>
            <a:pPr lvl="1" eaLnBrk="1" hangingPunct="1">
              <a:lnSpc>
                <a:spcPct val="80000"/>
              </a:lnSpc>
              <a:buClrTx/>
              <a:buSzTx/>
              <a:buFont typeface="Calibri" pitchFamily="34" charset="0"/>
              <a:buChar char="—"/>
              <a:defRPr/>
            </a:pPr>
            <a:r>
              <a:rPr lang="en-US" dirty="0" smtClean="0"/>
              <a:t>Was there a representation or omission of information?</a:t>
            </a:r>
            <a:endParaRPr lang="en-US" b="0" dirty="0" smtClean="0"/>
          </a:p>
          <a:p>
            <a:pPr lvl="1" eaLnBrk="1" hangingPunct="1">
              <a:lnSpc>
                <a:spcPct val="80000"/>
              </a:lnSpc>
              <a:buClrTx/>
              <a:buSzTx/>
              <a:buFont typeface="Calibri" pitchFamily="34" charset="0"/>
              <a:buChar char="—"/>
              <a:defRPr/>
            </a:pPr>
            <a:r>
              <a:rPr lang="en-US" dirty="0" smtClean="0"/>
              <a:t>Was the claim likely to mislead a reasonable consumer?</a:t>
            </a:r>
          </a:p>
          <a:p>
            <a:pPr lvl="1" eaLnBrk="1" hangingPunct="1">
              <a:lnSpc>
                <a:spcPct val="80000"/>
              </a:lnSpc>
              <a:buClrTx/>
              <a:buSzTx/>
              <a:buFont typeface="Calibri" pitchFamily="34" charset="0"/>
              <a:buChar char="—"/>
              <a:defRPr/>
            </a:pPr>
            <a:r>
              <a:rPr lang="en-US" dirty="0" smtClean="0"/>
              <a:t>Was the claim material?</a:t>
            </a:r>
          </a:p>
          <a:p>
            <a:pPr eaLnBrk="1" hangingPunct="1">
              <a:lnSpc>
                <a:spcPct val="80000"/>
              </a:lnSpc>
              <a:buClrTx/>
              <a:buFont typeface="Arial" pitchFamily="34" charset="0"/>
              <a:buChar char="•"/>
              <a:defRPr/>
            </a:pPr>
            <a:r>
              <a:rPr lang="en-US" dirty="0" smtClean="0"/>
              <a:t>Intent to deceive </a:t>
            </a:r>
            <a:r>
              <a:rPr lang="en-US" b="0" i="1" dirty="0" smtClean="0"/>
              <a:t>not</a:t>
            </a:r>
            <a:r>
              <a:rPr lang="en-US" dirty="0" smtClean="0"/>
              <a:t> required!</a:t>
            </a:r>
          </a:p>
          <a:p>
            <a:pPr eaLnBrk="1" hangingPunct="1">
              <a:lnSpc>
                <a:spcPct val="80000"/>
              </a:lnSpc>
              <a:buClr>
                <a:srgbClr val="000084"/>
              </a:buClr>
              <a:buFont typeface="Wingdings" pitchFamily="2" charset="2"/>
              <a:buNone/>
              <a:defRPr/>
            </a:pPr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3459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Klondik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20" y="1038544"/>
            <a:ext cx="5918612" cy="528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8051" name="Text Box 3"/>
          <p:cNvSpPr txBox="1">
            <a:spLocks noChangeArrowheads="1"/>
          </p:cNvSpPr>
          <p:nvPr/>
        </p:nvSpPr>
        <p:spPr bwMode="auto">
          <a:xfrm>
            <a:off x="6338629" y="2306705"/>
            <a:ext cx="2496325" cy="2419124"/>
          </a:xfrm>
          <a:prstGeom prst="rect">
            <a:avLst/>
          </a:prstGeom>
          <a:solidFill>
            <a:schemeClr val="accent1"/>
          </a:solidFill>
          <a:ln w="25400">
            <a:solidFill>
              <a:srgbClr val="000000"/>
            </a:solidFill>
            <a:prstDash val="solid"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s-ES" sz="2400" i="1" dirty="0" err="1" smtClean="0">
                <a:latin typeface="+mn-lt"/>
              </a:rPr>
              <a:t>If</a:t>
            </a:r>
            <a:r>
              <a:rPr lang="es-ES" sz="2400" i="1" dirty="0" smtClean="0">
                <a:latin typeface="+mn-lt"/>
              </a:rPr>
              <a:t> </a:t>
            </a:r>
            <a:r>
              <a:rPr lang="es-ES" sz="2400" i="1" dirty="0" err="1" smtClean="0">
                <a:latin typeface="+mn-lt"/>
              </a:rPr>
              <a:t>you</a:t>
            </a:r>
            <a:r>
              <a:rPr lang="es-ES" sz="2400" i="1" dirty="0" smtClean="0">
                <a:latin typeface="+mn-lt"/>
              </a:rPr>
              <a:t> </a:t>
            </a:r>
            <a:r>
              <a:rPr lang="es-ES" sz="2400" i="1" dirty="0" err="1" smtClean="0">
                <a:latin typeface="+mn-lt"/>
              </a:rPr>
              <a:t>don’t</a:t>
            </a:r>
            <a:r>
              <a:rPr lang="es-ES" sz="2400" i="1" dirty="0" smtClean="0">
                <a:latin typeface="+mn-lt"/>
              </a:rPr>
              <a:t> </a:t>
            </a:r>
            <a:r>
              <a:rPr lang="es-ES" sz="2400" i="1" dirty="0" err="1" smtClean="0">
                <a:latin typeface="+mn-lt"/>
              </a:rPr>
              <a:t>believe</a:t>
            </a:r>
            <a:r>
              <a:rPr lang="es-ES" sz="2400" i="1" dirty="0" smtClean="0">
                <a:latin typeface="+mn-lt"/>
              </a:rPr>
              <a:t> </a:t>
            </a:r>
            <a:r>
              <a:rPr lang="es-ES" sz="2400" i="1" dirty="0" err="1" smtClean="0">
                <a:latin typeface="+mn-lt"/>
              </a:rPr>
              <a:t>that</a:t>
            </a:r>
            <a:r>
              <a:rPr lang="es-ES" sz="2400" i="1" dirty="0" smtClean="0">
                <a:latin typeface="+mn-lt"/>
              </a:rPr>
              <a:t> </a:t>
            </a:r>
            <a:r>
              <a:rPr lang="es-ES" sz="2400" i="1" dirty="0" err="1" smtClean="0">
                <a:latin typeface="+mn-lt"/>
              </a:rPr>
              <a:t>something</a:t>
            </a:r>
            <a:r>
              <a:rPr lang="es-ES" sz="2400" i="1" dirty="0" smtClean="0">
                <a:latin typeface="+mn-lt"/>
              </a:rPr>
              <a:t> lite can taste </a:t>
            </a:r>
            <a:r>
              <a:rPr lang="es-ES" sz="2400" i="1" dirty="0" err="1" smtClean="0">
                <a:latin typeface="+mn-lt"/>
              </a:rPr>
              <a:t>delicious</a:t>
            </a:r>
            <a:r>
              <a:rPr lang="es-ES" sz="2400" i="1" dirty="0" smtClean="0">
                <a:latin typeface="+mn-lt"/>
              </a:rPr>
              <a:t>, </a:t>
            </a:r>
            <a:r>
              <a:rPr lang="es-ES" sz="2400" i="1" dirty="0" err="1" smtClean="0">
                <a:latin typeface="+mn-lt"/>
              </a:rPr>
              <a:t>then</a:t>
            </a:r>
            <a:r>
              <a:rPr lang="es-ES" sz="2400" i="1" dirty="0" smtClean="0">
                <a:latin typeface="+mn-lt"/>
              </a:rPr>
              <a:t> try new </a:t>
            </a:r>
            <a:r>
              <a:rPr lang="es-ES" sz="2400" i="1" dirty="0" err="1" smtClean="0">
                <a:latin typeface="+mn-lt"/>
              </a:rPr>
              <a:t>Klondike</a:t>
            </a:r>
            <a:r>
              <a:rPr lang="es-ES" sz="2400" i="1" dirty="0" smtClean="0">
                <a:latin typeface="+mn-lt"/>
              </a:rPr>
              <a:t> </a:t>
            </a:r>
            <a:r>
              <a:rPr lang="es-ES" sz="2400" i="1" dirty="0">
                <a:latin typeface="+mn-lt"/>
              </a:rPr>
              <a:t>Lite.  </a:t>
            </a:r>
            <a:r>
              <a:rPr lang="es-ES" sz="2400" i="1" dirty="0" err="1" smtClean="0">
                <a:latin typeface="+mn-lt"/>
              </a:rPr>
              <a:t>It’s</a:t>
            </a:r>
            <a:r>
              <a:rPr lang="es-ES" sz="2400" i="1" dirty="0" smtClean="0">
                <a:latin typeface="+mn-lt"/>
              </a:rPr>
              <a:t> 93</a:t>
            </a:r>
            <a:r>
              <a:rPr lang="es-ES" sz="2400" i="1" dirty="0">
                <a:latin typeface="+mn-lt"/>
              </a:rPr>
              <a:t>% </a:t>
            </a:r>
            <a:r>
              <a:rPr lang="es-ES" sz="2400" i="1" dirty="0" err="1" smtClean="0">
                <a:latin typeface="+mn-lt"/>
              </a:rPr>
              <a:t>fat</a:t>
            </a:r>
            <a:r>
              <a:rPr lang="es-ES" sz="2400" i="1" dirty="0" smtClean="0">
                <a:latin typeface="+mn-lt"/>
              </a:rPr>
              <a:t>-free.</a:t>
            </a:r>
            <a:endParaRPr lang="es-ES" sz="2400" i="1" dirty="0">
              <a:latin typeface="+mn-lt"/>
            </a:endParaRPr>
          </a:p>
        </p:txBody>
      </p:sp>
      <p:sp>
        <p:nvSpPr>
          <p:cNvPr id="5" name="Oval 4"/>
          <p:cNvSpPr/>
          <p:nvPr/>
        </p:nvSpPr>
        <p:spPr>
          <a:xfrm>
            <a:off x="2095201" y="4632045"/>
            <a:ext cx="2435239" cy="6403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>
            <a:stCxn id="5" idx="7"/>
          </p:cNvCxnSpPr>
          <p:nvPr/>
        </p:nvCxnSpPr>
        <p:spPr>
          <a:xfrm flipV="1">
            <a:off x="4173808" y="3729985"/>
            <a:ext cx="2049607" cy="99584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2473150" y="279400"/>
            <a:ext cx="410721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Deceptive Claims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05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Rectangle 2"/>
          <p:cNvSpPr>
            <a:spLocks noGrp="1" noChangeArrowheads="1"/>
          </p:cNvSpPr>
          <p:nvPr>
            <p:ph type="title"/>
          </p:nvPr>
        </p:nvSpPr>
        <p:spPr>
          <a:xfrm>
            <a:off x="769904" y="0"/>
            <a:ext cx="6951306" cy="1173163"/>
          </a:xfrm>
        </p:spPr>
        <p:txBody>
          <a:bodyPr/>
          <a:lstStyle/>
          <a:p>
            <a:pPr eaLnBrk="1" hangingPunct="1">
              <a:defRPr/>
            </a:pPr>
            <a:r>
              <a:rPr lang="en-US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Substantiation Doctrine</a:t>
            </a:r>
          </a:p>
        </p:txBody>
      </p:sp>
      <p:sp>
        <p:nvSpPr>
          <p:cNvPr id="371715" name="Rectangle 3"/>
          <p:cNvSpPr>
            <a:spLocks noGrp="1" noChangeArrowheads="1"/>
          </p:cNvSpPr>
          <p:nvPr>
            <p:ph idx="1"/>
          </p:nvPr>
        </p:nvSpPr>
        <p:spPr>
          <a:xfrm>
            <a:off x="347450" y="1047890"/>
            <a:ext cx="8525910" cy="5338295"/>
          </a:xfrm>
        </p:spPr>
        <p:txBody>
          <a:bodyPr>
            <a:normAutofit lnSpcReduction="10000"/>
          </a:bodyPr>
          <a:lstStyle/>
          <a:p>
            <a:pPr>
              <a:buClrTx/>
              <a:buFont typeface="Arial"/>
              <a:buChar char="•"/>
            </a:pPr>
            <a:r>
              <a:rPr lang="en-US" b="0" dirty="0" smtClean="0">
                <a:effectLst/>
              </a:rPr>
              <a:t>Advertiser needs “reasonable basis” for express and implied objective claims </a:t>
            </a:r>
            <a:r>
              <a:rPr lang="en-US" b="0" u="sng" dirty="0" smtClean="0">
                <a:effectLst/>
              </a:rPr>
              <a:t>before</a:t>
            </a:r>
            <a:r>
              <a:rPr lang="en-US" b="0" dirty="0" smtClean="0">
                <a:effectLst/>
              </a:rPr>
              <a:t> ad runs</a:t>
            </a:r>
          </a:p>
          <a:p>
            <a:pPr>
              <a:buClrTx/>
              <a:buFont typeface="Arial"/>
              <a:buChar char="•"/>
            </a:pPr>
            <a:r>
              <a:rPr lang="en-US" b="0" dirty="0" smtClean="0">
                <a:effectLst/>
              </a:rPr>
              <a:t>At least the level claimed in the ad</a:t>
            </a:r>
          </a:p>
          <a:p>
            <a:pPr>
              <a:buClrTx/>
              <a:buFont typeface="Arial"/>
              <a:buChar char="•"/>
            </a:pPr>
            <a:r>
              <a:rPr lang="en-US" b="0" dirty="0" smtClean="0">
                <a:effectLst/>
              </a:rPr>
              <a:t>Depends on nature of claim:</a:t>
            </a:r>
          </a:p>
          <a:p>
            <a:pPr lvl="1">
              <a:buClrTx/>
              <a:buSzPct val="100000"/>
              <a:buFont typeface="Lucida Grande"/>
              <a:buChar char="—"/>
            </a:pPr>
            <a:r>
              <a:rPr lang="en-US" b="0" dirty="0" smtClean="0"/>
              <a:t>Type of product</a:t>
            </a:r>
          </a:p>
          <a:p>
            <a:pPr lvl="1">
              <a:buClrTx/>
              <a:buSzPct val="100000"/>
              <a:buFont typeface="Lucida Grande"/>
              <a:buChar char="—"/>
            </a:pPr>
            <a:r>
              <a:rPr lang="en-US" b="0" dirty="0" smtClean="0"/>
              <a:t>Type of claim</a:t>
            </a:r>
          </a:p>
          <a:p>
            <a:pPr lvl="1">
              <a:buClrTx/>
              <a:buSzPct val="100000"/>
              <a:buFont typeface="Lucida Grande"/>
              <a:buChar char="—"/>
            </a:pPr>
            <a:r>
              <a:rPr lang="en-US" b="0" dirty="0" smtClean="0"/>
              <a:t>Benefits of truthful claim and cost/feasibility of developing substantiation</a:t>
            </a:r>
          </a:p>
          <a:p>
            <a:pPr lvl="1">
              <a:buClrTx/>
              <a:buSzPct val="100000"/>
              <a:buFont typeface="Lucida Grande"/>
              <a:buChar char="—"/>
            </a:pPr>
            <a:r>
              <a:rPr lang="en-US" b="0" dirty="0" smtClean="0"/>
              <a:t>Consequences of false claim</a:t>
            </a:r>
          </a:p>
          <a:p>
            <a:pPr lvl="1">
              <a:buClrTx/>
              <a:buSzPct val="100000"/>
              <a:buFont typeface="Lucida Grande"/>
              <a:buChar char="—"/>
            </a:pPr>
            <a:r>
              <a:rPr lang="en-US" b="0" dirty="0" smtClean="0"/>
              <a:t>What do experts in the field expect</a:t>
            </a:r>
          </a:p>
        </p:txBody>
      </p:sp>
    </p:spTree>
    <p:extLst>
      <p:ext uri="{BB962C8B-B14F-4D97-AF65-F5344CB8AC3E}">
        <p14:creationId xmlns:p14="http://schemas.microsoft.com/office/powerpoint/2010/main" val="395500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sz="4400" b="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Miracle Cures</a:t>
            </a:r>
            <a:endParaRPr lang="en-US" sz="4400" b="0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283913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842" name="Object 3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0" y="1163638"/>
          <a:ext cx="5105400" cy="2795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84" name="Photo Editor Photo" r:id="rId3" imgW="6647619" imgH="3638095" progId="">
                  <p:embed/>
                </p:oleObj>
              </mc:Choice>
              <mc:Fallback>
                <p:oleObj name="Photo Editor Photo" r:id="rId3" imgW="6647619" imgH="36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163638"/>
                        <a:ext cx="5105400" cy="2795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843" name="Object 4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6553200" y="1676400"/>
          <a:ext cx="2590800" cy="163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85" name="Photo Editor Photo" r:id="rId5" imgW="2200582" imgH="1380952" progId="">
                  <p:embed/>
                </p:oleObj>
              </mc:Choice>
              <mc:Fallback>
                <p:oleObj name="Photo Editor Photo" r:id="rId5" imgW="2200582" imgH="138095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1676400"/>
                        <a:ext cx="2590800" cy="1630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44" name="Text Box 6"/>
          <p:cNvSpPr txBox="1">
            <a:spLocks noChangeArrowheads="1"/>
          </p:cNvSpPr>
          <p:nvPr/>
        </p:nvSpPr>
        <p:spPr bwMode="auto">
          <a:xfrm>
            <a:off x="2133600" y="3810000"/>
            <a:ext cx="6248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  <a:buSzPct val="75000"/>
              <a:buFont typeface="Wingdings" pitchFamily="2" charset="2"/>
              <a:buNone/>
            </a:pPr>
            <a:endParaRPr lang="en-US" sz="2000" b="1">
              <a:latin typeface="Impact" pitchFamily="34" charset="0"/>
            </a:endParaRPr>
          </a:p>
        </p:txBody>
      </p:sp>
      <p:sp>
        <p:nvSpPr>
          <p:cNvPr id="35845" name="Text Box 7"/>
          <p:cNvSpPr txBox="1">
            <a:spLocks noChangeArrowheads="1"/>
          </p:cNvSpPr>
          <p:nvPr/>
        </p:nvSpPr>
        <p:spPr bwMode="auto">
          <a:xfrm>
            <a:off x="838200" y="4267200"/>
            <a:ext cx="7848600" cy="1006475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  <a:buSzPct val="75000"/>
              <a:buFont typeface="Wingdings" pitchFamily="2" charset="2"/>
              <a:buNone/>
            </a:pPr>
            <a:r>
              <a:rPr lang="en-US" sz="2400" dirty="0">
                <a:latin typeface="Helvetica"/>
              </a:rPr>
              <a:t>“I’ve had total knee replacements in both of my knees. .. I was on a cane all the time… Imagine what it must feel like to throw away your cane forever.”</a:t>
            </a:r>
          </a:p>
        </p:txBody>
      </p:sp>
      <p:sp>
        <p:nvSpPr>
          <p:cNvPr id="487426" name="Rectangle 2"/>
          <p:cNvSpPr>
            <a:spLocks noChangeArrowheads="1"/>
          </p:cNvSpPr>
          <p:nvPr/>
        </p:nvSpPr>
        <p:spPr bwMode="auto">
          <a:xfrm>
            <a:off x="1538288" y="241300"/>
            <a:ext cx="6567487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lnSpc>
                <a:spcPct val="85000"/>
              </a:lnSpc>
              <a:defRPr/>
            </a:pPr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Q-Ray Bracelet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030425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892300"/>
            <a:ext cx="8458200" cy="4495800"/>
          </a:xfrm>
        </p:spPr>
        <p:txBody>
          <a:bodyPr/>
          <a:lstStyle/>
          <a:p>
            <a:pPr eaLnBrk="1" hangingPunct="1">
              <a:buClrTx/>
              <a:buSzPct val="100000"/>
              <a:buFont typeface="Arial" pitchFamily="34" charset="0"/>
              <a:buChar char="•"/>
              <a:defRPr/>
            </a:pPr>
            <a:r>
              <a:rPr lang="en-US" sz="2800" b="0" dirty="0" smtClean="0"/>
              <a:t>“Ionized” bracelet a sham</a:t>
            </a:r>
          </a:p>
          <a:p>
            <a:pPr eaLnBrk="1" hangingPunct="1">
              <a:buClrTx/>
              <a:buSzPct val="100000"/>
              <a:buFont typeface="Arial" pitchFamily="34" charset="0"/>
              <a:buChar char="•"/>
              <a:defRPr/>
            </a:pPr>
            <a:r>
              <a:rPr lang="en-US" sz="2800" b="0" dirty="0" smtClean="0"/>
              <a:t>No well-controlled double-blind studies</a:t>
            </a:r>
          </a:p>
          <a:p>
            <a:pPr eaLnBrk="1" hangingPunct="1">
              <a:buClrTx/>
              <a:buSzPct val="100000"/>
              <a:buFont typeface="Arial" pitchFamily="34" charset="0"/>
              <a:buChar char="•"/>
              <a:defRPr/>
            </a:pPr>
            <a:r>
              <a:rPr lang="en-US" sz="2800" b="0" dirty="0" smtClean="0"/>
              <a:t>Mayo Clinic study found it no more effective than placebo</a:t>
            </a:r>
          </a:p>
          <a:p>
            <a:pPr eaLnBrk="1" hangingPunct="1">
              <a:buClrTx/>
              <a:buSzPct val="100000"/>
              <a:buFont typeface="Arial" pitchFamily="34" charset="0"/>
              <a:buChar char="•"/>
              <a:defRPr/>
            </a:pPr>
            <a:r>
              <a:rPr lang="en-US" sz="2800" b="0" dirty="0" smtClean="0"/>
              <a:t>8,100 “satisfied” customers not evidence of efficacy (&gt;100,000 requested refunds)</a:t>
            </a:r>
          </a:p>
          <a:p>
            <a:pPr eaLnBrk="1" hangingPunct="1">
              <a:buClrTx/>
              <a:buSzPct val="100000"/>
              <a:buFont typeface="Arial" pitchFamily="34" charset="0"/>
              <a:buChar char="•"/>
              <a:defRPr/>
            </a:pPr>
            <a:r>
              <a:rPr lang="en-US" sz="2800" b="0" dirty="0" smtClean="0"/>
              <a:t>$22.5m judgment, (+ up to $87m in consumer refunds -entire net sales)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sz="2400" b="0" dirty="0" smtClean="0"/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ClrTx/>
              <a:buFont typeface="Wingdings" pitchFamily="2" charset="2"/>
              <a:buNone/>
              <a:defRPr/>
            </a:pPr>
            <a:endParaRPr lang="en-US" sz="2400" b="0" u="sng" dirty="0" smtClean="0">
              <a:solidFill>
                <a:schemeClr val="folHlink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ClrTx/>
              <a:buFont typeface="Wingdings" pitchFamily="2" charset="2"/>
              <a:buNone/>
              <a:defRPr/>
            </a:pPr>
            <a:endParaRPr lang="en-US" b="0" u="sng" dirty="0" smtClean="0">
              <a:solidFill>
                <a:schemeClr val="folHlink"/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n-US" b="0" dirty="0" smtClean="0"/>
          </a:p>
        </p:txBody>
      </p:sp>
      <p:sp>
        <p:nvSpPr>
          <p:cNvPr id="487426" name="Rectangle 2"/>
          <p:cNvSpPr>
            <a:spLocks noChangeArrowheads="1"/>
          </p:cNvSpPr>
          <p:nvPr/>
        </p:nvSpPr>
        <p:spPr bwMode="auto">
          <a:xfrm>
            <a:off x="1346200" y="241300"/>
            <a:ext cx="6567488" cy="117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lnSpc>
                <a:spcPct val="85000"/>
              </a:lnSpc>
              <a:defRPr/>
            </a:pPr>
            <a:r>
              <a:rPr lang="en-US" sz="4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Q-Ray Bracelet</a:t>
            </a:r>
            <a:endParaRPr lang="en-US" sz="4400" dirty="0"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695674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sz="4400" b="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Weight Loss Products</a:t>
            </a:r>
            <a:endParaRPr lang="en-US" sz="4400" b="0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6015803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FTC Seal">
  <a:themeElements>
    <a:clrScheme name="FTC Se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FTC Se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TC Sea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TC Sea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TC Sea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TC Sea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TC Sea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TC Sea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TC Sea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TC Sea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TC Sea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TC Sea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TC Sea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692</Words>
  <Application>Microsoft Office PowerPoint</Application>
  <PresentationFormat>On-screen Show (4:3)</PresentationFormat>
  <Paragraphs>98</Paragraphs>
  <Slides>22</Slides>
  <Notes>11</Notes>
  <HiddenSlides>0</HiddenSlides>
  <MMClips>4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FTC Seal</vt:lpstr>
      <vt:lpstr>Office Theme</vt:lpstr>
      <vt:lpstr>Origin</vt:lpstr>
      <vt:lpstr>Photo Editor Photo</vt:lpstr>
      <vt:lpstr>Deceptive and Unsubstantiated Health-Related Advertising</vt:lpstr>
      <vt:lpstr>Advertising Law Basics</vt:lpstr>
      <vt:lpstr>When is a claim deceptive?</vt:lpstr>
      <vt:lpstr>PowerPoint Presentation</vt:lpstr>
      <vt:lpstr>Substantiation Doctrine</vt:lpstr>
      <vt:lpstr>Miracle Cures</vt:lpstr>
      <vt:lpstr>PowerPoint Presentation</vt:lpstr>
      <vt:lpstr>PowerPoint Presentation</vt:lpstr>
      <vt:lpstr>Weight Loss Products</vt:lpstr>
      <vt:lpstr>PowerPoint Presentation</vt:lpstr>
      <vt:lpstr>Enforma</vt:lpstr>
      <vt:lpstr>Enforma</vt:lpstr>
      <vt:lpstr>Remedy</vt:lpstr>
      <vt:lpstr>PowerPoint Presentation</vt:lpstr>
      <vt:lpstr>One A Day</vt:lpstr>
      <vt:lpstr>PowerPoint Presentation</vt:lpstr>
      <vt:lpstr>Kelloggs</vt:lpstr>
      <vt:lpstr>Kelloggs</vt:lpstr>
      <vt:lpstr>Nestlé Healthcare Nutrition</vt:lpstr>
      <vt:lpstr>Dannon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2013-08-17T23:43:01Z</dcterms:created>
  <dcterms:modified xsi:type="dcterms:W3CDTF">2013-08-17T23:58:11Z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-74534356</vt:i4>
  </property>
  <property fmtid="{D5CDD505-2E9C-101B-9397-08002B2CF9AE}" pid="3" name="_NewReviewCycle">
    <vt:lpwstr/>
  </property>
</Properties>
</file>