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69" r:id="rId3"/>
    <p:sldId id="258" r:id="rId4"/>
    <p:sldId id="259" r:id="rId5"/>
    <p:sldId id="260" r:id="rId6"/>
    <p:sldId id="262" r:id="rId7"/>
    <p:sldId id="263" r:id="rId8"/>
    <p:sldId id="264" r:id="rId9"/>
    <p:sldId id="268" r:id="rId10"/>
  </p:sldIdLst>
  <p:sldSz cx="9144000" cy="6858000" type="screen4x3"/>
  <p:notesSz cx="6858000" cy="9144000"/>
  <p:defaultText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af-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42A7EF-5799-4E3C-8307-1E05C49CC977}" type="datetimeFigureOut">
              <a:rPr lang="af-ZA" smtClean="0"/>
              <a:t>2013/08/12</a:t>
            </a:fld>
            <a:endParaRPr lang="af-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af-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af-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A29B3D-9991-44CC-B196-0D2CD7C30C38}" type="slidenum">
              <a:rPr lang="af-ZA" smtClean="0"/>
              <a:t>‹#›</a:t>
            </a:fld>
            <a:endParaRPr lang="af-ZA"/>
          </a:p>
        </p:txBody>
      </p:sp>
    </p:spTree>
    <p:extLst>
      <p:ext uri="{BB962C8B-B14F-4D97-AF65-F5344CB8AC3E}">
        <p14:creationId xmlns:p14="http://schemas.microsoft.com/office/powerpoint/2010/main" val="2954395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ZW" dirty="0" smtClean="0"/>
              <a:t>Imposing</a:t>
            </a:r>
            <a:r>
              <a:rPr lang="en-ZW" baseline="0" dirty="0" smtClean="0"/>
              <a:t> a fair remedy entails following due process and adhering to principles of natural justice</a:t>
            </a:r>
          </a:p>
          <a:p>
            <a:endParaRPr lang="en-ZW" baseline="0" dirty="0" smtClean="0"/>
          </a:p>
          <a:p>
            <a:r>
              <a:rPr lang="en-ZW" baseline="0" dirty="0" smtClean="0"/>
              <a:t>Imposing a suitable remedy entails following acting within the legal confines of a given situation</a:t>
            </a:r>
          </a:p>
          <a:p>
            <a:endParaRPr lang="en-ZW" baseline="0" dirty="0" smtClean="0"/>
          </a:p>
          <a:p>
            <a:r>
              <a:rPr lang="en-ZW" baseline="0" dirty="0" smtClean="0"/>
              <a:t>Remedies should be arrived at through the authority reflecting on how the given conduct has affect the complainant as well as how the complainant may have contributed to the said conduct</a:t>
            </a:r>
          </a:p>
          <a:p>
            <a:endParaRPr lang="en-ZW" baseline="0" dirty="0" smtClean="0"/>
          </a:p>
          <a:p>
            <a:r>
              <a:rPr lang="en-ZW" baseline="0" dirty="0" smtClean="0"/>
              <a:t>Decisions should take into account previous decisions made on similar facts; if there are any differences in remedies between similar cases they should be justified </a:t>
            </a:r>
            <a:endParaRPr lang="en-ZW" dirty="0"/>
          </a:p>
        </p:txBody>
      </p:sp>
      <p:sp>
        <p:nvSpPr>
          <p:cNvPr id="4" name="Slide Number Placeholder 3"/>
          <p:cNvSpPr>
            <a:spLocks noGrp="1"/>
          </p:cNvSpPr>
          <p:nvPr>
            <p:ph type="sldNum" sz="quarter" idx="10"/>
          </p:nvPr>
        </p:nvSpPr>
        <p:spPr/>
        <p:txBody>
          <a:bodyPr/>
          <a:lstStyle/>
          <a:p>
            <a:fld id="{1CC6652A-D8AD-4504-B46C-9E01FE233C5B}" type="slidenum">
              <a:rPr lang="en-ZW">
                <a:solidFill>
                  <a:prstClr val="black"/>
                </a:solidFill>
              </a:rPr>
              <a:pPr/>
              <a:t>2</a:t>
            </a:fld>
            <a:endParaRPr lang="en-ZW">
              <a:solidFill>
                <a:prstClr val="black"/>
              </a:solidFill>
            </a:endParaRPr>
          </a:p>
        </p:txBody>
      </p:sp>
    </p:spTree>
    <p:extLst>
      <p:ext uri="{BB962C8B-B14F-4D97-AF65-F5344CB8AC3E}">
        <p14:creationId xmlns:p14="http://schemas.microsoft.com/office/powerpoint/2010/main" val="1309063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ZW" dirty="0" smtClean="0"/>
              <a:t>Imposing</a:t>
            </a:r>
            <a:r>
              <a:rPr lang="en-ZW" baseline="0" dirty="0" smtClean="0"/>
              <a:t> a fair remedy entails following due process and adhering to principles of natural justice</a:t>
            </a:r>
          </a:p>
          <a:p>
            <a:endParaRPr lang="en-ZW" baseline="0" dirty="0" smtClean="0"/>
          </a:p>
          <a:p>
            <a:r>
              <a:rPr lang="en-ZW" baseline="0" dirty="0" smtClean="0"/>
              <a:t>Imposing a suitable remedy entails following acting within the legal confines of a given situation</a:t>
            </a:r>
          </a:p>
          <a:p>
            <a:endParaRPr lang="en-ZW" baseline="0" dirty="0" smtClean="0"/>
          </a:p>
          <a:p>
            <a:r>
              <a:rPr lang="en-ZW" baseline="0" dirty="0" smtClean="0"/>
              <a:t>Remedies should be arrived at through the authority reflecting on how the given conduct has affect the complainant as well as how the complainant may have contributed to the said conduct</a:t>
            </a:r>
          </a:p>
          <a:p>
            <a:endParaRPr lang="en-ZW" baseline="0" dirty="0" smtClean="0"/>
          </a:p>
          <a:p>
            <a:r>
              <a:rPr lang="en-ZW" baseline="0" dirty="0" smtClean="0"/>
              <a:t>Decisions should take into account previous decisions made on similar facts; if there are any differences in remedies between similar cases they should be justified </a:t>
            </a:r>
            <a:endParaRPr lang="en-ZW" dirty="0"/>
          </a:p>
        </p:txBody>
      </p:sp>
      <p:sp>
        <p:nvSpPr>
          <p:cNvPr id="4" name="Slide Number Placeholder 3"/>
          <p:cNvSpPr>
            <a:spLocks noGrp="1"/>
          </p:cNvSpPr>
          <p:nvPr>
            <p:ph type="sldNum" sz="quarter" idx="10"/>
          </p:nvPr>
        </p:nvSpPr>
        <p:spPr/>
        <p:txBody>
          <a:bodyPr/>
          <a:lstStyle/>
          <a:p>
            <a:fld id="{1CC6652A-D8AD-4504-B46C-9E01FE233C5B}" type="slidenum">
              <a:rPr lang="en-ZW">
                <a:solidFill>
                  <a:prstClr val="black"/>
                </a:solidFill>
              </a:rPr>
              <a:pPr/>
              <a:t>3</a:t>
            </a:fld>
            <a:endParaRPr lang="en-ZW">
              <a:solidFill>
                <a:prstClr val="black"/>
              </a:solidFill>
            </a:endParaRPr>
          </a:p>
        </p:txBody>
      </p:sp>
    </p:spTree>
    <p:extLst>
      <p:ext uri="{BB962C8B-B14F-4D97-AF65-F5344CB8AC3E}">
        <p14:creationId xmlns:p14="http://schemas.microsoft.com/office/powerpoint/2010/main" val="1309063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ZW" dirty="0"/>
          </a:p>
        </p:txBody>
      </p:sp>
      <p:sp>
        <p:nvSpPr>
          <p:cNvPr id="4" name="Slide Number Placeholder 3"/>
          <p:cNvSpPr>
            <a:spLocks noGrp="1"/>
          </p:cNvSpPr>
          <p:nvPr>
            <p:ph type="sldNum" sz="quarter" idx="10"/>
          </p:nvPr>
        </p:nvSpPr>
        <p:spPr/>
        <p:txBody>
          <a:bodyPr/>
          <a:lstStyle/>
          <a:p>
            <a:fld id="{1CC6652A-D8AD-4504-B46C-9E01FE233C5B}" type="slidenum">
              <a:rPr lang="en-ZW" smtClean="0">
                <a:solidFill>
                  <a:prstClr val="black"/>
                </a:solidFill>
              </a:rPr>
              <a:pPr/>
              <a:t>4</a:t>
            </a:fld>
            <a:endParaRPr lang="en-ZW">
              <a:solidFill>
                <a:prstClr val="black"/>
              </a:solidFill>
            </a:endParaRPr>
          </a:p>
        </p:txBody>
      </p:sp>
    </p:spTree>
    <p:extLst>
      <p:ext uri="{BB962C8B-B14F-4D97-AF65-F5344CB8AC3E}">
        <p14:creationId xmlns:p14="http://schemas.microsoft.com/office/powerpoint/2010/main" val="1309063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D7AFEB2-B513-43C5-976C-9DDCDDC007A3}" type="datetime1">
              <a:rPr lang="en-ZW" smtClean="0">
                <a:solidFill>
                  <a:srgbClr val="DBF5F9">
                    <a:shade val="90000"/>
                  </a:srgbClr>
                </a:solidFill>
              </a:rPr>
              <a:pPr/>
              <a:t>8/12/2013</a:t>
            </a:fld>
            <a:endParaRPr lang="en-ZW">
              <a:solidFill>
                <a:srgbClr val="DBF5F9">
                  <a:shade val="90000"/>
                </a:srgbClr>
              </a:solidFill>
            </a:endParaRPr>
          </a:p>
        </p:txBody>
      </p:sp>
      <p:sp>
        <p:nvSpPr>
          <p:cNvPr id="19" name="Footer Placeholder 18"/>
          <p:cNvSpPr>
            <a:spLocks noGrp="1"/>
          </p:cNvSpPr>
          <p:nvPr>
            <p:ph type="ftr" sz="quarter" idx="11"/>
          </p:nvPr>
        </p:nvSpPr>
        <p:spPr/>
        <p:txBody>
          <a:bodyPr/>
          <a:lstStyle/>
          <a:p>
            <a:r>
              <a:rPr lang="en-ZW" smtClean="0">
                <a:solidFill>
                  <a:srgbClr val="DBF5F9">
                    <a:shade val="90000"/>
                  </a:srgbClr>
                </a:solidFill>
              </a:rPr>
              <a:t>Competition and Consumer Protection Commission</a:t>
            </a:r>
            <a:endParaRPr lang="en-ZW">
              <a:solidFill>
                <a:srgbClr val="DBF5F9">
                  <a:shade val="90000"/>
                </a:srgbClr>
              </a:solidFill>
            </a:endParaRPr>
          </a:p>
        </p:txBody>
      </p:sp>
      <p:sp>
        <p:nvSpPr>
          <p:cNvPr id="27" name="Slide Number Placeholder 26"/>
          <p:cNvSpPr>
            <a:spLocks noGrp="1"/>
          </p:cNvSpPr>
          <p:nvPr>
            <p:ph type="sldNum" sz="quarter" idx="12"/>
          </p:nvPr>
        </p:nvSpPr>
        <p:spPr/>
        <p:txBody>
          <a:bodyPr/>
          <a:lstStyle/>
          <a:p>
            <a:fld id="{3AB4E190-67A4-45D7-9A0F-F3CDE87C54D3}" type="slidenum">
              <a:rPr lang="en-ZW" smtClean="0">
                <a:solidFill>
                  <a:srgbClr val="DBF5F9">
                    <a:shade val="90000"/>
                  </a:srgbClr>
                </a:solidFill>
              </a:rPr>
              <a:pPr/>
              <a:t>‹#›</a:t>
            </a:fld>
            <a:endParaRPr lang="en-ZW">
              <a:solidFill>
                <a:srgbClr val="DBF5F9">
                  <a:shade val="90000"/>
                </a:srgbClr>
              </a:solidFill>
            </a:endParaRPr>
          </a:p>
        </p:txBody>
      </p:sp>
    </p:spTree>
    <p:extLst>
      <p:ext uri="{BB962C8B-B14F-4D97-AF65-F5344CB8AC3E}">
        <p14:creationId xmlns:p14="http://schemas.microsoft.com/office/powerpoint/2010/main" val="350898744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3CBC6C-F0F3-4CD4-A70E-F48DBE9B98C8}" type="datetime1">
              <a:rPr lang="en-ZW" smtClean="0">
                <a:solidFill>
                  <a:srgbClr val="04617B">
                    <a:shade val="90000"/>
                  </a:srgbClr>
                </a:solidFill>
              </a:rPr>
              <a:pPr/>
              <a:t>8/12/2013</a:t>
            </a:fld>
            <a:endParaRPr lang="en-ZW">
              <a:solidFill>
                <a:srgbClr val="04617B">
                  <a:shade val="90000"/>
                </a:srgbClr>
              </a:solidFill>
            </a:endParaRPr>
          </a:p>
        </p:txBody>
      </p:sp>
      <p:sp>
        <p:nvSpPr>
          <p:cNvPr id="5" name="Footer Placeholder 4"/>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6" name="Slide Number Placeholder 5"/>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123164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DC5B4D-552E-4489-A4A7-34BD281C9DD6}" type="datetime1">
              <a:rPr lang="en-ZW" smtClean="0">
                <a:solidFill>
                  <a:srgbClr val="04617B">
                    <a:shade val="90000"/>
                  </a:srgbClr>
                </a:solidFill>
              </a:rPr>
              <a:pPr/>
              <a:t>8/12/2013</a:t>
            </a:fld>
            <a:endParaRPr lang="en-ZW">
              <a:solidFill>
                <a:srgbClr val="04617B">
                  <a:shade val="90000"/>
                </a:srgbClr>
              </a:solidFill>
            </a:endParaRPr>
          </a:p>
        </p:txBody>
      </p:sp>
      <p:sp>
        <p:nvSpPr>
          <p:cNvPr id="5" name="Footer Placeholder 4"/>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6" name="Slide Number Placeholder 5"/>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3326471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1E13A6-E05A-4CB0-A878-AE0F9D67F66D}" type="datetime1">
              <a:rPr lang="en-ZW" smtClean="0">
                <a:solidFill>
                  <a:srgbClr val="04617B">
                    <a:shade val="90000"/>
                  </a:srgbClr>
                </a:solidFill>
              </a:rPr>
              <a:pPr/>
              <a:t>8/12/2013</a:t>
            </a:fld>
            <a:endParaRPr lang="en-ZW">
              <a:solidFill>
                <a:srgbClr val="04617B">
                  <a:shade val="90000"/>
                </a:srgbClr>
              </a:solidFill>
            </a:endParaRPr>
          </a:p>
        </p:txBody>
      </p:sp>
      <p:sp>
        <p:nvSpPr>
          <p:cNvPr id="5" name="Footer Placeholder 4"/>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6" name="Slide Number Placeholder 5"/>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4011064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AE0153B-51A5-4D35-AB93-2E331CD78261}" type="datetime1">
              <a:rPr lang="en-ZW" smtClean="0">
                <a:solidFill>
                  <a:srgbClr val="DBF5F9">
                    <a:shade val="90000"/>
                  </a:srgbClr>
                </a:solidFill>
              </a:rPr>
              <a:pPr/>
              <a:t>8/12/2013</a:t>
            </a:fld>
            <a:endParaRPr lang="en-ZW">
              <a:solidFill>
                <a:srgbClr val="DBF5F9">
                  <a:shade val="90000"/>
                </a:srgbClr>
              </a:solidFill>
            </a:endParaRPr>
          </a:p>
        </p:txBody>
      </p:sp>
      <p:sp>
        <p:nvSpPr>
          <p:cNvPr id="5" name="Footer Placeholder 4"/>
          <p:cNvSpPr>
            <a:spLocks noGrp="1"/>
          </p:cNvSpPr>
          <p:nvPr>
            <p:ph type="ftr" sz="quarter" idx="11"/>
          </p:nvPr>
        </p:nvSpPr>
        <p:spPr/>
        <p:txBody>
          <a:bodyPr/>
          <a:lstStyle/>
          <a:p>
            <a:r>
              <a:rPr lang="en-ZW" smtClean="0">
                <a:solidFill>
                  <a:srgbClr val="DBF5F9">
                    <a:shade val="90000"/>
                  </a:srgbClr>
                </a:solidFill>
              </a:rPr>
              <a:t>Competition and Consumer Protection Commission</a:t>
            </a:r>
            <a:endParaRPr lang="en-ZW">
              <a:solidFill>
                <a:srgbClr val="DBF5F9">
                  <a:shade val="90000"/>
                </a:srgbClr>
              </a:solidFill>
            </a:endParaRPr>
          </a:p>
        </p:txBody>
      </p:sp>
      <p:sp>
        <p:nvSpPr>
          <p:cNvPr id="6" name="Slide Number Placeholder 5"/>
          <p:cNvSpPr>
            <a:spLocks noGrp="1"/>
          </p:cNvSpPr>
          <p:nvPr>
            <p:ph type="sldNum" sz="quarter" idx="12"/>
          </p:nvPr>
        </p:nvSpPr>
        <p:spPr/>
        <p:txBody>
          <a:bodyPr/>
          <a:lstStyle/>
          <a:p>
            <a:fld id="{3AB4E190-67A4-45D7-9A0F-F3CDE87C54D3}" type="slidenum">
              <a:rPr lang="en-ZW" smtClean="0">
                <a:solidFill>
                  <a:srgbClr val="DBF5F9">
                    <a:shade val="90000"/>
                  </a:srgbClr>
                </a:solidFill>
              </a:rPr>
              <a:pPr/>
              <a:t>‹#›</a:t>
            </a:fld>
            <a:endParaRPr lang="en-ZW">
              <a:solidFill>
                <a:srgbClr val="DBF5F9">
                  <a:shade val="90000"/>
                </a:srgbClr>
              </a:solidFill>
            </a:endParaRPr>
          </a:p>
        </p:txBody>
      </p:sp>
    </p:spTree>
    <p:extLst>
      <p:ext uri="{BB962C8B-B14F-4D97-AF65-F5344CB8AC3E}">
        <p14:creationId xmlns:p14="http://schemas.microsoft.com/office/powerpoint/2010/main" val="17992801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6F88FE-3449-4B60-ACD0-46E7D2642D5B}" type="datetime1">
              <a:rPr lang="en-ZW" smtClean="0">
                <a:solidFill>
                  <a:srgbClr val="04617B">
                    <a:shade val="90000"/>
                  </a:srgbClr>
                </a:solidFill>
              </a:rPr>
              <a:pPr/>
              <a:t>8/12/2013</a:t>
            </a:fld>
            <a:endParaRPr lang="en-ZW">
              <a:solidFill>
                <a:srgbClr val="04617B">
                  <a:shade val="90000"/>
                </a:srgbClr>
              </a:solidFill>
            </a:endParaRPr>
          </a:p>
        </p:txBody>
      </p:sp>
      <p:sp>
        <p:nvSpPr>
          <p:cNvPr id="6" name="Footer Placeholder 5"/>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7" name="Slide Number Placeholder 6"/>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2371464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3EEC0A7-496B-4466-A82B-484F0351F2BB}" type="datetime1">
              <a:rPr lang="en-ZW" smtClean="0">
                <a:solidFill>
                  <a:srgbClr val="04617B">
                    <a:shade val="90000"/>
                  </a:srgbClr>
                </a:solidFill>
              </a:rPr>
              <a:pPr/>
              <a:t>8/12/2013</a:t>
            </a:fld>
            <a:endParaRPr lang="en-ZW">
              <a:solidFill>
                <a:srgbClr val="04617B">
                  <a:shade val="90000"/>
                </a:srgbClr>
              </a:solidFill>
            </a:endParaRPr>
          </a:p>
        </p:txBody>
      </p:sp>
      <p:sp>
        <p:nvSpPr>
          <p:cNvPr id="8" name="Footer Placeholder 7"/>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9" name="Slide Number Placeholder 8"/>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649654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6C63CC6-88FE-480F-8DBF-102E3EAC5850}" type="datetime1">
              <a:rPr lang="en-ZW" smtClean="0">
                <a:solidFill>
                  <a:srgbClr val="04617B">
                    <a:shade val="90000"/>
                  </a:srgbClr>
                </a:solidFill>
              </a:rPr>
              <a:pPr/>
              <a:t>8/12/2013</a:t>
            </a:fld>
            <a:endParaRPr lang="en-ZW">
              <a:solidFill>
                <a:srgbClr val="04617B">
                  <a:shade val="90000"/>
                </a:srgbClr>
              </a:solidFill>
            </a:endParaRPr>
          </a:p>
        </p:txBody>
      </p:sp>
      <p:sp>
        <p:nvSpPr>
          <p:cNvPr id="4" name="Footer Placeholder 3"/>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5" name="Slide Number Placeholder 4"/>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71255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3CAC9-D0D8-43CB-A3BD-B99BCC71DF52}" type="datetime1">
              <a:rPr lang="en-ZW" smtClean="0">
                <a:solidFill>
                  <a:srgbClr val="04617B">
                    <a:shade val="90000"/>
                  </a:srgbClr>
                </a:solidFill>
              </a:rPr>
              <a:pPr/>
              <a:t>8/12/2013</a:t>
            </a:fld>
            <a:endParaRPr lang="en-ZW">
              <a:solidFill>
                <a:srgbClr val="04617B">
                  <a:shade val="90000"/>
                </a:srgbClr>
              </a:solidFill>
            </a:endParaRPr>
          </a:p>
        </p:txBody>
      </p:sp>
      <p:sp>
        <p:nvSpPr>
          <p:cNvPr id="3" name="Footer Placeholder 2"/>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4" name="Slide Number Placeholder 3"/>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2419586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65988F-F058-4AB0-98E0-9C7EE12111A4}" type="datetime1">
              <a:rPr lang="en-ZW" smtClean="0">
                <a:solidFill>
                  <a:srgbClr val="04617B">
                    <a:shade val="90000"/>
                  </a:srgbClr>
                </a:solidFill>
              </a:rPr>
              <a:pPr/>
              <a:t>8/12/2013</a:t>
            </a:fld>
            <a:endParaRPr lang="en-ZW">
              <a:solidFill>
                <a:srgbClr val="04617B">
                  <a:shade val="90000"/>
                </a:srgbClr>
              </a:solidFill>
            </a:endParaRPr>
          </a:p>
        </p:txBody>
      </p:sp>
      <p:sp>
        <p:nvSpPr>
          <p:cNvPr id="6" name="Footer Placeholder 5"/>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7" name="Slide Number Placeholder 6"/>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380545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7959CE-6B1D-4538-BC66-84E2E4C41034}" type="datetime1">
              <a:rPr lang="en-ZW" smtClean="0">
                <a:solidFill>
                  <a:srgbClr val="04617B">
                    <a:shade val="90000"/>
                  </a:srgbClr>
                </a:solidFill>
              </a:rPr>
              <a:pPr/>
              <a:t>8/12/2013</a:t>
            </a:fld>
            <a:endParaRPr lang="en-ZW">
              <a:solidFill>
                <a:srgbClr val="04617B">
                  <a:shade val="90000"/>
                </a:srgbClr>
              </a:solidFill>
            </a:endParaRPr>
          </a:p>
        </p:txBody>
      </p:sp>
      <p:sp>
        <p:nvSpPr>
          <p:cNvPr id="6" name="Footer Placeholder 5"/>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7" name="Slide Number Placeholder 6"/>
          <p:cNvSpPr>
            <a:spLocks noGrp="1"/>
          </p:cNvSpPr>
          <p:nvPr>
            <p:ph type="sldNum" sz="quarter" idx="12"/>
          </p:nvPr>
        </p:nvSpPr>
        <p:spPr>
          <a:xfrm>
            <a:off x="8077200" y="6356351"/>
            <a:ext cx="609600" cy="365125"/>
          </a:xfrm>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478785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0000"/>
            <a:lum/>
            <a:extLst>
              <a:ext uri="{BEBA8EAE-BF5A-486C-A8C5-ECC9F3942E4B}">
                <a14:imgProps xmlns:a14="http://schemas.microsoft.com/office/drawing/2010/main">
                  <a14:imgLayer r:embed="rId14">
                    <a14:imgEffect>
                      <a14:colorTemperature colorTemp="6000"/>
                    </a14:imgEffect>
                    <a14:imgEffect>
                      <a14:brightnessContrast contrast="40000"/>
                    </a14:imgEffect>
                  </a14:imgLayer>
                </a14:imgProps>
              </a:ext>
            </a:extLst>
          </a:blip>
          <a:srcRect/>
          <a:stretch>
            <a:fillRect l="30000" t="20000" r="30000" b="20000"/>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E751270-9402-4DF2-8E4C-954FCA14F3F0}" type="datetime1">
              <a:rPr lang="en-ZW" smtClean="0">
                <a:solidFill>
                  <a:srgbClr val="04617B">
                    <a:shade val="90000"/>
                  </a:srgbClr>
                </a:solidFill>
              </a:rPr>
              <a:pPr/>
              <a:t>8/12/2013</a:t>
            </a:fld>
            <a:endParaRPr lang="en-ZW">
              <a:solidFill>
                <a:srgbClr val="04617B">
                  <a:shade val="90000"/>
                </a:srgbClr>
              </a:solidFill>
            </a:endParaRPr>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2179421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zcomp@zamtel.z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0"/>
            <a:ext cx="7851648" cy="2057400"/>
          </a:xfrm>
        </p:spPr>
        <p:style>
          <a:lnRef idx="2">
            <a:schemeClr val="dk1"/>
          </a:lnRef>
          <a:fillRef idx="1">
            <a:schemeClr val="lt1"/>
          </a:fillRef>
          <a:effectRef idx="0">
            <a:schemeClr val="dk1"/>
          </a:effectRef>
          <a:fontRef idx="minor">
            <a:schemeClr val="dk1"/>
          </a:fontRef>
        </p:style>
        <p:txBody>
          <a:bodyPr>
            <a:noAutofit/>
          </a:bodyPr>
          <a:lstStyle/>
          <a:p>
            <a:pPr algn="ctr"/>
            <a:r>
              <a:rPr lang="en-US" sz="4400" dirty="0" smtClean="0">
                <a:solidFill>
                  <a:schemeClr val="bg1"/>
                </a:solidFill>
              </a:rPr>
              <a:t>REMEDIES FOR CONSUMER PROTECTION</a:t>
            </a:r>
            <a:r>
              <a:rPr lang="en-GB" sz="4400" dirty="0" smtClean="0"/>
              <a:t/>
            </a:r>
            <a:br>
              <a:rPr lang="en-GB" sz="4400" dirty="0" smtClean="0"/>
            </a:br>
            <a:endParaRPr lang="en-GB" sz="4400" dirty="0"/>
          </a:p>
        </p:txBody>
      </p:sp>
      <p:sp>
        <p:nvSpPr>
          <p:cNvPr id="3" name="Subtitle 2"/>
          <p:cNvSpPr>
            <a:spLocks noGrp="1"/>
          </p:cNvSpPr>
          <p:nvPr>
            <p:ph type="subTitle" idx="1"/>
          </p:nvPr>
        </p:nvSpPr>
        <p:spPr>
          <a:xfrm>
            <a:off x="533400" y="3429000"/>
            <a:ext cx="7854696" cy="1552136"/>
          </a:xfrm>
        </p:spPr>
        <p:style>
          <a:lnRef idx="2">
            <a:schemeClr val="dk1"/>
          </a:lnRef>
          <a:fillRef idx="1">
            <a:schemeClr val="lt1"/>
          </a:fillRef>
          <a:effectRef idx="0">
            <a:schemeClr val="dk1"/>
          </a:effectRef>
          <a:fontRef idx="minor">
            <a:schemeClr val="dk1"/>
          </a:fontRef>
        </p:style>
        <p:txBody>
          <a:bodyPr>
            <a:normAutofit/>
          </a:bodyPr>
          <a:lstStyle/>
          <a:p>
            <a:pPr algn="ctr"/>
            <a:r>
              <a:rPr lang="en-ZW" b="1" dirty="0" smtClean="0"/>
              <a:t>BY LBY LIYA</a:t>
            </a:r>
          </a:p>
          <a:p>
            <a:pPr algn="ctr"/>
            <a:r>
              <a:rPr lang="en-ZW" b="1" dirty="0" smtClean="0"/>
              <a:t>BY LIYA</a:t>
            </a:r>
          </a:p>
          <a:p>
            <a:pPr algn="ctr"/>
            <a:r>
              <a:rPr lang="en-ZW" b="1" dirty="0" smtClean="0"/>
              <a:t>LIYA</a:t>
            </a:r>
            <a:endParaRPr lang="en-ZW" b="1" dirty="0"/>
          </a:p>
        </p:txBody>
      </p:sp>
      <p:sp>
        <p:nvSpPr>
          <p:cNvPr id="4" name="Date Placeholder 3"/>
          <p:cNvSpPr>
            <a:spLocks noGrp="1"/>
          </p:cNvSpPr>
          <p:nvPr>
            <p:ph type="dt" sz="half" idx="10"/>
          </p:nvPr>
        </p:nvSpPr>
        <p:spPr/>
        <p:txBody>
          <a:bodyPr/>
          <a:lstStyle/>
          <a:p>
            <a:fld id="{ED7AFEB2-B513-43C5-976C-9DDCDDC007A3}" type="datetime1">
              <a:rPr lang="en-ZW" smtClean="0">
                <a:solidFill>
                  <a:srgbClr val="DBF5F9">
                    <a:shade val="90000"/>
                  </a:srgbClr>
                </a:solidFill>
              </a:rPr>
              <a:pPr/>
              <a:t>8/12/2013</a:t>
            </a:fld>
            <a:endParaRPr lang="en-ZW">
              <a:solidFill>
                <a:srgbClr val="DBF5F9">
                  <a:shade val="90000"/>
                </a:srgbClr>
              </a:solidFill>
            </a:endParaRPr>
          </a:p>
        </p:txBody>
      </p:sp>
      <p:sp>
        <p:nvSpPr>
          <p:cNvPr id="5" name="Footer Placeholder 4"/>
          <p:cNvSpPr>
            <a:spLocks noGrp="1"/>
          </p:cNvSpPr>
          <p:nvPr>
            <p:ph type="ftr" sz="quarter" idx="11"/>
          </p:nvPr>
        </p:nvSpPr>
        <p:spPr/>
        <p:txBody>
          <a:bodyPr/>
          <a:lstStyle/>
          <a:p>
            <a:pPr algn="ctr"/>
            <a:r>
              <a:rPr lang="en-ZW" sz="1000" b="1" dirty="0" smtClean="0">
                <a:solidFill>
                  <a:prstClr val="black"/>
                </a:solidFill>
                <a:latin typeface="Raavi" pitchFamily="34" charset="0"/>
                <a:cs typeface="Raavi" pitchFamily="34" charset="0"/>
              </a:rPr>
              <a:t>Competition and Consumer </a:t>
            </a:r>
            <a:r>
              <a:rPr lang="en-ZW" sz="1000" b="1" dirty="0" smtClean="0">
                <a:solidFill>
                  <a:srgbClr val="7030A0"/>
                </a:solidFill>
                <a:latin typeface="Raavi" pitchFamily="34" charset="0"/>
                <a:cs typeface="Raavi" pitchFamily="34" charset="0"/>
              </a:rPr>
              <a:t>Protection</a:t>
            </a:r>
            <a:r>
              <a:rPr lang="en-ZW" sz="1000" b="1" dirty="0" smtClean="0">
                <a:solidFill>
                  <a:prstClr val="black"/>
                </a:solidFill>
                <a:latin typeface="Raavi" pitchFamily="34" charset="0"/>
                <a:cs typeface="Raavi" pitchFamily="34" charset="0"/>
              </a:rPr>
              <a:t> Commission</a:t>
            </a:r>
            <a:endParaRPr lang="en-ZW" sz="1000" b="1" dirty="0">
              <a:solidFill>
                <a:prstClr val="black"/>
              </a:solidFill>
              <a:latin typeface="Raavi" pitchFamily="34" charset="0"/>
              <a:cs typeface="Raavi" pitchFamily="34" charset="0"/>
            </a:endParaRPr>
          </a:p>
        </p:txBody>
      </p:sp>
      <p:sp>
        <p:nvSpPr>
          <p:cNvPr id="6" name="Slide Number Placeholder 5"/>
          <p:cNvSpPr>
            <a:spLocks noGrp="1"/>
          </p:cNvSpPr>
          <p:nvPr>
            <p:ph type="sldNum" sz="quarter" idx="12"/>
          </p:nvPr>
        </p:nvSpPr>
        <p:spPr/>
        <p:txBody>
          <a:bodyPr/>
          <a:lstStyle/>
          <a:p>
            <a:fld id="{3AB4E190-67A4-45D7-9A0F-F3CDE87C54D3}" type="slidenum">
              <a:rPr lang="en-ZW" smtClean="0">
                <a:solidFill>
                  <a:srgbClr val="DBF5F9">
                    <a:shade val="90000"/>
                  </a:srgbClr>
                </a:solidFill>
              </a:rPr>
              <a:pPr/>
              <a:t>1</a:t>
            </a:fld>
            <a:endParaRPr lang="en-ZW">
              <a:solidFill>
                <a:srgbClr val="DBF5F9">
                  <a:shade val="90000"/>
                </a:srgbClr>
              </a:solidFill>
            </a:endParaRPr>
          </a:p>
        </p:txBody>
      </p:sp>
      <p:sp>
        <p:nvSpPr>
          <p:cNvPr id="11" name="TextBox 10"/>
          <p:cNvSpPr txBox="1"/>
          <p:nvPr/>
        </p:nvSpPr>
        <p:spPr>
          <a:xfrm>
            <a:off x="533400" y="3429000"/>
            <a:ext cx="7848600"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ZW" b="1" dirty="0">
                <a:solidFill>
                  <a:prstClr val="black"/>
                </a:solidFill>
              </a:rPr>
              <a:t>BY </a:t>
            </a:r>
          </a:p>
          <a:p>
            <a:pPr algn="ctr"/>
            <a:endParaRPr lang="en-ZW" b="1" dirty="0">
              <a:solidFill>
                <a:prstClr val="black"/>
              </a:solidFill>
            </a:endParaRPr>
          </a:p>
          <a:p>
            <a:pPr algn="ctr"/>
            <a:r>
              <a:rPr lang="en-ZW" b="1" dirty="0">
                <a:solidFill>
                  <a:prstClr val="black"/>
                </a:solidFill>
              </a:rPr>
              <a:t>LIYA B. TEMBO</a:t>
            </a:r>
          </a:p>
          <a:p>
            <a:pPr algn="ctr"/>
            <a:endParaRPr lang="en-ZW" b="1" dirty="0">
              <a:solidFill>
                <a:prstClr val="black"/>
              </a:solidFill>
            </a:endParaRPr>
          </a:p>
          <a:p>
            <a:pPr algn="ctr"/>
            <a:r>
              <a:rPr lang="en-ZW" b="1" dirty="0">
                <a:solidFill>
                  <a:prstClr val="black"/>
                </a:solidFill>
              </a:rPr>
              <a:t>Director -Legal &amp; Enforcement CCPC</a:t>
            </a:r>
          </a:p>
          <a:p>
            <a:pPr algn="ctr"/>
            <a:endParaRPr lang="en-ZW" b="1" dirty="0">
              <a:solidFill>
                <a:prstClr val="black"/>
              </a:solidFill>
            </a:endParaRPr>
          </a:p>
          <a:p>
            <a:pPr algn="ctr"/>
            <a:r>
              <a:rPr lang="en-ZW" b="1" dirty="0">
                <a:solidFill>
                  <a:prstClr val="black"/>
                </a:solidFill>
              </a:rPr>
              <a:t>Presented at the 2013 African Dialogue Conference</a:t>
            </a:r>
          </a:p>
          <a:p>
            <a:pPr algn="ctr"/>
            <a:r>
              <a:rPr lang="en-ZW" b="1" dirty="0">
                <a:solidFill>
                  <a:prstClr val="black"/>
                </a:solidFill>
              </a:rPr>
              <a:t>Held at</a:t>
            </a:r>
          </a:p>
          <a:p>
            <a:pPr algn="ctr"/>
            <a:r>
              <a:rPr lang="en-ZW" b="1" dirty="0">
                <a:solidFill>
                  <a:prstClr val="black"/>
                </a:solidFill>
              </a:rPr>
              <a:t>The Zambezi Sun Hotel, Livingstone, Zambia</a:t>
            </a:r>
          </a:p>
          <a:p>
            <a:pPr algn="ctr"/>
            <a:endParaRPr lang="en-ZW" b="1" dirty="0">
              <a:solidFill>
                <a:prstClr val="black"/>
              </a:solidFill>
            </a:endParaRPr>
          </a:p>
        </p:txBody>
      </p:sp>
    </p:spTree>
    <p:extLst>
      <p:ext uri="{BB962C8B-B14F-4D97-AF65-F5344CB8AC3E}">
        <p14:creationId xmlns:p14="http://schemas.microsoft.com/office/powerpoint/2010/main" val="9271049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762000"/>
            <a:ext cx="9144000" cy="6096000"/>
            <a:chOff x="0" y="762000"/>
            <a:chExt cx="9144000" cy="6096000"/>
          </a:xfrm>
        </p:grpSpPr>
        <p:cxnSp>
          <p:nvCxnSpPr>
            <p:cNvPr id="8" name="Straight Connector 7"/>
            <p:cNvCxnSpPr/>
            <p:nvPr/>
          </p:nvCxnSpPr>
          <p:spPr>
            <a:xfrm>
              <a:off x="0" y="762000"/>
              <a:ext cx="91440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0" y="762000"/>
              <a:ext cx="762000" cy="60960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ZW">
                <a:solidFill>
                  <a:prstClr val="black"/>
                </a:solidFill>
              </a:endParaRPr>
            </a:p>
          </p:txBody>
        </p:sp>
      </p:grpSp>
      <p:sp>
        <p:nvSpPr>
          <p:cNvPr id="11" name="Rectangle 10"/>
          <p:cNvSpPr/>
          <p:nvPr/>
        </p:nvSpPr>
        <p:spPr>
          <a:xfrm>
            <a:off x="762000" y="6611779"/>
            <a:ext cx="8382000" cy="246221"/>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ZW" sz="1000" b="1" dirty="0">
                <a:solidFill>
                  <a:prstClr val="black"/>
                </a:solidFill>
                <a:latin typeface="Raavi" pitchFamily="34" charset="0"/>
                <a:cs typeface="Raavi" pitchFamily="34" charset="0"/>
              </a:rPr>
              <a:t>Competition &amp; Consumer </a:t>
            </a:r>
            <a:r>
              <a:rPr lang="en-ZW" sz="1000" b="1" dirty="0">
                <a:solidFill>
                  <a:srgbClr val="7030A0"/>
                </a:solidFill>
                <a:latin typeface="Raavi" pitchFamily="34" charset="0"/>
                <a:cs typeface="Raavi" pitchFamily="34" charset="0"/>
              </a:rPr>
              <a:t>Protection</a:t>
            </a:r>
            <a:r>
              <a:rPr lang="en-ZW" sz="1000" b="1" dirty="0">
                <a:solidFill>
                  <a:prstClr val="black"/>
                </a:solidFill>
                <a:latin typeface="Raavi" pitchFamily="34" charset="0"/>
                <a:cs typeface="Raavi" pitchFamily="34" charset="0"/>
              </a:rPr>
              <a:t> Commission </a:t>
            </a:r>
          </a:p>
        </p:txBody>
      </p:sp>
      <p:sp>
        <p:nvSpPr>
          <p:cNvPr id="7" name="Rectangle 6"/>
          <p:cNvSpPr/>
          <p:nvPr/>
        </p:nvSpPr>
        <p:spPr>
          <a:xfrm>
            <a:off x="1835696" y="152400"/>
            <a:ext cx="5760640" cy="400110"/>
          </a:xfrm>
          <a:prstGeom prst="rect">
            <a:avLst/>
          </a:prstGeom>
        </p:spPr>
        <p:txBody>
          <a:bodyPr wrap="square">
            <a:spAutoFit/>
          </a:bodyPr>
          <a:lstStyle/>
          <a:p>
            <a:pPr algn="ctr"/>
            <a:r>
              <a:rPr lang="en-ZW" sz="2000" b="1" dirty="0" smtClean="0">
                <a:solidFill>
                  <a:prstClr val="black"/>
                </a:solidFill>
                <a:latin typeface="Tahoma" pitchFamily="34" charset="0"/>
                <a:ea typeface="Tahoma" pitchFamily="34" charset="0"/>
                <a:cs typeface="Tahoma" pitchFamily="34" charset="0"/>
              </a:rPr>
              <a:t>PRESENTATION OUTLINE</a:t>
            </a:r>
            <a:endParaRPr lang="en-ZW" sz="2000" b="1" dirty="0">
              <a:solidFill>
                <a:prstClr val="black"/>
              </a:solidFill>
              <a:latin typeface="Tahoma" pitchFamily="34" charset="0"/>
              <a:ea typeface="Tahoma" pitchFamily="34" charset="0"/>
              <a:cs typeface="Tahoma" pitchFamily="34" charset="0"/>
            </a:endParaRPr>
          </a:p>
        </p:txBody>
      </p:sp>
      <p:sp>
        <p:nvSpPr>
          <p:cNvPr id="13" name="Rectangle 12"/>
          <p:cNvSpPr/>
          <p:nvPr/>
        </p:nvSpPr>
        <p:spPr>
          <a:xfrm>
            <a:off x="1395890" y="1958197"/>
            <a:ext cx="7054552" cy="4333494"/>
          </a:xfrm>
          <a:prstGeom prst="rect">
            <a:avLst/>
          </a:prstGeom>
        </p:spPr>
        <p:txBody>
          <a:bodyPr wrap="square">
            <a:spAutoFit/>
          </a:bodyPr>
          <a:lstStyle/>
          <a:p>
            <a:pPr marL="514350" indent="-514350">
              <a:spcBef>
                <a:spcPct val="20000"/>
              </a:spcBef>
              <a:buClr>
                <a:prstClr val="black"/>
              </a:buClr>
              <a:buSzPct val="95000"/>
              <a:buFont typeface="+mj-lt"/>
              <a:buAutoNum type="arabicPeriod"/>
            </a:pPr>
            <a:r>
              <a:rPr lang="af-ZA" sz="2600" b="1" dirty="0" smtClean="0">
                <a:solidFill>
                  <a:prstClr val="black"/>
                </a:solidFill>
              </a:rPr>
              <a:t>Basic principles</a:t>
            </a:r>
          </a:p>
          <a:p>
            <a:pPr>
              <a:spcBef>
                <a:spcPct val="20000"/>
              </a:spcBef>
              <a:buClr>
                <a:prstClr val="black"/>
              </a:buClr>
              <a:buSzPct val="95000"/>
            </a:pPr>
            <a:endParaRPr lang="af-ZA" sz="2600" b="1" dirty="0" smtClean="0">
              <a:solidFill>
                <a:prstClr val="black"/>
              </a:solidFill>
            </a:endParaRPr>
          </a:p>
          <a:p>
            <a:pPr marL="514350" indent="-514350">
              <a:spcBef>
                <a:spcPct val="20000"/>
              </a:spcBef>
              <a:buClr>
                <a:prstClr val="black"/>
              </a:buClr>
              <a:buSzPct val="95000"/>
              <a:buFont typeface="+mj-lt"/>
              <a:buAutoNum type="arabicPeriod"/>
            </a:pPr>
            <a:r>
              <a:rPr lang="af-ZA" sz="2600" b="1" dirty="0" smtClean="0">
                <a:solidFill>
                  <a:prstClr val="black"/>
                </a:solidFill>
              </a:rPr>
              <a:t>Remedies under the Act</a:t>
            </a:r>
          </a:p>
          <a:p>
            <a:pPr>
              <a:spcBef>
                <a:spcPct val="20000"/>
              </a:spcBef>
              <a:buClr>
                <a:prstClr val="black"/>
              </a:buClr>
              <a:buSzPct val="95000"/>
            </a:pPr>
            <a:endParaRPr lang="af-ZA" sz="2600" b="1" dirty="0" smtClean="0">
              <a:solidFill>
                <a:prstClr val="black"/>
              </a:solidFill>
            </a:endParaRPr>
          </a:p>
          <a:p>
            <a:pPr marL="514350" indent="-514350">
              <a:spcBef>
                <a:spcPct val="20000"/>
              </a:spcBef>
              <a:buClr>
                <a:prstClr val="black"/>
              </a:buClr>
              <a:buSzPct val="95000"/>
              <a:buFont typeface="+mj-lt"/>
              <a:buAutoNum type="arabicPeriod"/>
            </a:pPr>
            <a:r>
              <a:rPr lang="af-ZA" sz="2600" b="1" dirty="0" smtClean="0">
                <a:solidFill>
                  <a:prstClr val="black"/>
                </a:solidFill>
              </a:rPr>
              <a:t>Guidelines on setting fines</a:t>
            </a:r>
          </a:p>
          <a:p>
            <a:pPr marL="514350" indent="-514350">
              <a:spcBef>
                <a:spcPct val="20000"/>
              </a:spcBef>
              <a:buClr>
                <a:prstClr val="black"/>
              </a:buClr>
              <a:buSzPct val="95000"/>
              <a:buFont typeface="+mj-lt"/>
              <a:buAutoNum type="arabicPeriod"/>
            </a:pPr>
            <a:endParaRPr lang="af-ZA" sz="2600" b="1" dirty="0" smtClean="0">
              <a:solidFill>
                <a:prstClr val="black"/>
              </a:solidFill>
            </a:endParaRPr>
          </a:p>
          <a:p>
            <a:pPr marL="514350" indent="-514350">
              <a:spcBef>
                <a:spcPct val="20000"/>
              </a:spcBef>
              <a:buClr>
                <a:prstClr val="black"/>
              </a:buClr>
              <a:buSzPct val="95000"/>
              <a:buFont typeface="+mj-lt"/>
              <a:buAutoNum type="arabicPeriod"/>
            </a:pPr>
            <a:endParaRPr lang="af-ZA" sz="2600" b="1" dirty="0" smtClean="0">
              <a:solidFill>
                <a:prstClr val="black"/>
              </a:solidFill>
            </a:endParaRPr>
          </a:p>
          <a:p>
            <a:pPr>
              <a:spcBef>
                <a:spcPct val="20000"/>
              </a:spcBef>
              <a:buClr>
                <a:prstClr val="black"/>
              </a:buClr>
              <a:buSzPct val="95000"/>
            </a:pPr>
            <a:endParaRPr lang="af-ZA" sz="2600" b="1" dirty="0" smtClean="0">
              <a:solidFill>
                <a:prstClr val="black"/>
              </a:solidFill>
            </a:endParaRPr>
          </a:p>
          <a:p>
            <a:pPr marL="274320" indent="-274320">
              <a:spcBef>
                <a:spcPct val="20000"/>
              </a:spcBef>
              <a:buClr>
                <a:prstClr val="black"/>
              </a:buClr>
              <a:buSzPct val="95000"/>
              <a:buFont typeface="Wingdings" pitchFamily="2" charset="2"/>
              <a:buChar char="Ø"/>
            </a:pPr>
            <a:endParaRPr lang="af-ZA" sz="2600" b="1" dirty="0">
              <a:solidFill>
                <a:prstClr val="black"/>
              </a:solidFill>
            </a:endParaRPr>
          </a:p>
        </p:txBody>
      </p:sp>
    </p:spTree>
    <p:extLst>
      <p:ext uri="{BB962C8B-B14F-4D97-AF65-F5344CB8AC3E}">
        <p14:creationId xmlns:p14="http://schemas.microsoft.com/office/powerpoint/2010/main" val="32545401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762000"/>
            <a:ext cx="9144000" cy="6096000"/>
            <a:chOff x="0" y="762000"/>
            <a:chExt cx="9144000" cy="6096000"/>
          </a:xfrm>
        </p:grpSpPr>
        <p:cxnSp>
          <p:nvCxnSpPr>
            <p:cNvPr id="8" name="Straight Connector 7"/>
            <p:cNvCxnSpPr/>
            <p:nvPr/>
          </p:nvCxnSpPr>
          <p:spPr>
            <a:xfrm>
              <a:off x="0" y="762000"/>
              <a:ext cx="91440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0" y="762000"/>
              <a:ext cx="762000" cy="60960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ZW">
                <a:solidFill>
                  <a:prstClr val="black"/>
                </a:solidFill>
              </a:endParaRPr>
            </a:p>
          </p:txBody>
        </p:sp>
      </p:grpSp>
      <p:sp>
        <p:nvSpPr>
          <p:cNvPr id="11" name="Rectangle 10"/>
          <p:cNvSpPr/>
          <p:nvPr/>
        </p:nvSpPr>
        <p:spPr>
          <a:xfrm>
            <a:off x="762000" y="6611779"/>
            <a:ext cx="8382000" cy="246221"/>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ZW" sz="1000" b="1" dirty="0">
                <a:solidFill>
                  <a:prstClr val="black"/>
                </a:solidFill>
                <a:latin typeface="Raavi" pitchFamily="34" charset="0"/>
                <a:cs typeface="Raavi" pitchFamily="34" charset="0"/>
              </a:rPr>
              <a:t>Competition &amp; Consumer </a:t>
            </a:r>
            <a:r>
              <a:rPr lang="en-ZW" sz="1000" b="1" dirty="0">
                <a:solidFill>
                  <a:srgbClr val="7030A0"/>
                </a:solidFill>
                <a:latin typeface="Raavi" pitchFamily="34" charset="0"/>
                <a:cs typeface="Raavi" pitchFamily="34" charset="0"/>
              </a:rPr>
              <a:t>Protection</a:t>
            </a:r>
            <a:r>
              <a:rPr lang="en-ZW" sz="1000" b="1" dirty="0">
                <a:solidFill>
                  <a:prstClr val="black"/>
                </a:solidFill>
                <a:latin typeface="Raavi" pitchFamily="34" charset="0"/>
                <a:cs typeface="Raavi" pitchFamily="34" charset="0"/>
              </a:rPr>
              <a:t> Commission </a:t>
            </a:r>
          </a:p>
        </p:txBody>
      </p:sp>
      <p:sp>
        <p:nvSpPr>
          <p:cNvPr id="7" name="Rectangle 6"/>
          <p:cNvSpPr/>
          <p:nvPr/>
        </p:nvSpPr>
        <p:spPr>
          <a:xfrm>
            <a:off x="1835696" y="152400"/>
            <a:ext cx="5760640" cy="400110"/>
          </a:xfrm>
          <a:prstGeom prst="rect">
            <a:avLst/>
          </a:prstGeom>
        </p:spPr>
        <p:txBody>
          <a:bodyPr wrap="square">
            <a:spAutoFit/>
          </a:bodyPr>
          <a:lstStyle/>
          <a:p>
            <a:pPr algn="ctr"/>
            <a:r>
              <a:rPr lang="en-ZW" sz="2000" b="1" dirty="0" smtClean="0">
                <a:solidFill>
                  <a:prstClr val="black"/>
                </a:solidFill>
                <a:latin typeface="Tahoma" pitchFamily="34" charset="0"/>
                <a:ea typeface="Tahoma" pitchFamily="34" charset="0"/>
                <a:cs typeface="Tahoma" pitchFamily="34" charset="0"/>
              </a:rPr>
              <a:t>BASIC PRINCIPLES</a:t>
            </a:r>
            <a:endParaRPr lang="en-ZW" sz="2000" b="1" dirty="0">
              <a:solidFill>
                <a:prstClr val="black"/>
              </a:solidFill>
              <a:latin typeface="Tahoma" pitchFamily="34" charset="0"/>
              <a:ea typeface="Tahoma" pitchFamily="34" charset="0"/>
              <a:cs typeface="Tahoma" pitchFamily="34" charset="0"/>
            </a:endParaRPr>
          </a:p>
        </p:txBody>
      </p:sp>
      <p:sp>
        <p:nvSpPr>
          <p:cNvPr id="13" name="Rectangle 12"/>
          <p:cNvSpPr/>
          <p:nvPr/>
        </p:nvSpPr>
        <p:spPr>
          <a:xfrm>
            <a:off x="1395890" y="1958197"/>
            <a:ext cx="7054552" cy="4653582"/>
          </a:xfrm>
          <a:prstGeom prst="rect">
            <a:avLst/>
          </a:prstGeom>
        </p:spPr>
        <p:txBody>
          <a:bodyPr wrap="square">
            <a:spAutoFit/>
          </a:bodyPr>
          <a:lstStyle/>
          <a:p>
            <a:pPr marL="457200" indent="-457200">
              <a:spcBef>
                <a:spcPct val="20000"/>
              </a:spcBef>
              <a:buClr>
                <a:prstClr val="black"/>
              </a:buClr>
              <a:buSzPct val="95000"/>
              <a:buFont typeface="Wingdings" pitchFamily="2" charset="2"/>
              <a:buChar char="q"/>
            </a:pPr>
            <a:r>
              <a:rPr lang="af-ZA" sz="2600" b="1" dirty="0" smtClean="0">
                <a:solidFill>
                  <a:prstClr val="black"/>
                </a:solidFill>
              </a:rPr>
              <a:t>Remedies must:</a:t>
            </a:r>
          </a:p>
          <a:p>
            <a:pPr>
              <a:spcBef>
                <a:spcPct val="20000"/>
              </a:spcBef>
              <a:buClr>
                <a:prstClr val="black"/>
              </a:buClr>
              <a:buSzPct val="95000"/>
            </a:pPr>
            <a:endParaRPr lang="af-ZA" sz="2600" b="1" dirty="0" smtClean="0">
              <a:solidFill>
                <a:prstClr val="black"/>
              </a:solidFill>
            </a:endParaRPr>
          </a:p>
          <a:p>
            <a:pPr marL="274320" indent="-274320">
              <a:spcBef>
                <a:spcPct val="20000"/>
              </a:spcBef>
              <a:buClr>
                <a:prstClr val="black"/>
              </a:buClr>
              <a:buSzPct val="95000"/>
              <a:buFont typeface="Wingdings" pitchFamily="2" charset="2"/>
              <a:buChar char="Ø"/>
            </a:pPr>
            <a:r>
              <a:rPr lang="af-ZA" sz="2600" b="1" dirty="0" smtClean="0">
                <a:solidFill>
                  <a:prstClr val="black"/>
                </a:solidFill>
              </a:rPr>
              <a:t> be fair, suitable and proportionate</a:t>
            </a:r>
          </a:p>
          <a:p>
            <a:pPr>
              <a:spcBef>
                <a:spcPct val="20000"/>
              </a:spcBef>
              <a:buClr>
                <a:prstClr val="black"/>
              </a:buClr>
              <a:buSzPct val="95000"/>
            </a:pPr>
            <a:endParaRPr lang="af-ZA" sz="2600" b="1" dirty="0" smtClean="0">
              <a:solidFill>
                <a:prstClr val="black"/>
              </a:solidFill>
            </a:endParaRPr>
          </a:p>
          <a:p>
            <a:pPr marL="274320" indent="-274320">
              <a:spcBef>
                <a:spcPct val="20000"/>
              </a:spcBef>
              <a:buClr>
                <a:prstClr val="black"/>
              </a:buClr>
              <a:buSzPct val="95000"/>
              <a:buFont typeface="Wingdings" pitchFamily="2" charset="2"/>
              <a:buChar char="Ø"/>
            </a:pPr>
            <a:r>
              <a:rPr lang="af-ZA" sz="2600" b="1" dirty="0" smtClean="0">
                <a:solidFill>
                  <a:prstClr val="black"/>
                </a:solidFill>
              </a:rPr>
              <a:t>Where possible, restore the complainant ot the position they would have been in if the breach had not occurred</a:t>
            </a:r>
          </a:p>
          <a:p>
            <a:pPr>
              <a:spcBef>
                <a:spcPct val="20000"/>
              </a:spcBef>
              <a:buClr>
                <a:prstClr val="black"/>
              </a:buClr>
              <a:buSzPct val="95000"/>
            </a:pPr>
            <a:endParaRPr lang="af-ZA" sz="2600" b="1" dirty="0" smtClean="0">
              <a:solidFill>
                <a:prstClr val="black"/>
              </a:solidFill>
            </a:endParaRPr>
          </a:p>
          <a:p>
            <a:pPr marL="274320" indent="-274320">
              <a:spcBef>
                <a:spcPct val="20000"/>
              </a:spcBef>
              <a:buClr>
                <a:prstClr val="black"/>
              </a:buClr>
              <a:buSzPct val="95000"/>
              <a:buFont typeface="Wingdings" pitchFamily="2" charset="2"/>
              <a:buChar char="Ø"/>
            </a:pPr>
            <a:r>
              <a:rPr lang="af-ZA" sz="2600" b="1" dirty="0" smtClean="0">
                <a:solidFill>
                  <a:prstClr val="black"/>
                </a:solidFill>
              </a:rPr>
              <a:t>Timely, consistent &amp; reasonable</a:t>
            </a:r>
          </a:p>
          <a:p>
            <a:pPr marL="274320" indent="-274320">
              <a:spcBef>
                <a:spcPct val="20000"/>
              </a:spcBef>
              <a:buClr>
                <a:prstClr val="black"/>
              </a:buClr>
              <a:buSzPct val="95000"/>
              <a:buFont typeface="Wingdings" pitchFamily="2" charset="2"/>
              <a:buChar char="Ø"/>
            </a:pPr>
            <a:endParaRPr lang="af-ZA" sz="2600" b="1" dirty="0">
              <a:solidFill>
                <a:prstClr val="black"/>
              </a:solidFill>
            </a:endParaRPr>
          </a:p>
        </p:txBody>
      </p:sp>
    </p:spTree>
    <p:extLst>
      <p:ext uri="{BB962C8B-B14F-4D97-AF65-F5344CB8AC3E}">
        <p14:creationId xmlns:p14="http://schemas.microsoft.com/office/powerpoint/2010/main" val="2036267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762000"/>
            <a:ext cx="9144000" cy="6096000"/>
            <a:chOff x="0" y="762000"/>
            <a:chExt cx="9144000" cy="6096000"/>
          </a:xfrm>
        </p:grpSpPr>
        <p:cxnSp>
          <p:nvCxnSpPr>
            <p:cNvPr id="8" name="Straight Connector 7"/>
            <p:cNvCxnSpPr/>
            <p:nvPr/>
          </p:nvCxnSpPr>
          <p:spPr>
            <a:xfrm>
              <a:off x="0" y="762000"/>
              <a:ext cx="91440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0" y="762000"/>
              <a:ext cx="762000" cy="60960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ZW">
                <a:solidFill>
                  <a:prstClr val="black"/>
                </a:solidFill>
              </a:endParaRPr>
            </a:p>
          </p:txBody>
        </p:sp>
      </p:grpSp>
      <p:sp>
        <p:nvSpPr>
          <p:cNvPr id="11" name="Rectangle 10"/>
          <p:cNvSpPr/>
          <p:nvPr/>
        </p:nvSpPr>
        <p:spPr>
          <a:xfrm>
            <a:off x="762000" y="6611779"/>
            <a:ext cx="8382000" cy="246221"/>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ZW" sz="1000" b="1" dirty="0">
                <a:solidFill>
                  <a:prstClr val="black"/>
                </a:solidFill>
                <a:latin typeface="Raavi" pitchFamily="34" charset="0"/>
                <a:cs typeface="Raavi" pitchFamily="34" charset="0"/>
              </a:rPr>
              <a:t>Competition &amp; Consumer </a:t>
            </a:r>
            <a:r>
              <a:rPr lang="en-ZW" sz="1000" b="1" dirty="0">
                <a:solidFill>
                  <a:srgbClr val="7030A0"/>
                </a:solidFill>
                <a:latin typeface="Raavi" pitchFamily="34" charset="0"/>
                <a:cs typeface="Raavi" pitchFamily="34" charset="0"/>
              </a:rPr>
              <a:t>Protection</a:t>
            </a:r>
            <a:r>
              <a:rPr lang="en-ZW" sz="1000" b="1" dirty="0">
                <a:solidFill>
                  <a:prstClr val="black"/>
                </a:solidFill>
                <a:latin typeface="Raavi" pitchFamily="34" charset="0"/>
                <a:cs typeface="Raavi" pitchFamily="34" charset="0"/>
              </a:rPr>
              <a:t> Commission </a:t>
            </a:r>
          </a:p>
        </p:txBody>
      </p:sp>
      <p:sp>
        <p:nvSpPr>
          <p:cNvPr id="7" name="Rectangle 6"/>
          <p:cNvSpPr/>
          <p:nvPr/>
        </p:nvSpPr>
        <p:spPr>
          <a:xfrm>
            <a:off x="1835696" y="152400"/>
            <a:ext cx="5760640" cy="400110"/>
          </a:xfrm>
          <a:prstGeom prst="rect">
            <a:avLst/>
          </a:prstGeom>
        </p:spPr>
        <p:txBody>
          <a:bodyPr wrap="square">
            <a:spAutoFit/>
          </a:bodyPr>
          <a:lstStyle/>
          <a:p>
            <a:pPr lvl="0" algn="ctr"/>
            <a:r>
              <a:rPr lang="en-ZW" sz="2000" b="1" dirty="0">
                <a:solidFill>
                  <a:prstClr val="black"/>
                </a:solidFill>
                <a:latin typeface="Tahoma" pitchFamily="34" charset="0"/>
                <a:ea typeface="Tahoma" pitchFamily="34" charset="0"/>
                <a:cs typeface="Tahoma" pitchFamily="34" charset="0"/>
              </a:rPr>
              <a:t>BASIC PRINCIPLES</a:t>
            </a:r>
          </a:p>
        </p:txBody>
      </p:sp>
      <p:sp>
        <p:nvSpPr>
          <p:cNvPr id="13" name="Rectangle 12"/>
          <p:cNvSpPr/>
          <p:nvPr/>
        </p:nvSpPr>
        <p:spPr>
          <a:xfrm>
            <a:off x="1619672" y="1224677"/>
            <a:ext cx="7054552" cy="5170646"/>
          </a:xfrm>
          <a:prstGeom prst="rect">
            <a:avLst/>
          </a:prstGeom>
        </p:spPr>
        <p:txBody>
          <a:bodyPr wrap="square">
            <a:spAutoFit/>
          </a:bodyPr>
          <a:lstStyle/>
          <a:p>
            <a:endParaRPr lang="en-ZW" b="1" dirty="0">
              <a:solidFill>
                <a:prstClr val="black"/>
              </a:solidFill>
            </a:endParaRPr>
          </a:p>
          <a:p>
            <a:pPr>
              <a:buFont typeface="Wingdings" pitchFamily="2" charset="2"/>
              <a:buChar char="Ø"/>
            </a:pPr>
            <a:r>
              <a:rPr lang="en-ZW" sz="2400" b="1" dirty="0" smtClean="0">
                <a:solidFill>
                  <a:prstClr val="black"/>
                </a:solidFill>
              </a:rPr>
              <a:t>Remedies can be both  financial &amp; non financial</a:t>
            </a:r>
            <a:endParaRPr lang="en-ZW" sz="2400" b="1" dirty="0">
              <a:solidFill>
                <a:prstClr val="black"/>
              </a:solidFill>
            </a:endParaRPr>
          </a:p>
          <a:p>
            <a:endParaRPr lang="en-ZW" sz="2400" b="1" dirty="0">
              <a:solidFill>
                <a:prstClr val="black"/>
              </a:solidFill>
            </a:endParaRPr>
          </a:p>
          <a:p>
            <a:pPr>
              <a:buFont typeface="Wingdings" pitchFamily="2" charset="2"/>
              <a:buChar char="Ø"/>
            </a:pPr>
            <a:r>
              <a:rPr lang="en-ZW" sz="2400" b="1" dirty="0" smtClean="0">
                <a:solidFill>
                  <a:prstClr val="black"/>
                </a:solidFill>
              </a:rPr>
              <a:t>Important thing is that criteria for deciding the applicable remedy should be clear</a:t>
            </a:r>
            <a:endParaRPr lang="en-ZW" sz="2400" b="1" dirty="0">
              <a:solidFill>
                <a:prstClr val="black"/>
              </a:solidFill>
            </a:endParaRPr>
          </a:p>
          <a:p>
            <a:endParaRPr lang="en-ZW" sz="2400" b="1" dirty="0">
              <a:solidFill>
                <a:prstClr val="black"/>
              </a:solidFill>
            </a:endParaRPr>
          </a:p>
          <a:p>
            <a:pPr>
              <a:buFont typeface="Wingdings" pitchFamily="2" charset="2"/>
              <a:buChar char="Ø"/>
            </a:pPr>
            <a:r>
              <a:rPr lang="en-ZW" sz="2400" b="1" dirty="0" smtClean="0">
                <a:solidFill>
                  <a:prstClr val="black"/>
                </a:solidFill>
              </a:rPr>
              <a:t>Parties to a case should be made to understand about what remedies apply in a given case</a:t>
            </a:r>
            <a:endParaRPr lang="en-ZW" sz="2400" b="1" dirty="0">
              <a:solidFill>
                <a:prstClr val="black"/>
              </a:solidFill>
            </a:endParaRPr>
          </a:p>
          <a:p>
            <a:endParaRPr lang="en-ZW" sz="2400" b="1" dirty="0">
              <a:solidFill>
                <a:prstClr val="black"/>
              </a:solidFill>
            </a:endParaRPr>
          </a:p>
          <a:p>
            <a:pPr>
              <a:buFont typeface="Wingdings" pitchFamily="2" charset="2"/>
              <a:buChar char="Ø"/>
            </a:pPr>
            <a:r>
              <a:rPr lang="en-ZW" sz="2400" b="1" dirty="0" smtClean="0">
                <a:solidFill>
                  <a:prstClr val="black"/>
                </a:solidFill>
              </a:rPr>
              <a:t>Authorities must explain how they reached their decision-entails keeping a clear record of the decision and reasons for it</a:t>
            </a:r>
            <a:endParaRPr lang="en-ZW" sz="2400" b="1" dirty="0">
              <a:solidFill>
                <a:prstClr val="black"/>
              </a:solidFill>
            </a:endParaRPr>
          </a:p>
        </p:txBody>
      </p:sp>
    </p:spTree>
    <p:extLst>
      <p:ext uri="{BB962C8B-B14F-4D97-AF65-F5344CB8AC3E}">
        <p14:creationId xmlns:p14="http://schemas.microsoft.com/office/powerpoint/2010/main" val="3870390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AB4E190-67A4-45D7-9A0F-F3CDE87C54D3}" type="slidenum">
              <a:rPr lang="en-ZW" smtClean="0">
                <a:solidFill>
                  <a:srgbClr val="04617B">
                    <a:shade val="90000"/>
                  </a:srgbClr>
                </a:solidFill>
              </a:rPr>
              <a:pPr/>
              <a:t>5</a:t>
            </a:fld>
            <a:endParaRPr lang="en-ZW">
              <a:solidFill>
                <a:srgbClr val="04617B">
                  <a:shade val="90000"/>
                </a:srgbClr>
              </a:solidFill>
            </a:endParaRPr>
          </a:p>
        </p:txBody>
      </p:sp>
      <p:sp>
        <p:nvSpPr>
          <p:cNvPr id="14" name="TextBox 13"/>
          <p:cNvSpPr txBox="1"/>
          <p:nvPr/>
        </p:nvSpPr>
        <p:spPr>
          <a:xfrm>
            <a:off x="1547664" y="228600"/>
            <a:ext cx="6624736" cy="400110"/>
          </a:xfrm>
          <a:prstGeom prst="rect">
            <a:avLst/>
          </a:prstGeom>
          <a:noFill/>
        </p:spPr>
        <p:txBody>
          <a:bodyPr wrap="square" rtlCol="0">
            <a:spAutoFit/>
          </a:bodyPr>
          <a:lstStyle/>
          <a:p>
            <a:pPr algn="ctr"/>
            <a:r>
              <a:rPr lang="en-ZW" sz="2000" b="1" dirty="0" smtClean="0">
                <a:solidFill>
                  <a:prstClr val="black"/>
                </a:solidFill>
                <a:latin typeface="Tahoma" pitchFamily="34" charset="0"/>
                <a:ea typeface="Tahoma" pitchFamily="34" charset="0"/>
                <a:cs typeface="Tahoma" pitchFamily="34" charset="0"/>
              </a:rPr>
              <a:t>REMEDIES UNDER CCPA</a:t>
            </a:r>
            <a:endParaRPr lang="en-ZW" sz="2000" b="1" dirty="0">
              <a:solidFill>
                <a:prstClr val="black"/>
              </a:solidFill>
              <a:latin typeface="Tahoma" pitchFamily="34" charset="0"/>
              <a:ea typeface="Tahoma" pitchFamily="34" charset="0"/>
              <a:cs typeface="Tahoma" pitchFamily="34" charset="0"/>
            </a:endParaRPr>
          </a:p>
        </p:txBody>
      </p:sp>
      <p:sp>
        <p:nvSpPr>
          <p:cNvPr id="16" name="Rectangle 15"/>
          <p:cNvSpPr/>
          <p:nvPr/>
        </p:nvSpPr>
        <p:spPr>
          <a:xfrm>
            <a:off x="762000" y="6611779"/>
            <a:ext cx="8382000" cy="246221"/>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ZW" sz="1000" b="1" dirty="0">
                <a:solidFill>
                  <a:prstClr val="black"/>
                </a:solidFill>
                <a:latin typeface="Raavi" pitchFamily="34" charset="0"/>
                <a:cs typeface="Raavi" pitchFamily="34" charset="0"/>
              </a:rPr>
              <a:t>Competition &amp; Consumer </a:t>
            </a:r>
            <a:r>
              <a:rPr lang="en-ZW" sz="1000" b="1" dirty="0">
                <a:solidFill>
                  <a:srgbClr val="7030A0"/>
                </a:solidFill>
                <a:latin typeface="Raavi" pitchFamily="34" charset="0"/>
                <a:cs typeface="Raavi" pitchFamily="34" charset="0"/>
              </a:rPr>
              <a:t>Protection</a:t>
            </a:r>
            <a:r>
              <a:rPr lang="en-ZW" sz="1000" b="1" dirty="0">
                <a:solidFill>
                  <a:prstClr val="black"/>
                </a:solidFill>
                <a:latin typeface="Raavi" pitchFamily="34" charset="0"/>
                <a:cs typeface="Raavi" pitchFamily="34" charset="0"/>
              </a:rPr>
              <a:t> Commission </a:t>
            </a:r>
          </a:p>
        </p:txBody>
      </p:sp>
      <p:grpSp>
        <p:nvGrpSpPr>
          <p:cNvPr id="10" name="Group 9"/>
          <p:cNvGrpSpPr/>
          <p:nvPr/>
        </p:nvGrpSpPr>
        <p:grpSpPr>
          <a:xfrm>
            <a:off x="0" y="762000"/>
            <a:ext cx="9144000" cy="6096000"/>
            <a:chOff x="0" y="762000"/>
            <a:chExt cx="9144000" cy="6096000"/>
          </a:xfrm>
        </p:grpSpPr>
        <p:cxnSp>
          <p:nvCxnSpPr>
            <p:cNvPr id="11" name="Straight Connector 10"/>
            <p:cNvCxnSpPr/>
            <p:nvPr/>
          </p:nvCxnSpPr>
          <p:spPr>
            <a:xfrm>
              <a:off x="0" y="762000"/>
              <a:ext cx="91440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0" y="762000"/>
              <a:ext cx="762000" cy="60960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ZW">
                <a:solidFill>
                  <a:prstClr val="black"/>
                </a:solidFill>
              </a:endParaRPr>
            </a:p>
          </p:txBody>
        </p:sp>
      </p:grpSp>
      <p:sp>
        <p:nvSpPr>
          <p:cNvPr id="8" name="Rectangle 7"/>
          <p:cNvSpPr/>
          <p:nvPr/>
        </p:nvSpPr>
        <p:spPr>
          <a:xfrm>
            <a:off x="1259632" y="1981200"/>
            <a:ext cx="7731968" cy="3067506"/>
          </a:xfrm>
          <a:prstGeom prst="rect">
            <a:avLst/>
          </a:prstGeom>
        </p:spPr>
        <p:txBody>
          <a:bodyPr wrap="square">
            <a:spAutoFit/>
          </a:bodyPr>
          <a:lstStyle/>
          <a:p>
            <a:pPr>
              <a:lnSpc>
                <a:spcPct val="115000"/>
              </a:lnSpc>
              <a:spcAft>
                <a:spcPts val="1000"/>
              </a:spcAft>
            </a:pPr>
            <a:endParaRPr lang="af-ZA" sz="2000" b="1" dirty="0">
              <a:solidFill>
                <a:prstClr val="black"/>
              </a:solidFill>
              <a:ea typeface="Calibri"/>
              <a:cs typeface="Times New Roman"/>
            </a:endParaRPr>
          </a:p>
          <a:p>
            <a:pPr marL="285750" indent="-285750">
              <a:buFont typeface="Wingdings" pitchFamily="2" charset="2"/>
              <a:buChar char="Ø"/>
            </a:pPr>
            <a:r>
              <a:rPr lang="en-US" b="1" dirty="0" smtClean="0">
                <a:solidFill>
                  <a:prstClr val="black"/>
                </a:solidFill>
                <a:ea typeface="Calibri"/>
              </a:rPr>
              <a:t>The Competition and Consumer Protection Act, No. 24  of 2010 provides for various remedies for violation of consumer protection provisions</a:t>
            </a:r>
            <a:endParaRPr lang="en-US" b="1" dirty="0">
              <a:solidFill>
                <a:prstClr val="black"/>
              </a:solidFill>
              <a:ea typeface="Calibri"/>
            </a:endParaRPr>
          </a:p>
          <a:p>
            <a:endParaRPr lang="en-US" dirty="0">
              <a:solidFill>
                <a:prstClr val="black"/>
              </a:solidFill>
              <a:latin typeface="Times New Roman"/>
              <a:ea typeface="Calibri"/>
            </a:endParaRPr>
          </a:p>
          <a:p>
            <a:pPr marL="285750" indent="-285750">
              <a:buFont typeface="Wingdings" pitchFamily="2" charset="2"/>
              <a:buChar char="Ø"/>
            </a:pPr>
            <a:r>
              <a:rPr lang="en-US" b="1" dirty="0" smtClean="0">
                <a:solidFill>
                  <a:prstClr val="black"/>
                </a:solidFill>
                <a:ea typeface="Calibri"/>
              </a:rPr>
              <a:t>criminal penalties are provided for certain cases e.g.</a:t>
            </a:r>
            <a:endParaRPr lang="en-US" b="1" dirty="0">
              <a:solidFill>
                <a:prstClr val="black"/>
              </a:solidFill>
              <a:ea typeface="Calibri"/>
            </a:endParaRPr>
          </a:p>
          <a:p>
            <a:endParaRPr lang="en-US" b="1" dirty="0">
              <a:solidFill>
                <a:prstClr val="black"/>
              </a:solidFill>
              <a:ea typeface="Calibri"/>
            </a:endParaRPr>
          </a:p>
          <a:p>
            <a:pPr marL="285750" indent="-285750">
              <a:buFont typeface="Wingdings" pitchFamily="2" charset="2"/>
              <a:buChar char="v"/>
            </a:pPr>
            <a:r>
              <a:rPr lang="en-US" b="1" dirty="0" smtClean="0">
                <a:effectLst/>
                <a:latin typeface="Times New Roman"/>
                <a:ea typeface="Times New Roman"/>
              </a:rPr>
              <a:t>SUPPLY OF GOODS TO A CONSUMER THAT ARE DEFECTIVE, UNSUITABLE OR  THAT DO NOT CONFORM TO THE MANDATORY SAFETY STANDARD</a:t>
            </a:r>
            <a:endParaRPr lang="en-US" b="1" dirty="0">
              <a:solidFill>
                <a:prstClr val="black"/>
              </a:solidFill>
              <a:ea typeface="Calibri"/>
            </a:endParaRPr>
          </a:p>
        </p:txBody>
      </p:sp>
    </p:spTree>
    <p:extLst>
      <p:ext uri="{BB962C8B-B14F-4D97-AF65-F5344CB8AC3E}">
        <p14:creationId xmlns:p14="http://schemas.microsoft.com/office/powerpoint/2010/main" val="1315496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AB4E190-67A4-45D7-9A0F-F3CDE87C54D3}" type="slidenum">
              <a:rPr lang="en-ZW" smtClean="0">
                <a:solidFill>
                  <a:srgbClr val="04617B">
                    <a:shade val="90000"/>
                  </a:srgbClr>
                </a:solidFill>
              </a:rPr>
              <a:pPr/>
              <a:t>6</a:t>
            </a:fld>
            <a:endParaRPr lang="en-ZW">
              <a:solidFill>
                <a:srgbClr val="04617B">
                  <a:shade val="90000"/>
                </a:srgbClr>
              </a:solidFill>
            </a:endParaRPr>
          </a:p>
        </p:txBody>
      </p:sp>
      <p:sp>
        <p:nvSpPr>
          <p:cNvPr id="7" name="TextBox 6"/>
          <p:cNvSpPr txBox="1"/>
          <p:nvPr/>
        </p:nvSpPr>
        <p:spPr>
          <a:xfrm>
            <a:off x="990600" y="228600"/>
            <a:ext cx="6400800" cy="400110"/>
          </a:xfrm>
          <a:prstGeom prst="rect">
            <a:avLst/>
          </a:prstGeom>
          <a:noFill/>
        </p:spPr>
        <p:txBody>
          <a:bodyPr wrap="square" rtlCol="0">
            <a:spAutoFit/>
          </a:bodyPr>
          <a:lstStyle/>
          <a:p>
            <a:pPr algn="ctr"/>
            <a:r>
              <a:rPr lang="en-ZW" sz="2000" b="1" dirty="0">
                <a:solidFill>
                  <a:prstClr val="black"/>
                </a:solidFill>
                <a:latin typeface="Tahoma" pitchFamily="34" charset="0"/>
                <a:ea typeface="Tahoma" pitchFamily="34" charset="0"/>
                <a:cs typeface="Tahoma" pitchFamily="34" charset="0"/>
              </a:rPr>
              <a:t>REMEDIES UNDER CCPA</a:t>
            </a:r>
          </a:p>
        </p:txBody>
      </p:sp>
      <p:sp>
        <p:nvSpPr>
          <p:cNvPr id="9" name="Rectangle 8"/>
          <p:cNvSpPr/>
          <p:nvPr/>
        </p:nvSpPr>
        <p:spPr>
          <a:xfrm>
            <a:off x="762000" y="6611779"/>
            <a:ext cx="8382000" cy="246221"/>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ZW" sz="1000" b="1" dirty="0">
                <a:solidFill>
                  <a:prstClr val="black"/>
                </a:solidFill>
                <a:latin typeface="Raavi" pitchFamily="34" charset="0"/>
                <a:cs typeface="Raavi" pitchFamily="34" charset="0"/>
              </a:rPr>
              <a:t>Competition &amp; Consumer </a:t>
            </a:r>
            <a:r>
              <a:rPr lang="en-ZW" sz="1000" b="1" dirty="0">
                <a:solidFill>
                  <a:srgbClr val="7030A0"/>
                </a:solidFill>
                <a:latin typeface="Raavi" pitchFamily="34" charset="0"/>
                <a:cs typeface="Raavi" pitchFamily="34" charset="0"/>
              </a:rPr>
              <a:t>Protection</a:t>
            </a:r>
            <a:r>
              <a:rPr lang="en-ZW" sz="1000" b="1" dirty="0">
                <a:solidFill>
                  <a:prstClr val="black"/>
                </a:solidFill>
                <a:latin typeface="Raavi" pitchFamily="34" charset="0"/>
                <a:cs typeface="Raavi" pitchFamily="34" charset="0"/>
              </a:rPr>
              <a:t> Commission </a:t>
            </a:r>
          </a:p>
        </p:txBody>
      </p:sp>
      <p:grpSp>
        <p:nvGrpSpPr>
          <p:cNvPr id="12" name="Group 11"/>
          <p:cNvGrpSpPr/>
          <p:nvPr/>
        </p:nvGrpSpPr>
        <p:grpSpPr>
          <a:xfrm>
            <a:off x="0" y="762000"/>
            <a:ext cx="9144000" cy="6096000"/>
            <a:chOff x="0" y="762000"/>
            <a:chExt cx="9144000" cy="6096000"/>
          </a:xfrm>
        </p:grpSpPr>
        <p:cxnSp>
          <p:nvCxnSpPr>
            <p:cNvPr id="13" name="Straight Connector 12"/>
            <p:cNvCxnSpPr/>
            <p:nvPr/>
          </p:nvCxnSpPr>
          <p:spPr>
            <a:xfrm>
              <a:off x="0" y="762000"/>
              <a:ext cx="91440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762000"/>
              <a:ext cx="762000" cy="60960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ZW">
                <a:solidFill>
                  <a:prstClr val="black"/>
                </a:solidFill>
              </a:endParaRPr>
            </a:p>
          </p:txBody>
        </p:sp>
      </p:grpSp>
      <p:sp>
        <p:nvSpPr>
          <p:cNvPr id="8" name="Rectangle 7"/>
          <p:cNvSpPr/>
          <p:nvPr/>
        </p:nvSpPr>
        <p:spPr>
          <a:xfrm>
            <a:off x="1066800" y="1295400"/>
            <a:ext cx="7033592" cy="3498394"/>
          </a:xfrm>
          <a:prstGeom prst="rect">
            <a:avLst/>
          </a:prstGeom>
        </p:spPr>
        <p:txBody>
          <a:bodyPr wrap="square">
            <a:spAutoFit/>
          </a:bodyPr>
          <a:lstStyle/>
          <a:p>
            <a:pPr marL="274320" lvl="0" indent="-274320">
              <a:lnSpc>
                <a:spcPct val="115000"/>
              </a:lnSpc>
              <a:spcAft>
                <a:spcPts val="1000"/>
              </a:spcAft>
              <a:buFont typeface="Wingdings" pitchFamily="2" charset="2"/>
              <a:buChar char="q"/>
            </a:pPr>
            <a:r>
              <a:rPr lang="af-ZA" sz="2000" b="1" dirty="0">
                <a:solidFill>
                  <a:prstClr val="black"/>
                </a:solidFill>
                <a:ea typeface="Calibri"/>
                <a:cs typeface="Times New Roman"/>
              </a:rPr>
              <a:t>The remaining provisions on unfair trade practices provide for monetary penalties of up to 10% of annual turnover of offender</a:t>
            </a:r>
          </a:p>
          <a:p>
            <a:pPr marL="365760" indent="-256032" algn="just">
              <a:defRPr/>
            </a:pPr>
            <a:endParaRPr lang="en-US" dirty="0">
              <a:solidFill>
                <a:prstClr val="black"/>
              </a:solidFill>
              <a:latin typeface="Arial Black" pitchFamily="34" charset="0"/>
            </a:endParaRPr>
          </a:p>
          <a:p>
            <a:pPr marL="395478" indent="-285750" algn="just">
              <a:buFont typeface="Wingdings" pitchFamily="2" charset="2"/>
              <a:buChar char="Ø"/>
              <a:defRPr/>
            </a:pPr>
            <a:r>
              <a:rPr lang="af-ZA" b="1" dirty="0" smtClean="0">
                <a:solidFill>
                  <a:prstClr val="black"/>
                </a:solidFill>
                <a:ea typeface="Tahoma" pitchFamily="34" charset="0"/>
                <a:cs typeface="Tahoma" pitchFamily="34" charset="0"/>
              </a:rPr>
              <a:t>These include misleading conduct; misrepresentation; failure to provide agreed services as per expectation or within agreed time; product labeling; unfair contract terms &amp; display of disclaimers</a:t>
            </a:r>
            <a:endParaRPr lang="af-ZA" b="1" dirty="0">
              <a:solidFill>
                <a:prstClr val="black"/>
              </a:solidFill>
              <a:ea typeface="Tahoma" pitchFamily="34" charset="0"/>
              <a:cs typeface="Tahoma" pitchFamily="34" charset="0"/>
            </a:endParaRPr>
          </a:p>
          <a:p>
            <a:pPr marL="109728" algn="just">
              <a:defRPr/>
            </a:pPr>
            <a:endParaRPr lang="af-ZA" b="1" dirty="0">
              <a:solidFill>
                <a:prstClr val="black"/>
              </a:solidFill>
              <a:ea typeface="Tahoma" pitchFamily="34" charset="0"/>
              <a:cs typeface="Tahoma" pitchFamily="34" charset="0"/>
            </a:endParaRPr>
          </a:p>
          <a:p>
            <a:pPr marL="109728" algn="just">
              <a:defRPr/>
            </a:pPr>
            <a:endParaRPr lang="en-US" b="1" dirty="0">
              <a:solidFill>
                <a:prstClr val="black"/>
              </a:solidFill>
            </a:endParaRPr>
          </a:p>
          <a:p>
            <a:pPr marL="365760" indent="-256032" algn="just">
              <a:defRPr/>
            </a:pPr>
            <a:endParaRPr lang="en-US" i="1" dirty="0">
              <a:solidFill>
                <a:prstClr val="black"/>
              </a:solidFill>
              <a:latin typeface="Arial Black" pitchFamily="34" charset="0"/>
            </a:endParaRPr>
          </a:p>
        </p:txBody>
      </p:sp>
    </p:spTree>
    <p:extLst>
      <p:ext uri="{BB962C8B-B14F-4D97-AF65-F5344CB8AC3E}">
        <p14:creationId xmlns:p14="http://schemas.microsoft.com/office/powerpoint/2010/main" val="1099305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71600" y="228600"/>
            <a:ext cx="6480720" cy="400110"/>
          </a:xfrm>
          <a:prstGeom prst="rect">
            <a:avLst/>
          </a:prstGeom>
          <a:noFill/>
        </p:spPr>
        <p:txBody>
          <a:bodyPr wrap="square" rtlCol="0">
            <a:spAutoFit/>
          </a:bodyPr>
          <a:lstStyle/>
          <a:p>
            <a:pPr algn="ctr"/>
            <a:r>
              <a:rPr lang="af-ZA" sz="2000" b="1" dirty="0">
                <a:solidFill>
                  <a:prstClr val="black"/>
                </a:solidFill>
                <a:latin typeface="Tahoma" pitchFamily="34" charset="0"/>
                <a:ea typeface="Tahoma" pitchFamily="34" charset="0"/>
                <a:cs typeface="Tahoma" pitchFamily="34" charset="0"/>
              </a:rPr>
              <a:t>GUIDELINES ON SETTING FINES</a:t>
            </a:r>
            <a:endParaRPr lang="en-ZW" b="1" dirty="0">
              <a:solidFill>
                <a:prstClr val="black"/>
              </a:solidFill>
            </a:endParaRPr>
          </a:p>
        </p:txBody>
      </p:sp>
      <p:sp>
        <p:nvSpPr>
          <p:cNvPr id="9" name="Rectangle 8"/>
          <p:cNvSpPr/>
          <p:nvPr/>
        </p:nvSpPr>
        <p:spPr>
          <a:xfrm>
            <a:off x="762000" y="6611779"/>
            <a:ext cx="8382000" cy="246221"/>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ZW" sz="1000" b="1" dirty="0">
                <a:solidFill>
                  <a:prstClr val="black"/>
                </a:solidFill>
                <a:latin typeface="Raavi" pitchFamily="34" charset="0"/>
                <a:cs typeface="Raavi" pitchFamily="34" charset="0"/>
              </a:rPr>
              <a:t>Competition &amp; Consumer </a:t>
            </a:r>
            <a:r>
              <a:rPr lang="en-ZW" sz="1000" b="1" dirty="0">
                <a:solidFill>
                  <a:srgbClr val="7030A0"/>
                </a:solidFill>
                <a:latin typeface="Raavi" pitchFamily="34" charset="0"/>
                <a:cs typeface="Raavi" pitchFamily="34" charset="0"/>
              </a:rPr>
              <a:t>Protection</a:t>
            </a:r>
            <a:r>
              <a:rPr lang="en-ZW" sz="1000" b="1" dirty="0">
                <a:solidFill>
                  <a:prstClr val="black"/>
                </a:solidFill>
                <a:latin typeface="Raavi" pitchFamily="34" charset="0"/>
                <a:cs typeface="Raavi" pitchFamily="34" charset="0"/>
              </a:rPr>
              <a:t> Commission </a:t>
            </a:r>
          </a:p>
        </p:txBody>
      </p:sp>
      <p:grpSp>
        <p:nvGrpSpPr>
          <p:cNvPr id="12" name="Group 11"/>
          <p:cNvGrpSpPr/>
          <p:nvPr/>
        </p:nvGrpSpPr>
        <p:grpSpPr>
          <a:xfrm>
            <a:off x="0" y="762000"/>
            <a:ext cx="9144000" cy="6096000"/>
            <a:chOff x="0" y="762000"/>
            <a:chExt cx="9144000" cy="6096000"/>
          </a:xfrm>
        </p:grpSpPr>
        <p:cxnSp>
          <p:nvCxnSpPr>
            <p:cNvPr id="13" name="Straight Connector 12"/>
            <p:cNvCxnSpPr/>
            <p:nvPr/>
          </p:nvCxnSpPr>
          <p:spPr>
            <a:xfrm>
              <a:off x="0" y="762000"/>
              <a:ext cx="91440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762000"/>
              <a:ext cx="762000" cy="60960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ZW">
                <a:solidFill>
                  <a:prstClr val="black"/>
                </a:solidFill>
              </a:endParaRPr>
            </a:p>
          </p:txBody>
        </p:sp>
      </p:grpSp>
      <p:sp>
        <p:nvSpPr>
          <p:cNvPr id="8" name="Rectangle 7"/>
          <p:cNvSpPr/>
          <p:nvPr/>
        </p:nvSpPr>
        <p:spPr>
          <a:xfrm>
            <a:off x="1403648" y="1600200"/>
            <a:ext cx="7344816" cy="392030"/>
          </a:xfrm>
          <a:prstGeom prst="rect">
            <a:avLst/>
          </a:prstGeom>
        </p:spPr>
        <p:txBody>
          <a:bodyPr wrap="square">
            <a:spAutoFit/>
          </a:bodyPr>
          <a:lstStyle/>
          <a:p>
            <a:pPr marL="285750" indent="-285750">
              <a:lnSpc>
                <a:spcPct val="115000"/>
              </a:lnSpc>
              <a:spcAft>
                <a:spcPts val="1000"/>
              </a:spcAft>
              <a:buFont typeface="Wingdings" pitchFamily="2" charset="2"/>
              <a:buChar char="q"/>
            </a:pPr>
            <a:endParaRPr lang="en-US" dirty="0">
              <a:solidFill>
                <a:prstClr val="black"/>
              </a:solidFill>
              <a:latin typeface="Arial Black"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686485442"/>
              </p:ext>
            </p:extLst>
          </p:nvPr>
        </p:nvGraphicFramePr>
        <p:xfrm>
          <a:off x="2195736" y="1424383"/>
          <a:ext cx="3816424" cy="5428488"/>
        </p:xfrm>
        <a:graphic>
          <a:graphicData uri="http://schemas.openxmlformats.org/drawingml/2006/table">
            <a:tbl>
              <a:tblPr firstRow="1" firstCol="1" lastRow="1" lastCol="1" bandRow="1" bandCol="1"/>
              <a:tblGrid>
                <a:gridCol w="1212341"/>
                <a:gridCol w="1011333"/>
                <a:gridCol w="1592750"/>
              </a:tblGrid>
              <a:tr h="162149">
                <a:tc>
                  <a:txBody>
                    <a:bodyPr/>
                    <a:lstStyle/>
                    <a:p>
                      <a:pPr algn="just">
                        <a:lnSpc>
                          <a:spcPct val="115000"/>
                        </a:lnSpc>
                        <a:spcAft>
                          <a:spcPts val="1000"/>
                        </a:spcAft>
                      </a:pPr>
                      <a:r>
                        <a:rPr lang="en-US" sz="1600" b="1" dirty="0">
                          <a:effectLst/>
                          <a:latin typeface="+mn-lt"/>
                          <a:ea typeface="Calibri"/>
                          <a:cs typeface="Times New Roman"/>
                        </a:rPr>
                        <a:t>Offence</a:t>
                      </a:r>
                      <a:endParaRPr lang="af-ZA" sz="1600" dirty="0">
                        <a:effectLst/>
                        <a:latin typeface="+mn-lt"/>
                        <a:ea typeface="Calibri"/>
                        <a:cs typeface="Times New Roman"/>
                      </a:endParaRPr>
                    </a:p>
                  </a:txBody>
                  <a:tcPr marL="45321" marR="453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n-US" sz="1600" b="1">
                          <a:effectLst/>
                          <a:latin typeface="+mn-lt"/>
                          <a:ea typeface="Calibri"/>
                          <a:cs typeface="Times New Roman"/>
                        </a:rPr>
                        <a:t>Baseline Fine</a:t>
                      </a:r>
                      <a:endParaRPr lang="af-ZA" sz="1600">
                        <a:effectLst/>
                        <a:latin typeface="+mn-lt"/>
                        <a:ea typeface="Calibri"/>
                        <a:cs typeface="Times New Roman"/>
                      </a:endParaRPr>
                    </a:p>
                  </a:txBody>
                  <a:tcPr marL="45321" marR="453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n-US" sz="1600" b="1" dirty="0">
                          <a:effectLst/>
                          <a:latin typeface="+mn-lt"/>
                          <a:ea typeface="Calibri"/>
                          <a:cs typeface="Times New Roman"/>
                        </a:rPr>
                        <a:t>Applicable Cap</a:t>
                      </a:r>
                      <a:endParaRPr lang="af-ZA" sz="1600" dirty="0">
                        <a:effectLst/>
                        <a:latin typeface="+mn-lt"/>
                        <a:ea typeface="Calibri"/>
                        <a:cs typeface="Times New Roman"/>
                      </a:endParaRPr>
                    </a:p>
                  </a:txBody>
                  <a:tcPr marL="45321" marR="453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7288">
                <a:tc>
                  <a:txBody>
                    <a:bodyPr/>
                    <a:lstStyle/>
                    <a:p>
                      <a:pPr algn="just">
                        <a:lnSpc>
                          <a:spcPct val="115000"/>
                        </a:lnSpc>
                        <a:spcAft>
                          <a:spcPts val="1000"/>
                        </a:spcAft>
                      </a:pPr>
                      <a:r>
                        <a:rPr lang="en-US" sz="1600" dirty="0">
                          <a:effectLst/>
                          <a:latin typeface="+mn-lt"/>
                          <a:ea typeface="Calibri"/>
                          <a:cs typeface="Times New Roman"/>
                        </a:rPr>
                        <a:t>Unfair trading practice </a:t>
                      </a:r>
                      <a:endParaRPr lang="af-ZA" sz="1600" dirty="0">
                        <a:effectLst/>
                        <a:latin typeface="+mn-lt"/>
                        <a:ea typeface="Calibri"/>
                        <a:cs typeface="Times New Roman"/>
                      </a:endParaRPr>
                    </a:p>
                    <a:p>
                      <a:pPr algn="just">
                        <a:lnSpc>
                          <a:spcPct val="115000"/>
                        </a:lnSpc>
                        <a:spcAft>
                          <a:spcPts val="1000"/>
                        </a:spcAft>
                      </a:pPr>
                      <a:r>
                        <a:rPr lang="en-US" sz="1600" dirty="0">
                          <a:effectLst/>
                          <a:latin typeface="+mn-lt"/>
                          <a:ea typeface="Calibri"/>
                          <a:cs typeface="Times New Roman"/>
                        </a:rPr>
                        <a:t>False or misleading representation</a:t>
                      </a:r>
                      <a:endParaRPr lang="af-ZA" sz="1600" dirty="0">
                        <a:effectLst/>
                        <a:latin typeface="+mn-lt"/>
                        <a:ea typeface="Calibri"/>
                        <a:cs typeface="Times New Roman"/>
                      </a:endParaRPr>
                    </a:p>
                    <a:p>
                      <a:pPr algn="just">
                        <a:lnSpc>
                          <a:spcPct val="115000"/>
                        </a:lnSpc>
                        <a:spcAft>
                          <a:spcPts val="1000"/>
                        </a:spcAft>
                      </a:pPr>
                      <a:r>
                        <a:rPr lang="en-US" sz="1600" dirty="0">
                          <a:effectLst/>
                          <a:latin typeface="+mn-lt"/>
                          <a:ea typeface="Calibri"/>
                          <a:cs typeface="Times New Roman"/>
                        </a:rPr>
                        <a:t>Price Display</a:t>
                      </a:r>
                      <a:endParaRPr lang="af-ZA" sz="1600" dirty="0">
                        <a:effectLst/>
                        <a:latin typeface="+mn-lt"/>
                        <a:ea typeface="Calibri"/>
                        <a:cs typeface="Times New Roman"/>
                      </a:endParaRPr>
                    </a:p>
                    <a:p>
                      <a:pPr algn="just">
                        <a:lnSpc>
                          <a:spcPct val="115000"/>
                        </a:lnSpc>
                        <a:spcAft>
                          <a:spcPts val="1000"/>
                        </a:spcAft>
                      </a:pPr>
                      <a:r>
                        <a:rPr lang="en-US" sz="1600" dirty="0">
                          <a:effectLst/>
                          <a:latin typeface="+mn-lt"/>
                          <a:ea typeface="Calibri"/>
                          <a:cs typeface="Times New Roman"/>
                        </a:rPr>
                        <a:t>Unfair Contract Term</a:t>
                      </a:r>
                      <a:endParaRPr lang="af-ZA" sz="1600" dirty="0">
                        <a:effectLst/>
                        <a:latin typeface="+mn-lt"/>
                        <a:ea typeface="Calibri"/>
                        <a:cs typeface="Times New Roman"/>
                      </a:endParaRPr>
                    </a:p>
                  </a:txBody>
                  <a:tcPr marL="45321" marR="453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n-US" sz="1600" dirty="0">
                          <a:effectLst/>
                          <a:latin typeface="+mn-lt"/>
                          <a:ea typeface="Calibri"/>
                          <a:cs typeface="Times New Roman"/>
                        </a:rPr>
                        <a:t>0.005 of turnover</a:t>
                      </a:r>
                      <a:endParaRPr lang="af-ZA" sz="1600" dirty="0">
                        <a:effectLst/>
                        <a:latin typeface="+mn-lt"/>
                        <a:ea typeface="Calibri"/>
                        <a:cs typeface="Times New Roman"/>
                      </a:endParaRPr>
                    </a:p>
                  </a:txBody>
                  <a:tcPr marL="45321" marR="453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15000"/>
                        </a:lnSpc>
                        <a:spcAft>
                          <a:spcPts val="1000"/>
                        </a:spcAft>
                        <a:buFont typeface="Symbol"/>
                        <a:buChar char=""/>
                      </a:pPr>
                      <a:r>
                        <a:rPr lang="en-US" sz="1600" dirty="0" smtClean="0">
                          <a:effectLst/>
                          <a:latin typeface="+mn-lt"/>
                          <a:ea typeface="Calibri"/>
                          <a:cs typeface="Times New Roman"/>
                        </a:rPr>
                        <a:t>USD</a:t>
                      </a:r>
                      <a:r>
                        <a:rPr lang="en-US" sz="1600" baseline="0" dirty="0" smtClean="0">
                          <a:effectLst/>
                          <a:latin typeface="+mn-lt"/>
                          <a:ea typeface="Calibri"/>
                          <a:cs typeface="Times New Roman"/>
                        </a:rPr>
                        <a:t> 200 for turnover below USD 2000</a:t>
                      </a:r>
                      <a:endParaRPr lang="af-ZA" sz="1600" dirty="0" smtClean="0">
                        <a:effectLst/>
                        <a:latin typeface="+mn-lt"/>
                        <a:ea typeface="Calibri"/>
                        <a:cs typeface="Times New Roman"/>
                      </a:endParaRPr>
                    </a:p>
                    <a:p>
                      <a:pPr marL="342900" lvl="0" indent="-342900" algn="just">
                        <a:lnSpc>
                          <a:spcPct val="115000"/>
                        </a:lnSpc>
                        <a:spcAft>
                          <a:spcPts val="1000"/>
                        </a:spcAft>
                        <a:buFont typeface="Symbol"/>
                        <a:buChar char=""/>
                      </a:pPr>
                      <a:r>
                        <a:rPr lang="en-US" sz="1600" dirty="0" smtClean="0">
                          <a:effectLst/>
                          <a:latin typeface="+mn-lt"/>
                          <a:ea typeface="Calibri"/>
                          <a:cs typeface="Times New Roman"/>
                        </a:rPr>
                        <a:t>USD 600 for turnover between USD 2000 &amp; </a:t>
                      </a:r>
                      <a:r>
                        <a:rPr lang="af-ZA" sz="1600" dirty="0" smtClean="0">
                          <a:effectLst/>
                          <a:latin typeface="+mn-lt"/>
                          <a:ea typeface="Calibri"/>
                          <a:cs typeface="Times New Roman"/>
                        </a:rPr>
                        <a:t>USD10000</a:t>
                      </a:r>
                    </a:p>
                    <a:p>
                      <a:pPr marL="342900" lvl="0" indent="-342900" algn="just">
                        <a:lnSpc>
                          <a:spcPct val="115000"/>
                        </a:lnSpc>
                        <a:spcAft>
                          <a:spcPts val="1000"/>
                        </a:spcAft>
                        <a:buFont typeface="Symbol"/>
                        <a:buChar char=""/>
                      </a:pPr>
                      <a:r>
                        <a:rPr lang="en-US" sz="1600" dirty="0" smtClean="0">
                          <a:effectLst/>
                          <a:latin typeface="+mn-lt"/>
                          <a:ea typeface="Calibri"/>
                          <a:cs typeface="Times New Roman"/>
                        </a:rPr>
                        <a:t>USD2000 </a:t>
                      </a:r>
                      <a:r>
                        <a:rPr lang="en-US" sz="1600" dirty="0">
                          <a:effectLst/>
                          <a:latin typeface="+mn-lt"/>
                          <a:ea typeface="Calibri"/>
                          <a:cs typeface="Times New Roman"/>
                        </a:rPr>
                        <a:t>for turnover between </a:t>
                      </a:r>
                      <a:r>
                        <a:rPr lang="en-US" sz="1600" dirty="0" smtClean="0">
                          <a:effectLst/>
                          <a:latin typeface="+mn-lt"/>
                          <a:ea typeface="Calibri"/>
                          <a:cs typeface="Times New Roman"/>
                        </a:rPr>
                        <a:t>USD100,000 </a:t>
                      </a:r>
                      <a:r>
                        <a:rPr lang="en-US" sz="1600" dirty="0">
                          <a:effectLst/>
                          <a:latin typeface="+mn-lt"/>
                          <a:ea typeface="Calibri"/>
                          <a:cs typeface="Times New Roman"/>
                        </a:rPr>
                        <a:t>&amp; </a:t>
                      </a:r>
                      <a:r>
                        <a:rPr lang="en-US" sz="1600" dirty="0" smtClean="0">
                          <a:effectLst/>
                          <a:latin typeface="+mn-lt"/>
                          <a:ea typeface="Calibri"/>
                          <a:cs typeface="Times New Roman"/>
                        </a:rPr>
                        <a:t>USD500,000</a:t>
                      </a:r>
                      <a:endParaRPr lang="af-ZA" sz="1600" dirty="0">
                        <a:effectLst/>
                        <a:latin typeface="+mn-lt"/>
                        <a:ea typeface="Calibri"/>
                        <a:cs typeface="Times New Roman"/>
                      </a:endParaRPr>
                    </a:p>
                    <a:p>
                      <a:pPr marL="0" lvl="0" indent="0" algn="just">
                        <a:lnSpc>
                          <a:spcPct val="115000"/>
                        </a:lnSpc>
                        <a:spcAft>
                          <a:spcPts val="1000"/>
                        </a:spcAft>
                        <a:buFont typeface="Symbol"/>
                        <a:buNone/>
                      </a:pPr>
                      <a:r>
                        <a:rPr lang="en-US" sz="1600" dirty="0">
                          <a:effectLst/>
                          <a:latin typeface="+mn-lt"/>
                          <a:ea typeface="Calibri"/>
                          <a:cs typeface="Times New Roman"/>
                        </a:rPr>
                        <a:t>	</a:t>
                      </a:r>
                      <a:endParaRPr lang="af-ZA" sz="1600" dirty="0">
                        <a:effectLst/>
                        <a:latin typeface="+mn-lt"/>
                        <a:ea typeface="Calibri"/>
                        <a:cs typeface="Times New Roman"/>
                      </a:endParaRPr>
                    </a:p>
                  </a:txBody>
                  <a:tcPr marL="45321" marR="453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26012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1998647010"/>
              </p:ext>
            </p:extLst>
          </p:nvPr>
        </p:nvGraphicFramePr>
        <p:xfrm>
          <a:off x="2771800" y="1744265"/>
          <a:ext cx="3672408" cy="4788120"/>
        </p:xfrm>
        <a:graphic>
          <a:graphicData uri="http://schemas.openxmlformats.org/drawingml/2006/table">
            <a:tbl>
              <a:tblPr firstRow="1" firstCol="1" lastRow="1" lastCol="1" bandRow="1" bandCol="1"/>
              <a:tblGrid>
                <a:gridCol w="1395037"/>
                <a:gridCol w="1011333"/>
                <a:gridCol w="1266038"/>
              </a:tblGrid>
              <a:tr h="162149">
                <a:tc>
                  <a:txBody>
                    <a:bodyPr/>
                    <a:lstStyle/>
                    <a:p>
                      <a:pPr algn="just">
                        <a:lnSpc>
                          <a:spcPct val="115000"/>
                        </a:lnSpc>
                        <a:spcAft>
                          <a:spcPts val="1000"/>
                        </a:spcAft>
                      </a:pPr>
                      <a:r>
                        <a:rPr lang="en-US" sz="1600" b="1" dirty="0">
                          <a:effectLst/>
                          <a:latin typeface="+mn-lt"/>
                          <a:ea typeface="Calibri"/>
                          <a:cs typeface="Times New Roman"/>
                        </a:rPr>
                        <a:t>Offence</a:t>
                      </a:r>
                      <a:endParaRPr lang="af-ZA" sz="1600" dirty="0">
                        <a:effectLst/>
                        <a:latin typeface="+mn-lt"/>
                        <a:ea typeface="Calibri"/>
                        <a:cs typeface="Times New Roman"/>
                      </a:endParaRPr>
                    </a:p>
                  </a:txBody>
                  <a:tcPr marL="45321" marR="453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n-US" sz="1600" b="1">
                          <a:effectLst/>
                          <a:latin typeface="+mn-lt"/>
                          <a:ea typeface="Calibri"/>
                          <a:cs typeface="Times New Roman"/>
                        </a:rPr>
                        <a:t>Baseline Fine</a:t>
                      </a:r>
                      <a:endParaRPr lang="af-ZA" sz="1600">
                        <a:effectLst/>
                        <a:latin typeface="+mn-lt"/>
                        <a:ea typeface="Calibri"/>
                        <a:cs typeface="Times New Roman"/>
                      </a:endParaRPr>
                    </a:p>
                  </a:txBody>
                  <a:tcPr marL="45321" marR="453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n-US" sz="1600" b="1">
                          <a:effectLst/>
                          <a:latin typeface="+mn-lt"/>
                          <a:ea typeface="Calibri"/>
                          <a:cs typeface="Times New Roman"/>
                        </a:rPr>
                        <a:t>Applicable Cap</a:t>
                      </a:r>
                      <a:endParaRPr lang="af-ZA" sz="1600">
                        <a:effectLst/>
                        <a:latin typeface="+mn-lt"/>
                        <a:ea typeface="Calibri"/>
                        <a:cs typeface="Times New Roman"/>
                      </a:endParaRPr>
                    </a:p>
                  </a:txBody>
                  <a:tcPr marL="45321" marR="453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7288">
                <a:tc>
                  <a:txBody>
                    <a:bodyPr/>
                    <a:lstStyle/>
                    <a:p>
                      <a:pPr algn="just">
                        <a:lnSpc>
                          <a:spcPct val="115000"/>
                        </a:lnSpc>
                        <a:spcAft>
                          <a:spcPts val="1000"/>
                        </a:spcAft>
                      </a:pPr>
                      <a:r>
                        <a:rPr lang="en-US" sz="1600" dirty="0" smtClean="0">
                          <a:effectLst/>
                          <a:latin typeface="Times New Roman"/>
                          <a:ea typeface="Calibri"/>
                        </a:rPr>
                        <a:t>Display of Disclaimer</a:t>
                      </a:r>
                    </a:p>
                    <a:p>
                      <a:pPr algn="just">
                        <a:lnSpc>
                          <a:spcPct val="115000"/>
                        </a:lnSpc>
                        <a:spcAft>
                          <a:spcPts val="1000"/>
                        </a:spcAft>
                      </a:pPr>
                      <a:endParaRPr lang="en-US" sz="1600" dirty="0" smtClean="0">
                        <a:effectLst/>
                        <a:latin typeface="Times New Roman"/>
                        <a:ea typeface="Calibri"/>
                        <a:cs typeface="Times New Roman"/>
                      </a:endParaRPr>
                    </a:p>
                    <a:p>
                      <a:pPr algn="just">
                        <a:lnSpc>
                          <a:spcPct val="115000"/>
                        </a:lnSpc>
                        <a:spcAft>
                          <a:spcPts val="1000"/>
                        </a:spcAft>
                      </a:pPr>
                      <a:r>
                        <a:rPr lang="en-US" sz="1600" dirty="0" smtClean="0">
                          <a:effectLst/>
                          <a:latin typeface="Times New Roman"/>
                          <a:ea typeface="Calibri"/>
                        </a:rPr>
                        <a:t>Re-introduction of recalled product on the market</a:t>
                      </a:r>
                      <a:endParaRPr lang="af-ZA" sz="1600" dirty="0">
                        <a:effectLst/>
                        <a:latin typeface="+mn-lt"/>
                        <a:ea typeface="Calibri"/>
                        <a:cs typeface="Times New Roman"/>
                      </a:endParaRPr>
                    </a:p>
                  </a:txBody>
                  <a:tcPr marL="45321" marR="453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n-US" sz="1600" dirty="0" smtClean="0">
                          <a:effectLst/>
                          <a:latin typeface="+mn-lt"/>
                          <a:ea typeface="Calibri"/>
                          <a:cs typeface="Times New Roman"/>
                        </a:rPr>
                        <a:t>0.001 </a:t>
                      </a:r>
                      <a:r>
                        <a:rPr lang="en-US" sz="1600" dirty="0">
                          <a:effectLst/>
                          <a:latin typeface="+mn-lt"/>
                          <a:ea typeface="Calibri"/>
                          <a:cs typeface="Times New Roman"/>
                        </a:rPr>
                        <a:t>of </a:t>
                      </a:r>
                      <a:r>
                        <a:rPr lang="en-US" sz="1600" dirty="0" smtClean="0">
                          <a:effectLst/>
                          <a:latin typeface="+mn-lt"/>
                          <a:ea typeface="Calibri"/>
                          <a:cs typeface="Times New Roman"/>
                        </a:rPr>
                        <a:t>turnover</a:t>
                      </a:r>
                    </a:p>
                    <a:p>
                      <a:pPr algn="just">
                        <a:lnSpc>
                          <a:spcPct val="115000"/>
                        </a:lnSpc>
                        <a:spcAft>
                          <a:spcPts val="1000"/>
                        </a:spcAft>
                      </a:pPr>
                      <a:endParaRPr lang="en-US" sz="1600" dirty="0" smtClean="0">
                        <a:effectLst/>
                        <a:latin typeface="+mn-lt"/>
                        <a:ea typeface="Calibri"/>
                        <a:cs typeface="Times New Roman"/>
                      </a:endParaRPr>
                    </a:p>
                    <a:p>
                      <a:pPr algn="just">
                        <a:lnSpc>
                          <a:spcPct val="115000"/>
                        </a:lnSpc>
                        <a:spcAft>
                          <a:spcPts val="1000"/>
                        </a:spcAft>
                      </a:pPr>
                      <a:r>
                        <a:rPr lang="en-US" sz="1600" dirty="0" smtClean="0">
                          <a:effectLst/>
                          <a:latin typeface="Times New Roman"/>
                          <a:ea typeface="Calibri"/>
                        </a:rPr>
                        <a:t>0.01</a:t>
                      </a:r>
                      <a:endParaRPr lang="af-ZA" sz="1600" dirty="0">
                        <a:effectLst/>
                        <a:latin typeface="+mn-lt"/>
                        <a:ea typeface="Calibri"/>
                        <a:cs typeface="Times New Roman"/>
                      </a:endParaRPr>
                    </a:p>
                  </a:txBody>
                  <a:tcPr marL="45321" marR="453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just">
                        <a:lnSpc>
                          <a:spcPct val="115000"/>
                        </a:lnSpc>
                        <a:spcAft>
                          <a:spcPts val="1000"/>
                        </a:spcAft>
                        <a:buFont typeface="Symbol"/>
                        <a:buNone/>
                      </a:pPr>
                      <a:r>
                        <a:rPr lang="en-US" sz="1600" dirty="0" smtClean="0">
                          <a:effectLst/>
                          <a:latin typeface="+mn-lt"/>
                          <a:ea typeface="Calibri"/>
                          <a:cs typeface="Times New Roman"/>
                        </a:rPr>
                        <a:t>USD4000</a:t>
                      </a:r>
                    </a:p>
                    <a:p>
                      <a:pPr marL="0" lvl="0" indent="0" algn="just">
                        <a:lnSpc>
                          <a:spcPct val="115000"/>
                        </a:lnSpc>
                        <a:spcAft>
                          <a:spcPts val="1000"/>
                        </a:spcAft>
                        <a:buFont typeface="Symbol"/>
                        <a:buNone/>
                      </a:pPr>
                      <a:endParaRPr lang="en-US" sz="1600" dirty="0" smtClean="0">
                        <a:effectLst/>
                        <a:latin typeface="+mn-lt"/>
                        <a:ea typeface="Calibri"/>
                        <a:cs typeface="Times New Roman"/>
                      </a:endParaRPr>
                    </a:p>
                    <a:p>
                      <a:pPr marL="0" lvl="0" indent="0" algn="just">
                        <a:lnSpc>
                          <a:spcPct val="115000"/>
                        </a:lnSpc>
                        <a:spcAft>
                          <a:spcPts val="1000"/>
                        </a:spcAft>
                        <a:buFont typeface="Symbol"/>
                        <a:buNone/>
                      </a:pPr>
                      <a:endParaRPr lang="en-US" sz="1600" dirty="0" smtClean="0">
                        <a:effectLst/>
                        <a:latin typeface="+mn-lt"/>
                        <a:ea typeface="Calibri"/>
                        <a:cs typeface="Times New Roman"/>
                      </a:endParaRPr>
                    </a:p>
                    <a:p>
                      <a:pPr marL="0" lvl="0" indent="0" algn="just">
                        <a:lnSpc>
                          <a:spcPct val="115000"/>
                        </a:lnSpc>
                        <a:spcAft>
                          <a:spcPts val="1000"/>
                        </a:spcAft>
                        <a:buFont typeface="Symbol"/>
                        <a:buNone/>
                      </a:pPr>
                      <a:r>
                        <a:rPr lang="en-US" sz="1600" dirty="0" smtClean="0">
                          <a:effectLst/>
                          <a:latin typeface="+mn-lt"/>
                          <a:ea typeface="Calibri"/>
                          <a:cs typeface="Times New Roman"/>
                        </a:rPr>
                        <a:t>No</a:t>
                      </a:r>
                      <a:r>
                        <a:rPr lang="en-US" sz="1600" baseline="0" dirty="0" smtClean="0">
                          <a:effectLst/>
                          <a:latin typeface="+mn-lt"/>
                          <a:ea typeface="Calibri"/>
                          <a:cs typeface="Times New Roman"/>
                        </a:rPr>
                        <a:t> cap</a:t>
                      </a:r>
                      <a:r>
                        <a:rPr lang="en-US" sz="1600" dirty="0">
                          <a:effectLst/>
                          <a:latin typeface="+mn-lt"/>
                          <a:ea typeface="Calibri"/>
                          <a:cs typeface="Times New Roman"/>
                        </a:rPr>
                        <a:t>	</a:t>
                      </a:r>
                      <a:endParaRPr lang="af-ZA" sz="1600" dirty="0">
                        <a:effectLst/>
                        <a:latin typeface="+mn-lt"/>
                        <a:ea typeface="Calibri"/>
                        <a:cs typeface="Times New Roman"/>
                      </a:endParaRPr>
                    </a:p>
                  </a:txBody>
                  <a:tcPr marL="45321" marR="453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435"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sz="1000" b="1" dirty="0">
                <a:solidFill>
                  <a:prstClr val="black"/>
                </a:solidFill>
                <a:latin typeface="Raavi" pitchFamily="34" charset="0"/>
                <a:cs typeface="Raavi" pitchFamily="34" charset="0"/>
              </a:rPr>
              <a:t>Competition &amp; Consumer</a:t>
            </a:r>
            <a:r>
              <a:rPr lang="en-US" sz="1000" b="1" dirty="0">
                <a:solidFill>
                  <a:srgbClr val="7030A0"/>
                </a:solidFill>
                <a:latin typeface="Raavi" pitchFamily="34" charset="0"/>
                <a:cs typeface="Raavi" pitchFamily="34" charset="0"/>
              </a:rPr>
              <a:t> Protection </a:t>
            </a:r>
            <a:r>
              <a:rPr lang="en-US" sz="1000" b="1" dirty="0">
                <a:solidFill>
                  <a:prstClr val="black"/>
                </a:solidFill>
                <a:latin typeface="Raavi" pitchFamily="34" charset="0"/>
                <a:cs typeface="Raavi" pitchFamily="34" charset="0"/>
              </a:rPr>
              <a:t>Commission</a:t>
            </a:r>
          </a:p>
        </p:txBody>
      </p:sp>
      <p:sp>
        <p:nvSpPr>
          <p:cNvPr id="4" name="Title 3"/>
          <p:cNvSpPr>
            <a:spLocks noGrp="1"/>
          </p:cNvSpPr>
          <p:nvPr>
            <p:ph type="title"/>
          </p:nvPr>
        </p:nvSpPr>
        <p:spPr>
          <a:xfrm>
            <a:off x="457200" y="704088"/>
            <a:ext cx="8229600" cy="420656"/>
          </a:xfrm>
        </p:spPr>
        <p:txBody>
          <a:bodyPr>
            <a:normAutofit/>
          </a:bodyPr>
          <a:lstStyle/>
          <a:p>
            <a:pPr lvl="0" algn="ctr">
              <a:lnSpc>
                <a:spcPct val="115000"/>
              </a:lnSpc>
              <a:spcBef>
                <a:spcPts val="0"/>
              </a:spcBef>
              <a:spcAft>
                <a:spcPts val="1000"/>
              </a:spcAft>
            </a:pPr>
            <a:r>
              <a:rPr lang="af-ZA" sz="2000" b="1" dirty="0">
                <a:solidFill>
                  <a:prstClr val="black"/>
                </a:solidFill>
                <a:latin typeface="Tahoma" pitchFamily="34" charset="0"/>
                <a:ea typeface="Tahoma" pitchFamily="34" charset="0"/>
                <a:cs typeface="Tahoma" pitchFamily="34" charset="0"/>
              </a:rPr>
              <a:t>GUIDELINES ON SETTING FINES</a:t>
            </a:r>
            <a:endParaRPr lang="af-ZA" sz="2000" dirty="0">
              <a:solidFill>
                <a:prstClr val="black"/>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832322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78E730C-1DDC-4BA9-AD62-13C18CDC2CD9}" type="slidenum">
              <a:rPr lang="en-US" altLang="en-US">
                <a:solidFill>
                  <a:srgbClr val="04617B">
                    <a:shade val="90000"/>
                  </a:srgbClr>
                </a:solidFill>
              </a:rPr>
              <a:pPr/>
              <a:t>9</a:t>
            </a:fld>
            <a:endParaRPr lang="en-US" altLang="en-US">
              <a:solidFill>
                <a:srgbClr val="04617B">
                  <a:shade val="90000"/>
                </a:srgbClr>
              </a:solidFill>
            </a:endParaRPr>
          </a:p>
        </p:txBody>
      </p:sp>
      <p:sp>
        <p:nvSpPr>
          <p:cNvPr id="66563" name="Rectangle 3"/>
          <p:cNvSpPr>
            <a:spLocks noGrp="1" noChangeArrowheads="1"/>
          </p:cNvSpPr>
          <p:nvPr>
            <p:ph type="body" idx="1"/>
          </p:nvPr>
        </p:nvSpPr>
        <p:spPr>
          <a:xfrm>
            <a:off x="457200" y="685800"/>
            <a:ext cx="8229600" cy="5440363"/>
          </a:xfrm>
        </p:spPr>
        <p:txBody>
          <a:bodyPr/>
          <a:lstStyle/>
          <a:p>
            <a:pPr algn="ctr">
              <a:buClr>
                <a:schemeClr val="tx1"/>
              </a:buClr>
              <a:buFont typeface="Wingdings" pitchFamily="2" charset="2"/>
              <a:buNone/>
            </a:pPr>
            <a:r>
              <a:rPr lang="en-US" sz="5100" b="1" dirty="0"/>
              <a:t>THANK YOU FOR YOUR ATTENTION</a:t>
            </a:r>
          </a:p>
          <a:p>
            <a:pPr marL="0" indent="0" algn="ctr">
              <a:buClr>
                <a:schemeClr val="tx1"/>
              </a:buClr>
              <a:buFont typeface="Wingdings" pitchFamily="2" charset="2"/>
              <a:buNone/>
            </a:pPr>
            <a:endParaRPr lang="en-US" sz="2100" b="1" dirty="0"/>
          </a:p>
          <a:p>
            <a:pPr marL="0" indent="0" algn="ctr">
              <a:buClr>
                <a:schemeClr val="tx1"/>
              </a:buClr>
              <a:buFont typeface="Wingdings" pitchFamily="2" charset="2"/>
              <a:buNone/>
            </a:pPr>
            <a:r>
              <a:rPr lang="en-US" sz="2100" b="1" i="1" dirty="0" smtClean="0"/>
              <a:t>FOR </a:t>
            </a:r>
            <a:r>
              <a:rPr lang="en-US" sz="2100" b="1" i="1" dirty="0"/>
              <a:t>FURTHER INFORMATION CONTACT</a:t>
            </a:r>
            <a:r>
              <a:rPr lang="en-US" sz="2100" b="1" dirty="0"/>
              <a:t>:</a:t>
            </a:r>
          </a:p>
          <a:p>
            <a:pPr lvl="4">
              <a:buFont typeface="Wingdings" pitchFamily="2" charset="2"/>
              <a:buNone/>
            </a:pPr>
            <a:r>
              <a:rPr lang="en-US" sz="1800" b="1" dirty="0" smtClean="0"/>
              <a:t>   The </a:t>
            </a:r>
            <a:r>
              <a:rPr lang="en-US" sz="1800" b="1" dirty="0"/>
              <a:t>Executive Director</a:t>
            </a:r>
          </a:p>
          <a:p>
            <a:pPr lvl="4">
              <a:buFont typeface="Wingdings" pitchFamily="2" charset="2"/>
              <a:buNone/>
            </a:pPr>
            <a:r>
              <a:rPr lang="en-US" sz="1800" b="1" dirty="0" smtClean="0"/>
              <a:t>   Competition </a:t>
            </a:r>
            <a:r>
              <a:rPr lang="en-US" sz="1800" b="1" dirty="0"/>
              <a:t>&amp; Consumer Protection Commission</a:t>
            </a:r>
          </a:p>
          <a:p>
            <a:pPr lvl="4">
              <a:buFont typeface="Wingdings" pitchFamily="2" charset="2"/>
              <a:buNone/>
            </a:pPr>
            <a:r>
              <a:rPr lang="en-US" sz="1800" b="1" dirty="0" smtClean="0"/>
              <a:t>   4th </a:t>
            </a:r>
            <a:r>
              <a:rPr lang="en-US" sz="1800" b="1" dirty="0"/>
              <a:t>Floor, Main Post Office, Cairo Road</a:t>
            </a:r>
            <a:endParaRPr lang="it-IT" sz="1800" b="1" dirty="0"/>
          </a:p>
          <a:p>
            <a:pPr lvl="4">
              <a:buFont typeface="Wingdings" pitchFamily="2" charset="2"/>
              <a:buNone/>
            </a:pPr>
            <a:r>
              <a:rPr lang="it-IT" sz="1800" b="1" dirty="0" smtClean="0"/>
              <a:t>   P </a:t>
            </a:r>
            <a:r>
              <a:rPr lang="it-IT" sz="1800" b="1" dirty="0"/>
              <a:t>O Box 34919, Lusaka, Zambia. </a:t>
            </a:r>
          </a:p>
          <a:p>
            <a:pPr lvl="4">
              <a:buFont typeface="Wingdings" pitchFamily="2" charset="2"/>
              <a:buNone/>
            </a:pPr>
            <a:r>
              <a:rPr lang="it-IT" sz="1800" b="1" dirty="0" smtClean="0"/>
              <a:t>   Tel</a:t>
            </a:r>
            <a:r>
              <a:rPr lang="it-IT" sz="1800" b="1" dirty="0"/>
              <a:t>:   +260-211-222775/236770</a:t>
            </a:r>
          </a:p>
          <a:p>
            <a:pPr lvl="4">
              <a:buFont typeface="Wingdings" pitchFamily="2" charset="2"/>
              <a:buNone/>
            </a:pPr>
            <a:r>
              <a:rPr lang="it-IT" sz="1800" b="1" dirty="0" smtClean="0"/>
              <a:t>   Fax</a:t>
            </a:r>
            <a:r>
              <a:rPr lang="it-IT" sz="1800" b="1" dirty="0"/>
              <a:t>:  +260-211-222789</a:t>
            </a:r>
          </a:p>
          <a:p>
            <a:pPr lvl="4">
              <a:buFont typeface="Wingdings" pitchFamily="2" charset="2"/>
              <a:buNone/>
            </a:pPr>
            <a:r>
              <a:rPr lang="it-IT" sz="1800" b="1" dirty="0" smtClean="0"/>
              <a:t>   Email</a:t>
            </a:r>
            <a:r>
              <a:rPr lang="it-IT" sz="1800" b="1" dirty="0"/>
              <a:t>: </a:t>
            </a:r>
            <a:r>
              <a:rPr lang="it-IT" sz="1800" b="1" dirty="0" smtClean="0">
                <a:hlinkClick r:id="rId2"/>
              </a:rPr>
              <a:t>zcomp@</a:t>
            </a:r>
            <a:r>
              <a:rPr lang="it-IT" sz="1800" b="1" dirty="0" smtClean="0"/>
              <a:t>ccpc.org.zm </a:t>
            </a:r>
            <a:endParaRPr lang="it-IT" sz="1800" b="1" dirty="0"/>
          </a:p>
          <a:p>
            <a:pPr lvl="4">
              <a:buFont typeface="Wingdings" pitchFamily="2" charset="2"/>
              <a:buNone/>
            </a:pPr>
            <a:r>
              <a:rPr lang="en-US" sz="1800" b="1" dirty="0" smtClean="0"/>
              <a:t>   Website</a:t>
            </a:r>
            <a:r>
              <a:rPr lang="en-US" sz="1800" b="1" dirty="0"/>
              <a:t>: </a:t>
            </a:r>
            <a:r>
              <a:rPr lang="en-US" sz="1800" b="1" dirty="0" smtClean="0"/>
              <a:t>www.ccpc.org.zm </a:t>
            </a:r>
            <a:endParaRPr lang="en-US" sz="1200" b="1" dirty="0"/>
          </a:p>
        </p:txBody>
      </p:sp>
    </p:spTree>
    <p:extLst>
      <p:ext uri="{BB962C8B-B14F-4D97-AF65-F5344CB8AC3E}">
        <p14:creationId xmlns:p14="http://schemas.microsoft.com/office/powerpoint/2010/main" val="17039285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608</Words>
  <Application>Microsoft Office PowerPoint</Application>
  <PresentationFormat>On-screen Show (4:3)</PresentationFormat>
  <Paragraphs>118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REMEDIES FOR CONSUMER PROTECTION </vt:lpstr>
      <vt:lpstr>PowerPoint Presentation</vt:lpstr>
      <vt:lpstr>PowerPoint Presentation</vt:lpstr>
      <vt:lpstr>PowerPoint Presentation</vt:lpstr>
      <vt:lpstr>PowerPoint Presentation</vt:lpstr>
      <vt:lpstr>PowerPoint Presentation</vt:lpstr>
      <vt:lpstr>PowerPoint Presentation</vt:lpstr>
      <vt:lpstr>GUIDELINES ON SETTING FINES</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REMEDIES </dc:title>
  <dc:creator>DLE</dc:creator>
  <cp:lastModifiedBy>DLE</cp:lastModifiedBy>
  <cp:revision>36</cp:revision>
  <dcterms:created xsi:type="dcterms:W3CDTF">2013-08-09T07:05:48Z</dcterms:created>
  <dcterms:modified xsi:type="dcterms:W3CDTF">2013-08-12T10:31:16Z</dcterms:modified>
</cp:coreProperties>
</file>