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50"/>
  </p:notesMasterIdLst>
  <p:handoutMasterIdLst>
    <p:handoutMasterId r:id="rId51"/>
  </p:handoutMasterIdLst>
  <p:sldIdLst>
    <p:sldId id="257" r:id="rId2"/>
    <p:sldId id="259" r:id="rId3"/>
    <p:sldId id="320" r:id="rId4"/>
    <p:sldId id="324" r:id="rId5"/>
    <p:sldId id="300" r:id="rId6"/>
    <p:sldId id="317" r:id="rId7"/>
    <p:sldId id="319" r:id="rId8"/>
    <p:sldId id="303" r:id="rId9"/>
    <p:sldId id="292" r:id="rId10"/>
    <p:sldId id="318" r:id="rId11"/>
    <p:sldId id="322" r:id="rId12"/>
    <p:sldId id="304" r:id="rId13"/>
    <p:sldId id="315" r:id="rId14"/>
    <p:sldId id="323" r:id="rId15"/>
    <p:sldId id="325" r:id="rId16"/>
    <p:sldId id="305" r:id="rId17"/>
    <p:sldId id="316" r:id="rId18"/>
    <p:sldId id="359" r:id="rId19"/>
    <p:sldId id="295" r:id="rId20"/>
    <p:sldId id="328" r:id="rId21"/>
    <p:sldId id="330" r:id="rId22"/>
    <p:sldId id="331" r:id="rId23"/>
    <p:sldId id="332" r:id="rId24"/>
    <p:sldId id="307" r:id="rId25"/>
    <p:sldId id="333" r:id="rId26"/>
    <p:sldId id="335" r:id="rId27"/>
    <p:sldId id="334" r:id="rId28"/>
    <p:sldId id="308" r:id="rId29"/>
    <p:sldId id="336" r:id="rId30"/>
    <p:sldId id="309" r:id="rId31"/>
    <p:sldId id="338" r:id="rId32"/>
    <p:sldId id="337" r:id="rId33"/>
    <p:sldId id="310" r:id="rId34"/>
    <p:sldId id="339" r:id="rId35"/>
    <p:sldId id="340" r:id="rId36"/>
    <p:sldId id="311" r:id="rId37"/>
    <p:sldId id="341" r:id="rId38"/>
    <p:sldId id="342" r:id="rId39"/>
    <p:sldId id="343" r:id="rId40"/>
    <p:sldId id="312" r:id="rId41"/>
    <p:sldId id="344" r:id="rId42"/>
    <p:sldId id="351" r:id="rId43"/>
    <p:sldId id="358" r:id="rId44"/>
    <p:sldId id="357" r:id="rId45"/>
    <p:sldId id="356" r:id="rId46"/>
    <p:sldId id="360" r:id="rId47"/>
    <p:sldId id="345" r:id="rId48"/>
    <p:sldId id="327" r:id="rId4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10" autoAdjust="0"/>
    <p:restoredTop sz="77315" autoAdjust="0"/>
  </p:normalViewPr>
  <p:slideViewPr>
    <p:cSldViewPr>
      <p:cViewPr>
        <p:scale>
          <a:sx n="90" d="100"/>
          <a:sy n="90" d="100"/>
        </p:scale>
        <p:origin x="-1278" y="-252"/>
      </p:cViewPr>
      <p:guideLst>
        <p:guide orient="horz" pos="2160"/>
        <p:guide pos="2880"/>
      </p:guideLst>
    </p:cSldViewPr>
  </p:slideViewPr>
  <p:notesTextViewPr>
    <p:cViewPr>
      <p:scale>
        <a:sx n="1" d="1"/>
        <a:sy n="1" d="1"/>
      </p:scale>
      <p:origin x="0" y="816"/>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372" cy="464184"/>
          </a:xfrm>
          <a:prstGeom prst="rect">
            <a:avLst/>
          </a:prstGeom>
        </p:spPr>
        <p:txBody>
          <a:bodyPr vert="horz" lIns="91650" tIns="45825" rIns="91650" bIns="45825" rtlCol="0"/>
          <a:lstStyle>
            <a:lvl1pPr algn="l">
              <a:defRPr sz="1200"/>
            </a:lvl1pPr>
          </a:lstStyle>
          <a:p>
            <a:endParaRPr lang="en-US"/>
          </a:p>
        </p:txBody>
      </p:sp>
      <p:sp>
        <p:nvSpPr>
          <p:cNvPr id="3" name="Date Placeholder 2"/>
          <p:cNvSpPr>
            <a:spLocks noGrp="1"/>
          </p:cNvSpPr>
          <p:nvPr>
            <p:ph type="dt" sz="quarter" idx="1"/>
          </p:nvPr>
        </p:nvSpPr>
        <p:spPr>
          <a:xfrm>
            <a:off x="3970436" y="0"/>
            <a:ext cx="3038372" cy="464184"/>
          </a:xfrm>
          <a:prstGeom prst="rect">
            <a:avLst/>
          </a:prstGeom>
        </p:spPr>
        <p:txBody>
          <a:bodyPr vert="horz" lIns="91650" tIns="45825" rIns="91650" bIns="45825" rtlCol="0"/>
          <a:lstStyle>
            <a:lvl1pPr algn="r">
              <a:defRPr sz="1200"/>
            </a:lvl1pPr>
          </a:lstStyle>
          <a:p>
            <a:fld id="{DC34A3D5-D2C5-45A9-AAAE-7CECBAE769A4}" type="datetimeFigureOut">
              <a:rPr lang="en-US" smtClean="0"/>
              <a:t>8/29/2013</a:t>
            </a:fld>
            <a:endParaRPr lang="en-US"/>
          </a:p>
        </p:txBody>
      </p:sp>
      <p:sp>
        <p:nvSpPr>
          <p:cNvPr id="4" name="Footer Placeholder 3"/>
          <p:cNvSpPr>
            <a:spLocks noGrp="1"/>
          </p:cNvSpPr>
          <p:nvPr>
            <p:ph type="ftr" sz="quarter" idx="2"/>
          </p:nvPr>
        </p:nvSpPr>
        <p:spPr>
          <a:xfrm>
            <a:off x="0" y="8830627"/>
            <a:ext cx="3038372" cy="464184"/>
          </a:xfrm>
          <a:prstGeom prst="rect">
            <a:avLst/>
          </a:prstGeom>
        </p:spPr>
        <p:txBody>
          <a:bodyPr vert="horz" lIns="91650" tIns="45825" rIns="91650" bIns="45825" rtlCol="0" anchor="b"/>
          <a:lstStyle>
            <a:lvl1pPr algn="l">
              <a:defRPr sz="1200"/>
            </a:lvl1pPr>
          </a:lstStyle>
          <a:p>
            <a:endParaRPr lang="en-US"/>
          </a:p>
        </p:txBody>
      </p:sp>
      <p:sp>
        <p:nvSpPr>
          <p:cNvPr id="5" name="Slide Number Placeholder 4"/>
          <p:cNvSpPr>
            <a:spLocks noGrp="1"/>
          </p:cNvSpPr>
          <p:nvPr>
            <p:ph type="sldNum" sz="quarter" idx="3"/>
          </p:nvPr>
        </p:nvSpPr>
        <p:spPr>
          <a:xfrm>
            <a:off x="3970436" y="8830627"/>
            <a:ext cx="3038372" cy="464184"/>
          </a:xfrm>
          <a:prstGeom prst="rect">
            <a:avLst/>
          </a:prstGeom>
        </p:spPr>
        <p:txBody>
          <a:bodyPr vert="horz" lIns="91650" tIns="45825" rIns="91650" bIns="45825" rtlCol="0" anchor="b"/>
          <a:lstStyle>
            <a:lvl1pPr algn="r">
              <a:defRPr sz="1200"/>
            </a:lvl1pPr>
          </a:lstStyle>
          <a:p>
            <a:fld id="{8AC38F94-078F-4C6A-96CF-CE026ABE2738}" type="slidenum">
              <a:rPr lang="en-US" smtClean="0"/>
              <a:t>‹#›</a:t>
            </a:fld>
            <a:endParaRPr lang="en-US"/>
          </a:p>
        </p:txBody>
      </p:sp>
    </p:spTree>
    <p:extLst>
      <p:ext uri="{BB962C8B-B14F-4D97-AF65-F5344CB8AC3E}">
        <p14:creationId xmlns:p14="http://schemas.microsoft.com/office/powerpoint/2010/main" val="1500514881"/>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4820"/>
          </a:xfrm>
          <a:prstGeom prst="rect">
            <a:avLst/>
          </a:prstGeom>
        </p:spPr>
        <p:txBody>
          <a:bodyPr vert="horz" lIns="93172" tIns="46586" rIns="93172" bIns="46586" rtlCol="0"/>
          <a:lstStyle>
            <a:lvl1pPr algn="l">
              <a:defRPr sz="1200"/>
            </a:lvl1pPr>
          </a:lstStyle>
          <a:p>
            <a:endParaRPr lang="en-US"/>
          </a:p>
        </p:txBody>
      </p:sp>
      <p:sp>
        <p:nvSpPr>
          <p:cNvPr id="3" name="Date Placeholder 2"/>
          <p:cNvSpPr>
            <a:spLocks noGrp="1"/>
          </p:cNvSpPr>
          <p:nvPr>
            <p:ph type="dt" idx="1"/>
          </p:nvPr>
        </p:nvSpPr>
        <p:spPr>
          <a:xfrm>
            <a:off x="3970938" y="1"/>
            <a:ext cx="3037840" cy="464820"/>
          </a:xfrm>
          <a:prstGeom prst="rect">
            <a:avLst/>
          </a:prstGeom>
        </p:spPr>
        <p:txBody>
          <a:bodyPr vert="horz" lIns="93172" tIns="46586" rIns="93172" bIns="46586" rtlCol="0"/>
          <a:lstStyle>
            <a:lvl1pPr algn="r">
              <a:defRPr sz="1200"/>
            </a:lvl1pPr>
          </a:lstStyle>
          <a:p>
            <a:fld id="{CFA62F0B-5AFC-44FB-9E5B-AEA3E8593F24}" type="datetimeFigureOut">
              <a:rPr lang="en-US" smtClean="0"/>
              <a:t>8/29/2013</a:t>
            </a:fld>
            <a:endParaRPr lang="en-US"/>
          </a:p>
        </p:txBody>
      </p:sp>
      <p:sp>
        <p:nvSpPr>
          <p:cNvPr id="4" name="Slide Image Placeholder 3"/>
          <p:cNvSpPr>
            <a:spLocks noGrp="1" noRot="1" noChangeAspect="1"/>
          </p:cNvSpPr>
          <p:nvPr>
            <p:ph type="sldImg" idx="2"/>
          </p:nvPr>
        </p:nvSpPr>
        <p:spPr>
          <a:xfrm>
            <a:off x="1181100" y="698500"/>
            <a:ext cx="4648200" cy="3486150"/>
          </a:xfrm>
          <a:prstGeom prst="rect">
            <a:avLst/>
          </a:prstGeom>
          <a:noFill/>
          <a:ln w="12700">
            <a:solidFill>
              <a:prstClr val="black"/>
            </a:solidFill>
          </a:ln>
        </p:spPr>
        <p:txBody>
          <a:bodyPr vert="horz" lIns="93172" tIns="46586" rIns="93172" bIns="46586" rtlCol="0" anchor="ctr"/>
          <a:lstStyle/>
          <a:p>
            <a:endParaRPr lang="en-US"/>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3172" tIns="46586" rIns="93172" bIns="46586"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2" tIns="46586" rIns="93172" bIns="46586"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2" tIns="46586" rIns="93172" bIns="46586" rtlCol="0" anchor="b"/>
          <a:lstStyle>
            <a:lvl1pPr algn="r">
              <a:defRPr sz="1200"/>
            </a:lvl1pPr>
          </a:lstStyle>
          <a:p>
            <a:fld id="{E143506D-8DF2-4BD1-AAE8-D3B31BDE073D}" type="slidenum">
              <a:rPr lang="en-US" smtClean="0"/>
              <a:t>‹#›</a:t>
            </a:fld>
            <a:endParaRPr lang="en-US"/>
          </a:p>
        </p:txBody>
      </p:sp>
    </p:spTree>
    <p:extLst>
      <p:ext uri="{BB962C8B-B14F-4D97-AF65-F5344CB8AC3E}">
        <p14:creationId xmlns:p14="http://schemas.microsoft.com/office/powerpoint/2010/main" val="1072190723"/>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143506D-8DF2-4BD1-AAE8-D3B31BDE073D}" type="slidenum">
              <a:rPr lang="en-US" smtClean="0"/>
              <a:t>1</a:t>
            </a:fld>
            <a:endParaRPr lang="en-US"/>
          </a:p>
        </p:txBody>
      </p:sp>
      <p:sp>
        <p:nvSpPr>
          <p:cNvPr id="5" name="Date Placeholder 4"/>
          <p:cNvSpPr>
            <a:spLocks noGrp="1"/>
          </p:cNvSpPr>
          <p:nvPr>
            <p:ph type="dt" idx="11"/>
          </p:nvPr>
        </p:nvSpPr>
        <p:spPr/>
        <p:txBody>
          <a:bodyPr/>
          <a:lstStyle/>
          <a:p>
            <a:fld id="{FA779A44-7A9B-4237-93A0-2844411A9ED3}" type="datetime1">
              <a:rPr lang="en-US" smtClean="0"/>
              <a:t>8/29/2013</a:t>
            </a:fld>
            <a:endParaRPr lang="en-US"/>
          </a:p>
        </p:txBody>
      </p:sp>
    </p:spTree>
    <p:extLst>
      <p:ext uri="{BB962C8B-B14F-4D97-AF65-F5344CB8AC3E}">
        <p14:creationId xmlns:p14="http://schemas.microsoft.com/office/powerpoint/2010/main" val="23339274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5CC31B-5A92-42FC-AB18-C4B4571E2F31}" type="slidenum">
              <a:rPr lang="en-US">
                <a:solidFill>
                  <a:prstClr val="black"/>
                </a:solidFill>
              </a:rPr>
              <a:pPr/>
              <a:t>10</a:t>
            </a:fld>
            <a:endParaRPr lang="en-US" dirty="0">
              <a:solidFill>
                <a:prstClr val="black"/>
              </a:solidFill>
            </a:endParaRPr>
          </a:p>
        </p:txBody>
      </p:sp>
      <p:sp>
        <p:nvSpPr>
          <p:cNvPr id="5" name="Date Placeholder 4"/>
          <p:cNvSpPr>
            <a:spLocks noGrp="1"/>
          </p:cNvSpPr>
          <p:nvPr>
            <p:ph type="dt" idx="11"/>
          </p:nvPr>
        </p:nvSpPr>
        <p:spPr/>
        <p:txBody>
          <a:bodyPr/>
          <a:lstStyle/>
          <a:p>
            <a:fld id="{066DAB95-4204-46CF-AA09-FF6A712F4FF8}" type="datetime1">
              <a:rPr lang="en-US" smtClean="0"/>
              <a:t>8/29/2013</a:t>
            </a:fld>
            <a:endParaRPr lang="en-US"/>
          </a:p>
        </p:txBody>
      </p:sp>
    </p:spTree>
    <p:extLst>
      <p:ext uri="{BB962C8B-B14F-4D97-AF65-F5344CB8AC3E}">
        <p14:creationId xmlns:p14="http://schemas.microsoft.com/office/powerpoint/2010/main" val="21138691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FTC v. </a:t>
            </a:r>
            <a:r>
              <a:rPr lang="en-US" dirty="0" err="1" smtClean="0"/>
              <a:t>Pecon</a:t>
            </a:r>
            <a:r>
              <a:rPr lang="en-US" dirty="0" smtClean="0"/>
              <a:t> Software Ltd.</a:t>
            </a:r>
            <a:r>
              <a:rPr lang="en-US" baseline="0" dirty="0" smtClean="0"/>
              <a:t> </a:t>
            </a:r>
            <a:endParaRPr lang="en-US" baseline="0" dirty="0" smtClean="0"/>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t>News release: http://ftc.gov/opa/2012/10/pecon.shtm</a:t>
            </a:r>
            <a:endParaRPr lang="en-US" dirty="0" smtClean="0"/>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dirty="0" smtClean="0"/>
              <a:t>Complaint</a:t>
            </a:r>
            <a:r>
              <a:rPr lang="en-US" dirty="0" smtClean="0"/>
              <a:t>:</a:t>
            </a:r>
            <a:r>
              <a:rPr lang="en-US" baseline="0" dirty="0" smtClean="0"/>
              <a:t> http://</a:t>
            </a:r>
            <a:r>
              <a:rPr lang="en-US" baseline="0" dirty="0" smtClean="0"/>
              <a:t>ftc.gov/os/caselist/1223118/121003peconcmpt.pdf</a:t>
            </a:r>
            <a:endParaRPr lang="en-US" dirty="0" smtClean="0"/>
          </a:p>
          <a:p>
            <a:endParaRPr lang="en-US" dirty="0"/>
          </a:p>
        </p:txBody>
      </p:sp>
      <p:sp>
        <p:nvSpPr>
          <p:cNvPr id="4" name="Slide Number Placeholder 3"/>
          <p:cNvSpPr>
            <a:spLocks noGrp="1"/>
          </p:cNvSpPr>
          <p:nvPr>
            <p:ph type="sldNum" sz="quarter" idx="10"/>
          </p:nvPr>
        </p:nvSpPr>
        <p:spPr/>
        <p:txBody>
          <a:bodyPr/>
          <a:lstStyle/>
          <a:p>
            <a:fld id="{2D5CC31B-5A92-42FC-AB18-C4B4571E2F31}" type="slidenum">
              <a:rPr lang="en-US">
                <a:solidFill>
                  <a:prstClr val="black"/>
                </a:solidFill>
              </a:rPr>
              <a:pPr/>
              <a:t>11</a:t>
            </a:fld>
            <a:endParaRPr lang="en-US" dirty="0">
              <a:solidFill>
                <a:prstClr val="black"/>
              </a:solidFill>
            </a:endParaRPr>
          </a:p>
        </p:txBody>
      </p:sp>
      <p:sp>
        <p:nvSpPr>
          <p:cNvPr id="5" name="Date Placeholder 4"/>
          <p:cNvSpPr>
            <a:spLocks noGrp="1"/>
          </p:cNvSpPr>
          <p:nvPr>
            <p:ph type="dt" idx="11"/>
          </p:nvPr>
        </p:nvSpPr>
        <p:spPr/>
        <p:txBody>
          <a:bodyPr/>
          <a:lstStyle/>
          <a:p>
            <a:fld id="{428D48B3-3583-4AC2-97AC-6C4A99676E57}" type="datetime1">
              <a:rPr lang="en-US" smtClean="0"/>
              <a:t>8/29/2013</a:t>
            </a:fld>
            <a:endParaRPr lang="en-US"/>
          </a:p>
        </p:txBody>
      </p:sp>
    </p:spTree>
    <p:extLst>
      <p:ext uri="{BB962C8B-B14F-4D97-AF65-F5344CB8AC3E}">
        <p14:creationId xmlns:p14="http://schemas.microsoft.com/office/powerpoint/2010/main" val="21138691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5CC31B-5A92-42FC-AB18-C4B4571E2F31}" type="slidenum">
              <a:rPr lang="en-US">
                <a:solidFill>
                  <a:prstClr val="black"/>
                </a:solidFill>
              </a:rPr>
              <a:pPr/>
              <a:t>12</a:t>
            </a:fld>
            <a:endParaRPr lang="en-US" dirty="0">
              <a:solidFill>
                <a:prstClr val="black"/>
              </a:solidFill>
            </a:endParaRPr>
          </a:p>
        </p:txBody>
      </p:sp>
      <p:sp>
        <p:nvSpPr>
          <p:cNvPr id="5" name="Date Placeholder 4"/>
          <p:cNvSpPr>
            <a:spLocks noGrp="1"/>
          </p:cNvSpPr>
          <p:nvPr>
            <p:ph type="dt" idx="11"/>
          </p:nvPr>
        </p:nvSpPr>
        <p:spPr/>
        <p:txBody>
          <a:bodyPr/>
          <a:lstStyle/>
          <a:p>
            <a:fld id="{4FCBFA3C-E1C9-4CD1-A94F-381C353154D3}" type="datetime1">
              <a:rPr lang="en-US" smtClean="0"/>
              <a:t>8/29/2013</a:t>
            </a:fld>
            <a:endParaRPr lang="en-US"/>
          </a:p>
        </p:txBody>
      </p:sp>
    </p:spTree>
    <p:extLst>
      <p:ext uri="{BB962C8B-B14F-4D97-AF65-F5344CB8AC3E}">
        <p14:creationId xmlns:p14="http://schemas.microsoft.com/office/powerpoint/2010/main" val="21138691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5CC31B-5A92-42FC-AB18-C4B4571E2F31}" type="slidenum">
              <a:rPr lang="en-US">
                <a:solidFill>
                  <a:prstClr val="black"/>
                </a:solidFill>
              </a:rPr>
              <a:pPr/>
              <a:t>13</a:t>
            </a:fld>
            <a:endParaRPr lang="en-US" dirty="0">
              <a:solidFill>
                <a:prstClr val="black"/>
              </a:solidFill>
            </a:endParaRPr>
          </a:p>
        </p:txBody>
      </p:sp>
      <p:sp>
        <p:nvSpPr>
          <p:cNvPr id="5" name="Date Placeholder 4"/>
          <p:cNvSpPr>
            <a:spLocks noGrp="1"/>
          </p:cNvSpPr>
          <p:nvPr>
            <p:ph type="dt" idx="11"/>
          </p:nvPr>
        </p:nvSpPr>
        <p:spPr/>
        <p:txBody>
          <a:bodyPr/>
          <a:lstStyle/>
          <a:p>
            <a:fld id="{4C314BC8-DFCF-478E-98A4-12D973DF94AC}" type="datetime1">
              <a:rPr lang="en-US" smtClean="0"/>
              <a:t>8/29/2013</a:t>
            </a:fld>
            <a:endParaRPr lang="en-US"/>
          </a:p>
        </p:txBody>
      </p:sp>
    </p:spTree>
    <p:extLst>
      <p:ext uri="{BB962C8B-B14F-4D97-AF65-F5344CB8AC3E}">
        <p14:creationId xmlns:p14="http://schemas.microsoft.com/office/powerpoint/2010/main" val="21138691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Mobile phone cramming;</a:t>
            </a:r>
          </a:p>
          <a:p>
            <a:pPr defTabSz="931774">
              <a:defRPr/>
            </a:pPr>
            <a:r>
              <a:rPr lang="en-US" dirty="0" smtClean="0"/>
              <a:t>FTC v. Wise Media, LLC (</a:t>
            </a:r>
            <a:r>
              <a:rPr lang="en-US" dirty="0" smtClean="0"/>
              <a:t>2013)</a:t>
            </a:r>
          </a:p>
          <a:p>
            <a:pPr marL="171450" indent="-171450" defTabSz="931774">
              <a:buFontTx/>
              <a:buChar char="-"/>
              <a:defRPr/>
            </a:pPr>
            <a:r>
              <a:rPr lang="en-US" baseline="0" dirty="0" smtClean="0"/>
              <a:t>News release: </a:t>
            </a:r>
          </a:p>
          <a:p>
            <a:pPr marL="171450" indent="-171450" defTabSz="931774">
              <a:buFontTx/>
              <a:buChar char="-"/>
              <a:defRPr/>
            </a:pPr>
            <a:r>
              <a:rPr lang="en-US" dirty="0" smtClean="0"/>
              <a:t>Complaint</a:t>
            </a:r>
            <a:r>
              <a:rPr lang="en-US" dirty="0" smtClean="0"/>
              <a:t>: http://</a:t>
            </a:r>
            <a:r>
              <a:rPr lang="en-US" dirty="0" smtClean="0"/>
              <a:t>www.ftc.gov/os/caselist/1223182/130417wisemediacmpt.pdf</a:t>
            </a:r>
            <a:endParaRPr lang="en-US" dirty="0" smtClean="0"/>
          </a:p>
          <a:p>
            <a:pPr defTabSz="931774">
              <a:defRPr/>
            </a:pPr>
            <a:endParaRPr lang="en-US" dirty="0" smtClean="0"/>
          </a:p>
          <a:p>
            <a:pPr defTabSz="931774">
              <a:defRPr/>
            </a:pPr>
            <a:r>
              <a:rPr lang="en-US" dirty="0" smtClean="0"/>
              <a:t>Landline cramming;</a:t>
            </a:r>
          </a:p>
          <a:p>
            <a:pPr defTabSz="931774">
              <a:defRPr/>
            </a:pPr>
            <a:r>
              <a:rPr lang="en-US" dirty="0" smtClean="0"/>
              <a:t>FTC v. American </a:t>
            </a:r>
            <a:r>
              <a:rPr lang="en-US" dirty="0" err="1" smtClean="0"/>
              <a:t>eVoice</a:t>
            </a:r>
            <a:r>
              <a:rPr lang="en-US" dirty="0" smtClean="0"/>
              <a:t> (</a:t>
            </a:r>
            <a:r>
              <a:rPr lang="en-US" dirty="0" smtClean="0"/>
              <a:t>2013)</a:t>
            </a:r>
          </a:p>
          <a:p>
            <a:pPr marL="171450" indent="-171450" defTabSz="931774">
              <a:buFontTx/>
              <a:buChar char="-"/>
              <a:defRPr/>
            </a:pPr>
            <a:r>
              <a:rPr lang="en-US" baseline="0" dirty="0" smtClean="0"/>
              <a:t>News release: http://www.ftc.gov/opa/2013/01/evoice.shtm</a:t>
            </a:r>
          </a:p>
          <a:p>
            <a:pPr marL="171450" indent="-171450" defTabSz="931774">
              <a:buFontTx/>
              <a:buChar char="-"/>
              <a:defRPr/>
            </a:pPr>
            <a:r>
              <a:rPr lang="en-US" dirty="0" smtClean="0"/>
              <a:t>Complaint</a:t>
            </a:r>
            <a:r>
              <a:rPr lang="en-US" dirty="0" smtClean="0"/>
              <a:t>: http://</a:t>
            </a:r>
            <a:r>
              <a:rPr lang="en-US" dirty="0" smtClean="0"/>
              <a:t>www.ftc.gov/os/caselist/1223008/130122americanevoicecmpt.pdf</a:t>
            </a:r>
          </a:p>
          <a:p>
            <a:pPr marL="171450" indent="-171450" defTabSz="931774">
              <a:buFontTx/>
              <a:buChar char="-"/>
              <a:defRPr/>
            </a:pPr>
            <a:endParaRPr lang="en-US" dirty="0" smtClean="0"/>
          </a:p>
          <a:p>
            <a:r>
              <a:rPr lang="en-US" dirty="0" smtClean="0"/>
              <a:t>FTC v. Hold Billing Services, Ltd. (</a:t>
            </a:r>
            <a:r>
              <a:rPr lang="en-US" dirty="0" smtClean="0"/>
              <a:t>2012)</a:t>
            </a:r>
          </a:p>
          <a:p>
            <a:pPr marL="171450" indent="-171450">
              <a:buFontTx/>
              <a:buChar char="-"/>
            </a:pPr>
            <a:r>
              <a:rPr lang="en-US" baseline="0" dirty="0" smtClean="0"/>
              <a:t>News release:</a:t>
            </a:r>
            <a:r>
              <a:rPr lang="en-US" dirty="0" smtClean="0"/>
              <a:t> http://www.ftc.gov/opa/2012/05/bsg.shtm</a:t>
            </a:r>
          </a:p>
          <a:p>
            <a:pPr marL="171450" indent="-171450">
              <a:buFontTx/>
              <a:buChar char="-"/>
            </a:pPr>
            <a:r>
              <a:rPr lang="en-US" dirty="0" smtClean="0"/>
              <a:t>Complaint</a:t>
            </a:r>
            <a:r>
              <a:rPr lang="en-US" dirty="0" smtClean="0"/>
              <a:t>:</a:t>
            </a:r>
            <a:r>
              <a:rPr lang="en-US" baseline="0" dirty="0" smtClean="0"/>
              <a:t> http://</a:t>
            </a:r>
            <a:r>
              <a:rPr lang="en-US" baseline="0" dirty="0" smtClean="0"/>
              <a:t>www.ftc.gov/os/caselist/x980069/120508bsgmotion.pdf</a:t>
            </a:r>
          </a:p>
          <a:p>
            <a:pPr marL="171450" indent="-171450">
              <a:buFontTx/>
              <a:buChar char="-"/>
            </a:pPr>
            <a:endParaRPr lang="en-US" baseline="0" dirty="0" smtClean="0"/>
          </a:p>
          <a:p>
            <a:r>
              <a:rPr lang="en-US" dirty="0" smtClean="0"/>
              <a:t>FTC v. Inc21.com (</a:t>
            </a:r>
            <a:r>
              <a:rPr lang="en-US" dirty="0" smtClean="0"/>
              <a:t>2010)</a:t>
            </a:r>
          </a:p>
          <a:p>
            <a:pPr marL="171450" indent="-171450">
              <a:buFontTx/>
              <a:buChar char="-"/>
            </a:pPr>
            <a:r>
              <a:rPr lang="en-US" baseline="0" dirty="0" smtClean="0"/>
              <a:t>News release: http://www.ftc.gov/opa/2010/03/inc21.shtm</a:t>
            </a:r>
          </a:p>
          <a:p>
            <a:pPr marL="171450" indent="-171450">
              <a:buFontTx/>
              <a:buChar char="-"/>
            </a:pPr>
            <a:r>
              <a:rPr lang="en-US" dirty="0" smtClean="0"/>
              <a:t>Complaint</a:t>
            </a:r>
            <a:r>
              <a:rPr lang="en-US" dirty="0" smtClean="0"/>
              <a:t>: http://</a:t>
            </a:r>
            <a:r>
              <a:rPr lang="en-US" dirty="0" smtClean="0"/>
              <a:t>www.ftc.gov/os/caselist/0923171/100301inc21cmpt.pdf</a:t>
            </a:r>
            <a:endParaRPr lang="en-US" dirty="0" smtClean="0"/>
          </a:p>
          <a:p>
            <a:endParaRPr lang="en-US" dirty="0"/>
          </a:p>
        </p:txBody>
      </p:sp>
      <p:sp>
        <p:nvSpPr>
          <p:cNvPr id="4" name="Slide Number Placeholder 3"/>
          <p:cNvSpPr>
            <a:spLocks noGrp="1"/>
          </p:cNvSpPr>
          <p:nvPr>
            <p:ph type="sldNum" sz="quarter" idx="10"/>
          </p:nvPr>
        </p:nvSpPr>
        <p:spPr/>
        <p:txBody>
          <a:bodyPr/>
          <a:lstStyle/>
          <a:p>
            <a:fld id="{2D5CC31B-5A92-42FC-AB18-C4B4571E2F31}" type="slidenum">
              <a:rPr lang="en-US">
                <a:solidFill>
                  <a:prstClr val="black"/>
                </a:solidFill>
              </a:rPr>
              <a:pPr/>
              <a:t>14</a:t>
            </a:fld>
            <a:endParaRPr lang="en-US" dirty="0">
              <a:solidFill>
                <a:prstClr val="black"/>
              </a:solidFill>
            </a:endParaRPr>
          </a:p>
        </p:txBody>
      </p:sp>
      <p:sp>
        <p:nvSpPr>
          <p:cNvPr id="5" name="Date Placeholder 4"/>
          <p:cNvSpPr>
            <a:spLocks noGrp="1"/>
          </p:cNvSpPr>
          <p:nvPr>
            <p:ph type="dt" idx="11"/>
          </p:nvPr>
        </p:nvSpPr>
        <p:spPr/>
        <p:txBody>
          <a:bodyPr/>
          <a:lstStyle/>
          <a:p>
            <a:fld id="{4B5C8669-D517-430C-81C8-68ABDD78C2D6}" type="datetime1">
              <a:rPr lang="en-US" smtClean="0"/>
              <a:t>8/29/2013</a:t>
            </a:fld>
            <a:endParaRPr lang="en-US"/>
          </a:p>
        </p:txBody>
      </p:sp>
    </p:spTree>
    <p:extLst>
      <p:ext uri="{BB962C8B-B14F-4D97-AF65-F5344CB8AC3E}">
        <p14:creationId xmlns:p14="http://schemas.microsoft.com/office/powerpoint/2010/main" val="21138691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Mobile phone cramming;</a:t>
            </a:r>
          </a:p>
          <a:p>
            <a:pPr defTabSz="931774">
              <a:defRPr/>
            </a:pPr>
            <a:r>
              <a:rPr lang="en-US" dirty="0" smtClean="0"/>
              <a:t>FTC v. Wise Media, LLC (2013)</a:t>
            </a:r>
          </a:p>
          <a:p>
            <a:pPr marL="171450" indent="-171450" defTabSz="931774">
              <a:buFontTx/>
              <a:buChar char="-"/>
              <a:defRPr/>
            </a:pPr>
            <a:r>
              <a:rPr lang="en-US" baseline="0" dirty="0" smtClean="0"/>
              <a:t>News release: </a:t>
            </a:r>
          </a:p>
          <a:p>
            <a:pPr marL="171450" indent="-171450" defTabSz="931774">
              <a:buFontTx/>
              <a:buChar char="-"/>
              <a:defRPr/>
            </a:pPr>
            <a:r>
              <a:rPr lang="en-US" dirty="0" smtClean="0"/>
              <a:t>Complaint: http://www.ftc.gov/os/caselist/1223182/130417wisemediacmpt.pdf</a:t>
            </a:r>
          </a:p>
          <a:p>
            <a:pPr defTabSz="931774">
              <a:defRPr/>
            </a:pPr>
            <a:endParaRPr lang="en-US" dirty="0" smtClean="0"/>
          </a:p>
          <a:p>
            <a:pPr defTabSz="931774">
              <a:defRPr/>
            </a:pPr>
            <a:r>
              <a:rPr lang="en-US" dirty="0" smtClean="0"/>
              <a:t>Landline cramming;</a:t>
            </a:r>
          </a:p>
          <a:p>
            <a:pPr defTabSz="931774">
              <a:defRPr/>
            </a:pPr>
            <a:r>
              <a:rPr lang="en-US" dirty="0" smtClean="0"/>
              <a:t>FTC v. American </a:t>
            </a:r>
            <a:r>
              <a:rPr lang="en-US" dirty="0" err="1" smtClean="0"/>
              <a:t>eVoice</a:t>
            </a:r>
            <a:r>
              <a:rPr lang="en-US" dirty="0" smtClean="0"/>
              <a:t> (2013)</a:t>
            </a:r>
          </a:p>
          <a:p>
            <a:pPr marL="171450" indent="-171450" defTabSz="931774">
              <a:buFontTx/>
              <a:buChar char="-"/>
              <a:defRPr/>
            </a:pPr>
            <a:r>
              <a:rPr lang="en-US" baseline="0" dirty="0" smtClean="0"/>
              <a:t>News release: http://www.ftc.gov/opa/2013/01/evoice.shtm</a:t>
            </a:r>
          </a:p>
          <a:p>
            <a:pPr marL="171450" indent="-171450" defTabSz="931774">
              <a:buFontTx/>
              <a:buChar char="-"/>
              <a:defRPr/>
            </a:pPr>
            <a:r>
              <a:rPr lang="en-US" dirty="0" smtClean="0"/>
              <a:t>Complaint: http://www.ftc.gov/os/caselist/1223008/130122americanevoicecmpt.pdf</a:t>
            </a:r>
          </a:p>
          <a:p>
            <a:pPr marL="171450" indent="-171450" defTabSz="931774">
              <a:buFontTx/>
              <a:buChar char="-"/>
              <a:defRPr/>
            </a:pPr>
            <a:endParaRPr lang="en-US" dirty="0" smtClean="0"/>
          </a:p>
          <a:p>
            <a:r>
              <a:rPr lang="en-US" dirty="0" smtClean="0"/>
              <a:t>FTC v. Hold Billing Services, Ltd. (2012)</a:t>
            </a:r>
          </a:p>
          <a:p>
            <a:pPr marL="171450" indent="-171450">
              <a:buFontTx/>
              <a:buChar char="-"/>
            </a:pPr>
            <a:r>
              <a:rPr lang="en-US" baseline="0" dirty="0" smtClean="0"/>
              <a:t>News release:</a:t>
            </a:r>
            <a:r>
              <a:rPr lang="en-US" dirty="0" smtClean="0"/>
              <a:t> http://www.ftc.gov/opa/2012/05/bsg.shtm</a:t>
            </a:r>
          </a:p>
          <a:p>
            <a:pPr marL="171450" indent="-171450">
              <a:buFontTx/>
              <a:buChar char="-"/>
            </a:pPr>
            <a:r>
              <a:rPr lang="en-US" dirty="0" smtClean="0"/>
              <a:t>Complaint:</a:t>
            </a:r>
            <a:r>
              <a:rPr lang="en-US" baseline="0" dirty="0" smtClean="0"/>
              <a:t> http://www.ftc.gov/os/caselist/x980069/120508bsgmotion.pdf</a:t>
            </a:r>
          </a:p>
          <a:p>
            <a:pPr marL="171450" indent="-171450">
              <a:buFontTx/>
              <a:buChar char="-"/>
            </a:pPr>
            <a:endParaRPr lang="en-US" baseline="0" dirty="0" smtClean="0"/>
          </a:p>
          <a:p>
            <a:r>
              <a:rPr lang="en-US" dirty="0" smtClean="0"/>
              <a:t>FTC v. Inc21.com (2010)</a:t>
            </a:r>
          </a:p>
          <a:p>
            <a:pPr marL="171450" indent="-171450">
              <a:buFontTx/>
              <a:buChar char="-"/>
            </a:pPr>
            <a:r>
              <a:rPr lang="en-US" baseline="0" dirty="0" smtClean="0"/>
              <a:t>News release: http://www.ftc.gov/opa/2010/03/inc21.shtm</a:t>
            </a:r>
          </a:p>
          <a:p>
            <a:pPr marL="171450" indent="-171450">
              <a:buFontTx/>
              <a:buChar char="-"/>
            </a:pPr>
            <a:r>
              <a:rPr lang="en-US" smtClean="0"/>
              <a:t>Complaint: http://www.ftc.gov/os/caselist/0923171/100301inc21cmpt.pdf</a:t>
            </a:r>
          </a:p>
          <a:p>
            <a:endParaRPr lang="en-US" dirty="0"/>
          </a:p>
        </p:txBody>
      </p:sp>
      <p:sp>
        <p:nvSpPr>
          <p:cNvPr id="4" name="Slide Number Placeholder 3"/>
          <p:cNvSpPr>
            <a:spLocks noGrp="1"/>
          </p:cNvSpPr>
          <p:nvPr>
            <p:ph type="sldNum" sz="quarter" idx="10"/>
          </p:nvPr>
        </p:nvSpPr>
        <p:spPr/>
        <p:txBody>
          <a:bodyPr/>
          <a:lstStyle/>
          <a:p>
            <a:fld id="{2D5CC31B-5A92-42FC-AB18-C4B4571E2F31}" type="slidenum">
              <a:rPr lang="en-US">
                <a:solidFill>
                  <a:prstClr val="black"/>
                </a:solidFill>
              </a:rPr>
              <a:pPr/>
              <a:t>15</a:t>
            </a:fld>
            <a:endParaRPr lang="en-US" dirty="0">
              <a:solidFill>
                <a:prstClr val="black"/>
              </a:solidFill>
            </a:endParaRPr>
          </a:p>
        </p:txBody>
      </p:sp>
      <p:sp>
        <p:nvSpPr>
          <p:cNvPr id="5" name="Date Placeholder 4"/>
          <p:cNvSpPr>
            <a:spLocks noGrp="1"/>
          </p:cNvSpPr>
          <p:nvPr>
            <p:ph type="dt" idx="11"/>
          </p:nvPr>
        </p:nvSpPr>
        <p:spPr/>
        <p:txBody>
          <a:bodyPr/>
          <a:lstStyle/>
          <a:p>
            <a:fld id="{5F947002-1BE6-4744-81DB-F55BF83226D4}" type="datetime1">
              <a:rPr lang="en-US" smtClean="0"/>
              <a:t>8/29/2013</a:t>
            </a:fld>
            <a:endParaRPr lang="en-US"/>
          </a:p>
        </p:txBody>
      </p:sp>
    </p:spTree>
    <p:extLst>
      <p:ext uri="{BB962C8B-B14F-4D97-AF65-F5344CB8AC3E}">
        <p14:creationId xmlns:p14="http://schemas.microsoft.com/office/powerpoint/2010/main" val="21138691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5CC31B-5A92-42FC-AB18-C4B4571E2F31}" type="slidenum">
              <a:rPr lang="en-US">
                <a:solidFill>
                  <a:prstClr val="black"/>
                </a:solidFill>
              </a:rPr>
              <a:pPr/>
              <a:t>16</a:t>
            </a:fld>
            <a:endParaRPr lang="en-US" dirty="0">
              <a:solidFill>
                <a:prstClr val="black"/>
              </a:solidFill>
            </a:endParaRPr>
          </a:p>
        </p:txBody>
      </p:sp>
      <p:sp>
        <p:nvSpPr>
          <p:cNvPr id="5" name="Date Placeholder 4"/>
          <p:cNvSpPr>
            <a:spLocks noGrp="1"/>
          </p:cNvSpPr>
          <p:nvPr>
            <p:ph type="dt" idx="11"/>
          </p:nvPr>
        </p:nvSpPr>
        <p:spPr/>
        <p:txBody>
          <a:bodyPr/>
          <a:lstStyle/>
          <a:p>
            <a:fld id="{11037B2C-DA17-40DC-98B4-719EA1E7FC7D}" type="datetime1">
              <a:rPr lang="en-US" smtClean="0"/>
              <a:t>8/29/2013</a:t>
            </a:fld>
            <a:endParaRPr lang="en-US"/>
          </a:p>
        </p:txBody>
      </p:sp>
    </p:spTree>
    <p:extLst>
      <p:ext uri="{BB962C8B-B14F-4D97-AF65-F5344CB8AC3E}">
        <p14:creationId xmlns:p14="http://schemas.microsoft.com/office/powerpoint/2010/main" val="21138691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5CC31B-5A92-42FC-AB18-C4B4571E2F31}" type="slidenum">
              <a:rPr lang="en-US">
                <a:solidFill>
                  <a:prstClr val="black"/>
                </a:solidFill>
              </a:rPr>
              <a:pPr/>
              <a:t>17</a:t>
            </a:fld>
            <a:endParaRPr lang="en-US" dirty="0">
              <a:solidFill>
                <a:prstClr val="black"/>
              </a:solidFill>
            </a:endParaRPr>
          </a:p>
        </p:txBody>
      </p:sp>
      <p:sp>
        <p:nvSpPr>
          <p:cNvPr id="5" name="Date Placeholder 4"/>
          <p:cNvSpPr>
            <a:spLocks noGrp="1"/>
          </p:cNvSpPr>
          <p:nvPr>
            <p:ph type="dt" idx="11"/>
          </p:nvPr>
        </p:nvSpPr>
        <p:spPr/>
        <p:txBody>
          <a:bodyPr/>
          <a:lstStyle/>
          <a:p>
            <a:fld id="{87D7D16E-55CD-4359-897D-19E2267E8D1F}" type="datetime1">
              <a:rPr lang="en-US" smtClean="0"/>
              <a:t>8/29/2013</a:t>
            </a:fld>
            <a:endParaRPr lang="en-US"/>
          </a:p>
        </p:txBody>
      </p:sp>
    </p:spTree>
    <p:extLst>
      <p:ext uri="{BB962C8B-B14F-4D97-AF65-F5344CB8AC3E}">
        <p14:creationId xmlns:p14="http://schemas.microsoft.com/office/powerpoint/2010/main" val="21138691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5CC31B-5A92-42FC-AB18-C4B4571E2F31}" type="slidenum">
              <a:rPr lang="en-US">
                <a:solidFill>
                  <a:prstClr val="black"/>
                </a:solidFill>
              </a:rPr>
              <a:pPr/>
              <a:t>18</a:t>
            </a:fld>
            <a:endParaRPr lang="en-US" dirty="0">
              <a:solidFill>
                <a:prstClr val="black"/>
              </a:solidFill>
            </a:endParaRPr>
          </a:p>
        </p:txBody>
      </p:sp>
      <p:sp>
        <p:nvSpPr>
          <p:cNvPr id="5" name="Date Placeholder 4"/>
          <p:cNvSpPr>
            <a:spLocks noGrp="1"/>
          </p:cNvSpPr>
          <p:nvPr>
            <p:ph type="dt" idx="11"/>
          </p:nvPr>
        </p:nvSpPr>
        <p:spPr/>
        <p:txBody>
          <a:bodyPr/>
          <a:lstStyle/>
          <a:p>
            <a:fld id="{E0F3A303-0842-4E7C-804B-8D5B7F04F65D}" type="datetime1">
              <a:rPr lang="en-US" smtClean="0"/>
              <a:t>8/29/2013</a:t>
            </a:fld>
            <a:endParaRPr lang="en-US"/>
          </a:p>
        </p:txBody>
      </p:sp>
    </p:spTree>
    <p:extLst>
      <p:ext uri="{BB962C8B-B14F-4D97-AF65-F5344CB8AC3E}">
        <p14:creationId xmlns:p14="http://schemas.microsoft.com/office/powerpoint/2010/main" val="21138691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aseline="0" dirty="0" smtClean="0"/>
              <a:t>FTC v. Henry Kelly (2013. One of the series of 8 cases against 29 Defendants who offered “free” gift cards through text messages.) </a:t>
            </a:r>
          </a:p>
          <a:p>
            <a:pPr marL="175110" indent="-175110">
              <a:buFontTx/>
              <a:buChar char="-"/>
            </a:pPr>
            <a:r>
              <a:rPr lang="en-US" sz="1200" dirty="0" smtClean="0"/>
              <a:t>News release: http://www.ftc.gov/opa/2013/03/textmessages.shtm</a:t>
            </a:r>
          </a:p>
          <a:p>
            <a:pPr marL="175110" indent="-175110">
              <a:buFontTx/>
              <a:buChar char="-"/>
            </a:pPr>
            <a:r>
              <a:rPr lang="en-US" sz="1200" dirty="0" smtClean="0"/>
              <a:t>Complaint:</a:t>
            </a:r>
            <a:r>
              <a:rPr lang="en-US" sz="1200" baseline="0" dirty="0" smtClean="0"/>
              <a:t> http://www.ftc.gov/os/caselist/1323057/130307hnkcmpt.pdf</a:t>
            </a:r>
          </a:p>
          <a:p>
            <a:pPr marL="175110" indent="-175110">
              <a:buFontTx/>
              <a:buChar char="-"/>
            </a:pPr>
            <a:r>
              <a:rPr lang="en-US" sz="1200" baseline="0" dirty="0" smtClean="0"/>
              <a:t>Stipulated Final Judgment and Order for Permanent Injunction: http://www.ftc.gov/os/caselist/1323057/130718hnkstip.pdf</a:t>
            </a:r>
          </a:p>
          <a:p>
            <a:endParaRPr lang="en-US" sz="1200" dirty="0" smtClean="0"/>
          </a:p>
          <a:p>
            <a:r>
              <a:rPr lang="en-US" sz="1200" dirty="0" smtClean="0"/>
              <a:t>[Facts]</a:t>
            </a:r>
          </a:p>
          <a:p>
            <a:pPr marL="343689" indent="-343689">
              <a:buFontTx/>
              <a:buChar char="-"/>
            </a:pPr>
            <a:r>
              <a:rPr lang="en-US" sz="1200" dirty="0" smtClean="0">
                <a:solidFill>
                  <a:sysClr val="windowText" lastClr="000000"/>
                </a:solidFill>
                <a:latin typeface="Corbel"/>
              </a:rPr>
              <a:t>Defendant Henry Kelly (an individual) sent millions of text messages to consumers which led consumers to a website where they can claim "free" gift cards, because they “won” a contest, or has been “specifically selected.”</a:t>
            </a:r>
          </a:p>
          <a:p>
            <a:pPr marL="343689" indent="-343689">
              <a:buFontTx/>
              <a:buChar char="-"/>
            </a:pPr>
            <a:r>
              <a:rPr lang="en-US" sz="1200" dirty="0" smtClean="0">
                <a:solidFill>
                  <a:sysClr val="windowText" lastClr="000000"/>
                </a:solidFill>
                <a:latin typeface="Corbel"/>
              </a:rPr>
              <a:t>Defendant collected their personal information at the website, e.g. name, mailing address, email address, date of birth, cell and home phone numbers. </a:t>
            </a:r>
          </a:p>
          <a:p>
            <a:pPr marL="343689" indent="-343689">
              <a:buFontTx/>
              <a:buChar char="-"/>
            </a:pPr>
            <a:r>
              <a:rPr lang="en-US" sz="1200" dirty="0" smtClean="0">
                <a:solidFill>
                  <a:sysClr val="windowText" lastClr="000000"/>
                </a:solidFill>
                <a:latin typeface="Corbel"/>
              </a:rPr>
              <a:t>When the consumers followed the website’s direction, they were brought to a third party’s website and were required to participate in at least 10 offers. In most cases, completing an offer entailed paying money or incurring some other detriment. Many of these offers also contain negative option components in which consumers who do not cancel will be billed automatically. </a:t>
            </a:r>
          </a:p>
          <a:p>
            <a:pPr marL="343689" indent="-343689">
              <a:buFontTx/>
              <a:buChar char="-"/>
            </a:pPr>
            <a:r>
              <a:rPr lang="en-US" sz="1200" dirty="0" smtClean="0">
                <a:solidFill>
                  <a:prstClr val="black"/>
                </a:solidFill>
                <a:latin typeface="Corbel"/>
              </a:rPr>
              <a:t>In addition, consumers were never informed of the conditions to claim the "free" gifts and of the possibility that they would be required to spend money to receive the gifts. </a:t>
            </a:r>
          </a:p>
          <a:p>
            <a:pPr marL="343689" indent="-343689">
              <a:buFontTx/>
              <a:buChar char="-"/>
            </a:pPr>
            <a:endParaRPr lang="en-US" sz="1200" dirty="0" smtClean="0">
              <a:solidFill>
                <a:prstClr val="black"/>
              </a:solidFill>
              <a:latin typeface="Corbel"/>
            </a:endParaRPr>
          </a:p>
          <a:p>
            <a:r>
              <a:rPr lang="en-US" sz="1200" dirty="0" smtClean="0">
                <a:solidFill>
                  <a:prstClr val="black"/>
                </a:solidFill>
                <a:latin typeface="Corbel"/>
              </a:rPr>
              <a:t>[Resolution]</a:t>
            </a:r>
          </a:p>
          <a:p>
            <a:pPr marL="0" lvl="1" defTabSz="916503"/>
            <a:r>
              <a:rPr lang="en-US" sz="1200" dirty="0" smtClean="0">
                <a:solidFill>
                  <a:prstClr val="black"/>
                </a:solidFill>
                <a:latin typeface="Corbel"/>
              </a:rPr>
              <a:t>- Stipulated final judgment was entered and permanent injunction was ordered against Defendant.</a:t>
            </a:r>
          </a:p>
          <a:p>
            <a:endParaRPr lang="en-US" sz="1200" dirty="0" smtClean="0">
              <a:solidFill>
                <a:prstClr val="black"/>
              </a:solidFill>
              <a:latin typeface="Corbel"/>
            </a:endParaRPr>
          </a:p>
          <a:p>
            <a:pPr marL="458252" lvl="1" defTabSz="916503">
              <a:spcBef>
                <a:spcPct val="20000"/>
              </a:spcBef>
              <a:buClr>
                <a:srgbClr val="60B5CC"/>
              </a:buClr>
              <a:buSzPct val="90000"/>
              <a:defRPr/>
            </a:pPr>
            <a:endParaRPr lang="en-US" sz="1200" dirty="0" smtClean="0">
              <a:solidFill>
                <a:prstClr val="black"/>
              </a:solidFill>
              <a:latin typeface="Corbel"/>
            </a:endParaRPr>
          </a:p>
          <a:p>
            <a:pPr marL="458252" lvl="1" defTabSz="916503">
              <a:spcBef>
                <a:spcPct val="20000"/>
              </a:spcBef>
              <a:buClr>
                <a:srgbClr val="60B5CC"/>
              </a:buClr>
              <a:buSzPct val="90000"/>
              <a:defRPr/>
            </a:pPr>
            <a:endParaRPr lang="en-US" sz="1200" dirty="0" smtClean="0">
              <a:solidFill>
                <a:sysClr val="windowText" lastClr="000000"/>
              </a:solidFill>
              <a:latin typeface="Corbel"/>
            </a:endParaRPr>
          </a:p>
          <a:p>
            <a:endParaRPr lang="en-US" sz="1200" dirty="0"/>
          </a:p>
        </p:txBody>
      </p:sp>
      <p:sp>
        <p:nvSpPr>
          <p:cNvPr id="4" name="Slide Number Placeholder 3"/>
          <p:cNvSpPr>
            <a:spLocks noGrp="1"/>
          </p:cNvSpPr>
          <p:nvPr>
            <p:ph type="sldNum" sz="quarter" idx="10"/>
          </p:nvPr>
        </p:nvSpPr>
        <p:spPr/>
        <p:txBody>
          <a:bodyPr/>
          <a:lstStyle/>
          <a:p>
            <a:fld id="{2D5CC31B-5A92-42FC-AB18-C4B4571E2F31}" type="slidenum">
              <a:rPr lang="en-US">
                <a:solidFill>
                  <a:prstClr val="black"/>
                </a:solidFill>
              </a:rPr>
              <a:pPr/>
              <a:t>19</a:t>
            </a:fld>
            <a:endParaRPr lang="en-US" dirty="0">
              <a:solidFill>
                <a:prstClr val="black"/>
              </a:solidFill>
            </a:endParaRPr>
          </a:p>
        </p:txBody>
      </p:sp>
      <p:sp>
        <p:nvSpPr>
          <p:cNvPr id="5" name="Date Placeholder 4"/>
          <p:cNvSpPr>
            <a:spLocks noGrp="1"/>
          </p:cNvSpPr>
          <p:nvPr>
            <p:ph type="dt" idx="11"/>
          </p:nvPr>
        </p:nvSpPr>
        <p:spPr/>
        <p:txBody>
          <a:bodyPr/>
          <a:lstStyle/>
          <a:p>
            <a:fld id="{B9E077B2-B32E-4FD1-841A-98A02A1A3464}" type="datetime1">
              <a:rPr lang="en-US" smtClean="0"/>
              <a:t>8/29/2013</a:t>
            </a:fld>
            <a:endParaRPr lang="en-US"/>
          </a:p>
        </p:txBody>
      </p:sp>
    </p:spTree>
    <p:extLst>
      <p:ext uri="{BB962C8B-B14F-4D97-AF65-F5344CB8AC3E}">
        <p14:creationId xmlns:p14="http://schemas.microsoft.com/office/powerpoint/2010/main" val="21138691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5CC31B-5A92-42FC-AB18-C4B4571E2F31}" type="slidenum">
              <a:rPr lang="en-US">
                <a:solidFill>
                  <a:prstClr val="black"/>
                </a:solidFill>
              </a:rPr>
              <a:pPr/>
              <a:t>2</a:t>
            </a:fld>
            <a:endParaRPr lang="en-US" dirty="0">
              <a:solidFill>
                <a:prstClr val="black"/>
              </a:solidFill>
            </a:endParaRPr>
          </a:p>
        </p:txBody>
      </p:sp>
      <p:sp>
        <p:nvSpPr>
          <p:cNvPr id="5" name="Date Placeholder 4"/>
          <p:cNvSpPr>
            <a:spLocks noGrp="1"/>
          </p:cNvSpPr>
          <p:nvPr>
            <p:ph type="dt" idx="11"/>
          </p:nvPr>
        </p:nvSpPr>
        <p:spPr/>
        <p:txBody>
          <a:bodyPr/>
          <a:lstStyle/>
          <a:p>
            <a:fld id="{ED4D5ACA-2733-4873-8888-4BB9FD765221}" type="datetime1">
              <a:rPr lang="en-US" smtClean="0"/>
              <a:t>8/29/2013</a:t>
            </a:fld>
            <a:endParaRPr lang="en-US"/>
          </a:p>
        </p:txBody>
      </p:sp>
    </p:spTree>
    <p:extLst>
      <p:ext uri="{BB962C8B-B14F-4D97-AF65-F5344CB8AC3E}">
        <p14:creationId xmlns:p14="http://schemas.microsoft.com/office/powerpoint/2010/main" val="21138691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aseline="0" dirty="0" smtClean="0"/>
              <a:t>FTC v. Henry Kelly (2013. One of the series of 8 cases against 29 Defendants who offered “free” gift cards through text messages.) </a:t>
            </a:r>
          </a:p>
          <a:p>
            <a:pPr marL="175110" indent="-175110">
              <a:buFontTx/>
              <a:buChar char="-"/>
            </a:pPr>
            <a:r>
              <a:rPr lang="en-US" sz="1200" dirty="0" smtClean="0"/>
              <a:t>News release: http://www.ftc.gov/opa/2013/03/textmessages.shtm</a:t>
            </a:r>
          </a:p>
          <a:p>
            <a:pPr marL="175110" indent="-175110">
              <a:buFontTx/>
              <a:buChar char="-"/>
            </a:pPr>
            <a:r>
              <a:rPr lang="en-US" sz="1200" dirty="0" smtClean="0"/>
              <a:t>Complaint:</a:t>
            </a:r>
            <a:r>
              <a:rPr lang="en-US" sz="1200" baseline="0" dirty="0" smtClean="0"/>
              <a:t> http://www.ftc.gov/os/caselist/1323057/130307hnkcmpt.pdf</a:t>
            </a:r>
          </a:p>
          <a:p>
            <a:pPr marL="175110" indent="-175110">
              <a:buFontTx/>
              <a:buChar char="-"/>
            </a:pPr>
            <a:r>
              <a:rPr lang="en-US" sz="1200" baseline="0" dirty="0" smtClean="0"/>
              <a:t>Stipulated Final Judgment and Order for Permanent Injunction: http://www.ftc.gov/os/caselist/1323057/130718hnkstip.pdf</a:t>
            </a:r>
          </a:p>
          <a:p>
            <a:endParaRPr lang="en-US" sz="1200" dirty="0" smtClean="0"/>
          </a:p>
          <a:p>
            <a:r>
              <a:rPr lang="en-US" sz="1200" dirty="0" smtClean="0"/>
              <a:t>[Facts]</a:t>
            </a:r>
          </a:p>
          <a:p>
            <a:pPr marL="343689" indent="-343689">
              <a:buFontTx/>
              <a:buChar char="-"/>
            </a:pPr>
            <a:r>
              <a:rPr lang="en-US" sz="1200" dirty="0">
                <a:solidFill>
                  <a:sysClr val="windowText" lastClr="000000"/>
                </a:solidFill>
                <a:latin typeface="Corbel"/>
              </a:rPr>
              <a:t>Defendant Henry Kelly (an individual) sent millions of text messages to consumers which led consumers to a website where they can claim "free" gift cards, because they “won” a contest, or has been “specifically selected.”</a:t>
            </a:r>
          </a:p>
          <a:p>
            <a:pPr marL="343689" indent="-343689">
              <a:buFontTx/>
              <a:buChar char="-"/>
            </a:pPr>
            <a:r>
              <a:rPr lang="en-US" sz="1200" dirty="0">
                <a:solidFill>
                  <a:sysClr val="windowText" lastClr="000000"/>
                </a:solidFill>
                <a:latin typeface="Corbel"/>
              </a:rPr>
              <a:t>Defendant collected their personal information at the website, e.g. name, mailing address, email address, date of birth, cell and home phone numbers. </a:t>
            </a:r>
          </a:p>
          <a:p>
            <a:pPr marL="343689" indent="-343689">
              <a:buFontTx/>
              <a:buChar char="-"/>
            </a:pPr>
            <a:r>
              <a:rPr lang="en-US" sz="1200" dirty="0">
                <a:solidFill>
                  <a:sysClr val="windowText" lastClr="000000"/>
                </a:solidFill>
                <a:latin typeface="Corbel"/>
              </a:rPr>
              <a:t>When the consumers followed the website’s direction, they were brought to a third party’s website and were required to participate in at least 10 offers. In most cases, completing an offer entailed paying money or incurring some other detriment. Many of these offers also contain negative option components in which consumers who do not cancel will be billed automatically. </a:t>
            </a:r>
          </a:p>
          <a:p>
            <a:pPr marL="343689" indent="-343689">
              <a:buFontTx/>
              <a:buChar char="-"/>
            </a:pPr>
            <a:r>
              <a:rPr lang="en-US" sz="1200" dirty="0">
                <a:solidFill>
                  <a:prstClr val="black"/>
                </a:solidFill>
                <a:latin typeface="Corbel"/>
              </a:rPr>
              <a:t>In addition, consumers were never informed of the conditions to claim the "free" gifts and of the possibility that they would be required to spend money to receive the gifts. </a:t>
            </a:r>
          </a:p>
          <a:p>
            <a:pPr marL="343689" indent="-343689">
              <a:buFontTx/>
              <a:buChar char="-"/>
            </a:pPr>
            <a:endParaRPr lang="en-US" sz="1200" dirty="0">
              <a:solidFill>
                <a:prstClr val="black"/>
              </a:solidFill>
              <a:latin typeface="Corbel"/>
            </a:endParaRPr>
          </a:p>
          <a:p>
            <a:r>
              <a:rPr lang="en-US" sz="1200" dirty="0">
                <a:solidFill>
                  <a:prstClr val="black"/>
                </a:solidFill>
                <a:latin typeface="Corbel"/>
              </a:rPr>
              <a:t>[Resolution]</a:t>
            </a:r>
          </a:p>
          <a:p>
            <a:pPr marL="0" lvl="1" defTabSz="916503"/>
            <a:r>
              <a:rPr lang="en-US" sz="1200" dirty="0">
                <a:solidFill>
                  <a:prstClr val="black"/>
                </a:solidFill>
                <a:latin typeface="Corbel"/>
              </a:rPr>
              <a:t>- Stipulated final judgment was entered and permanent injunction was ordered against Defendant.</a:t>
            </a:r>
          </a:p>
          <a:p>
            <a:endParaRPr lang="en-US" sz="1200" dirty="0">
              <a:solidFill>
                <a:prstClr val="black"/>
              </a:solidFill>
              <a:latin typeface="Corbel"/>
            </a:endParaRPr>
          </a:p>
          <a:p>
            <a:pPr marL="458252" lvl="1" defTabSz="916503">
              <a:spcBef>
                <a:spcPct val="20000"/>
              </a:spcBef>
              <a:buClr>
                <a:srgbClr val="60B5CC"/>
              </a:buClr>
              <a:buSzPct val="90000"/>
              <a:defRPr/>
            </a:pPr>
            <a:endParaRPr lang="en-US" sz="1200" dirty="0">
              <a:solidFill>
                <a:prstClr val="black"/>
              </a:solidFill>
              <a:latin typeface="Corbel"/>
            </a:endParaRPr>
          </a:p>
          <a:p>
            <a:pPr marL="458252" lvl="1" defTabSz="916503">
              <a:spcBef>
                <a:spcPct val="20000"/>
              </a:spcBef>
              <a:buClr>
                <a:srgbClr val="60B5CC"/>
              </a:buClr>
              <a:buSzPct val="90000"/>
              <a:defRPr/>
            </a:pPr>
            <a:endParaRPr lang="en-US" sz="1200" dirty="0">
              <a:solidFill>
                <a:sysClr val="windowText" lastClr="000000"/>
              </a:solidFill>
              <a:latin typeface="Corbel"/>
            </a:endParaRPr>
          </a:p>
          <a:p>
            <a:endParaRPr lang="en-US" sz="1200" dirty="0"/>
          </a:p>
        </p:txBody>
      </p:sp>
      <p:sp>
        <p:nvSpPr>
          <p:cNvPr id="4" name="Slide Number Placeholder 3"/>
          <p:cNvSpPr>
            <a:spLocks noGrp="1"/>
          </p:cNvSpPr>
          <p:nvPr>
            <p:ph type="sldNum" sz="quarter" idx="10"/>
          </p:nvPr>
        </p:nvSpPr>
        <p:spPr/>
        <p:txBody>
          <a:bodyPr/>
          <a:lstStyle/>
          <a:p>
            <a:fld id="{2D5CC31B-5A92-42FC-AB18-C4B4571E2F31}" type="slidenum">
              <a:rPr lang="en-US">
                <a:solidFill>
                  <a:prstClr val="black"/>
                </a:solidFill>
              </a:rPr>
              <a:pPr/>
              <a:t>20</a:t>
            </a:fld>
            <a:endParaRPr lang="en-US" dirty="0">
              <a:solidFill>
                <a:prstClr val="black"/>
              </a:solidFill>
            </a:endParaRPr>
          </a:p>
        </p:txBody>
      </p:sp>
      <p:sp>
        <p:nvSpPr>
          <p:cNvPr id="5" name="Date Placeholder 4"/>
          <p:cNvSpPr>
            <a:spLocks noGrp="1"/>
          </p:cNvSpPr>
          <p:nvPr>
            <p:ph type="dt" idx="11"/>
          </p:nvPr>
        </p:nvSpPr>
        <p:spPr/>
        <p:txBody>
          <a:bodyPr/>
          <a:lstStyle/>
          <a:p>
            <a:fld id="{067160F3-2D00-40D1-A838-092FD564D6C1}" type="datetime1">
              <a:rPr lang="en-US" smtClean="0"/>
              <a:t>8/29/2013</a:t>
            </a:fld>
            <a:endParaRPr lang="en-US"/>
          </a:p>
        </p:txBody>
      </p:sp>
    </p:spTree>
    <p:extLst>
      <p:ext uri="{BB962C8B-B14F-4D97-AF65-F5344CB8AC3E}">
        <p14:creationId xmlns:p14="http://schemas.microsoft.com/office/powerpoint/2010/main" val="21138691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smtClean="0">
                <a:solidFill>
                  <a:schemeClr val="tx1"/>
                </a:solidFill>
              </a:rPr>
              <a:t>This is another case in the series</a:t>
            </a:r>
            <a:r>
              <a:rPr lang="en-US" sz="1200" b="0" baseline="0" dirty="0" smtClean="0">
                <a:solidFill>
                  <a:schemeClr val="tx1"/>
                </a:solidFill>
              </a:rPr>
              <a:t> of 8 cases brought by the FTC at the same time as FTC v. Henry Kelly. </a:t>
            </a:r>
            <a:endParaRPr lang="en-US" b="0" dirty="0"/>
          </a:p>
        </p:txBody>
      </p:sp>
      <p:sp>
        <p:nvSpPr>
          <p:cNvPr id="4" name="Slide Number Placeholder 3"/>
          <p:cNvSpPr>
            <a:spLocks noGrp="1"/>
          </p:cNvSpPr>
          <p:nvPr>
            <p:ph type="sldNum" sz="quarter" idx="10"/>
          </p:nvPr>
        </p:nvSpPr>
        <p:spPr/>
        <p:txBody>
          <a:bodyPr/>
          <a:lstStyle/>
          <a:p>
            <a:fld id="{2D5CC31B-5A92-42FC-AB18-C4B4571E2F31}" type="slidenum">
              <a:rPr lang="en-US">
                <a:solidFill>
                  <a:prstClr val="black"/>
                </a:solidFill>
              </a:rPr>
              <a:pPr/>
              <a:t>21</a:t>
            </a:fld>
            <a:endParaRPr lang="en-US" dirty="0">
              <a:solidFill>
                <a:prstClr val="black"/>
              </a:solidFill>
            </a:endParaRPr>
          </a:p>
        </p:txBody>
      </p:sp>
      <p:sp>
        <p:nvSpPr>
          <p:cNvPr id="5" name="Date Placeholder 4"/>
          <p:cNvSpPr>
            <a:spLocks noGrp="1"/>
          </p:cNvSpPr>
          <p:nvPr>
            <p:ph type="dt" idx="11"/>
          </p:nvPr>
        </p:nvSpPr>
        <p:spPr/>
        <p:txBody>
          <a:bodyPr/>
          <a:lstStyle/>
          <a:p>
            <a:fld id="{57AF2B4D-487D-4F54-BB84-834713063D43}" type="datetime1">
              <a:rPr lang="en-US" smtClean="0"/>
              <a:t>8/29/2013</a:t>
            </a:fld>
            <a:endParaRPr lang="en-US"/>
          </a:p>
        </p:txBody>
      </p:sp>
    </p:spTree>
    <p:extLst>
      <p:ext uri="{BB962C8B-B14F-4D97-AF65-F5344CB8AC3E}">
        <p14:creationId xmlns:p14="http://schemas.microsoft.com/office/powerpoint/2010/main" val="21138691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schemeClr val="tx1"/>
                </a:solidFill>
              </a:rPr>
              <a:t>This is another case in the series</a:t>
            </a:r>
            <a:r>
              <a:rPr lang="en-US" sz="1200" b="0" baseline="0" dirty="0" smtClean="0">
                <a:solidFill>
                  <a:schemeClr val="tx1"/>
                </a:solidFill>
              </a:rPr>
              <a:t> of 8 cases brought by the FTC at the same time as FTC v. Henry Kelly. </a:t>
            </a:r>
            <a:endParaRPr lang="en-US" b="0" dirty="0" smtClean="0"/>
          </a:p>
          <a:p>
            <a:endParaRPr lang="en-US" dirty="0"/>
          </a:p>
        </p:txBody>
      </p:sp>
      <p:sp>
        <p:nvSpPr>
          <p:cNvPr id="4" name="Slide Number Placeholder 3"/>
          <p:cNvSpPr>
            <a:spLocks noGrp="1"/>
          </p:cNvSpPr>
          <p:nvPr>
            <p:ph type="sldNum" sz="quarter" idx="10"/>
          </p:nvPr>
        </p:nvSpPr>
        <p:spPr/>
        <p:txBody>
          <a:bodyPr/>
          <a:lstStyle/>
          <a:p>
            <a:fld id="{2D5CC31B-5A92-42FC-AB18-C4B4571E2F31}" type="slidenum">
              <a:rPr lang="en-US">
                <a:solidFill>
                  <a:prstClr val="black"/>
                </a:solidFill>
              </a:rPr>
              <a:pPr/>
              <a:t>22</a:t>
            </a:fld>
            <a:endParaRPr lang="en-US" dirty="0">
              <a:solidFill>
                <a:prstClr val="black"/>
              </a:solidFill>
            </a:endParaRPr>
          </a:p>
        </p:txBody>
      </p:sp>
      <p:sp>
        <p:nvSpPr>
          <p:cNvPr id="5" name="Date Placeholder 4"/>
          <p:cNvSpPr>
            <a:spLocks noGrp="1"/>
          </p:cNvSpPr>
          <p:nvPr>
            <p:ph type="dt" idx="11"/>
          </p:nvPr>
        </p:nvSpPr>
        <p:spPr/>
        <p:txBody>
          <a:bodyPr/>
          <a:lstStyle/>
          <a:p>
            <a:fld id="{E03B5A99-619A-4C06-94B8-5EFA5CB9CEC1}" type="datetime1">
              <a:rPr lang="en-US" smtClean="0"/>
              <a:t>8/29/2013</a:t>
            </a:fld>
            <a:endParaRPr lang="en-US"/>
          </a:p>
        </p:txBody>
      </p:sp>
    </p:spTree>
    <p:extLst>
      <p:ext uri="{BB962C8B-B14F-4D97-AF65-F5344CB8AC3E}">
        <p14:creationId xmlns:p14="http://schemas.microsoft.com/office/powerpoint/2010/main" val="21138691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schemeClr val="tx1"/>
                </a:solidFill>
              </a:rPr>
              <a:t>This is another case in the series</a:t>
            </a:r>
            <a:r>
              <a:rPr lang="en-US" sz="1200" b="0" baseline="0" dirty="0" smtClean="0">
                <a:solidFill>
                  <a:schemeClr val="tx1"/>
                </a:solidFill>
              </a:rPr>
              <a:t> of 8 cases brought by the FTC at the same time as FTC v. Henry Kelly. </a:t>
            </a:r>
            <a:endParaRPr lang="en-US" b="0" dirty="0" smtClean="0"/>
          </a:p>
          <a:p>
            <a:endParaRPr lang="en-US" dirty="0"/>
          </a:p>
        </p:txBody>
      </p:sp>
      <p:sp>
        <p:nvSpPr>
          <p:cNvPr id="4" name="Slide Number Placeholder 3"/>
          <p:cNvSpPr>
            <a:spLocks noGrp="1"/>
          </p:cNvSpPr>
          <p:nvPr>
            <p:ph type="sldNum" sz="quarter" idx="10"/>
          </p:nvPr>
        </p:nvSpPr>
        <p:spPr/>
        <p:txBody>
          <a:bodyPr/>
          <a:lstStyle/>
          <a:p>
            <a:fld id="{2D5CC31B-5A92-42FC-AB18-C4B4571E2F31}" type="slidenum">
              <a:rPr lang="en-US">
                <a:solidFill>
                  <a:prstClr val="black"/>
                </a:solidFill>
              </a:rPr>
              <a:pPr/>
              <a:t>23</a:t>
            </a:fld>
            <a:endParaRPr lang="en-US" dirty="0">
              <a:solidFill>
                <a:prstClr val="black"/>
              </a:solidFill>
            </a:endParaRPr>
          </a:p>
        </p:txBody>
      </p:sp>
      <p:sp>
        <p:nvSpPr>
          <p:cNvPr id="5" name="Date Placeholder 4"/>
          <p:cNvSpPr>
            <a:spLocks noGrp="1"/>
          </p:cNvSpPr>
          <p:nvPr>
            <p:ph type="dt" idx="11"/>
          </p:nvPr>
        </p:nvSpPr>
        <p:spPr/>
        <p:txBody>
          <a:bodyPr/>
          <a:lstStyle/>
          <a:p>
            <a:fld id="{FB9485E1-4AD5-4BBA-BB00-2C0851514144}" type="datetime1">
              <a:rPr lang="en-US" smtClean="0"/>
              <a:t>8/29/2013</a:t>
            </a:fld>
            <a:endParaRPr lang="en-US"/>
          </a:p>
        </p:txBody>
      </p:sp>
    </p:spTree>
    <p:extLst>
      <p:ext uri="{BB962C8B-B14F-4D97-AF65-F5344CB8AC3E}">
        <p14:creationId xmlns:p14="http://schemas.microsoft.com/office/powerpoint/2010/main" val="21138691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aseline="0" dirty="0" smtClean="0"/>
              <a:t>FTC v. Phillip Flora (2011)</a:t>
            </a:r>
          </a:p>
          <a:p>
            <a:pPr marL="175110" indent="-175110">
              <a:buFontTx/>
              <a:buChar char="-"/>
            </a:pPr>
            <a:r>
              <a:rPr lang="en-US" sz="1200" baseline="0" dirty="0" smtClean="0"/>
              <a:t>News release: http://www.ftc.gov/opa/2011/09/loanmod.shtm</a:t>
            </a:r>
          </a:p>
          <a:p>
            <a:pPr marL="175110" indent="-175110">
              <a:buFontTx/>
              <a:buChar char="-"/>
            </a:pPr>
            <a:r>
              <a:rPr lang="en-US" sz="1200" baseline="0" dirty="0" smtClean="0"/>
              <a:t>Complaint: http://www.ftc.gov/os/caselist/1023005/110223phillipcmpt.pdf</a:t>
            </a:r>
          </a:p>
          <a:p>
            <a:pPr marL="175110" indent="-175110">
              <a:buFontTx/>
              <a:buChar char="-"/>
            </a:pPr>
            <a:r>
              <a:rPr lang="en-US" sz="1200" baseline="0" dirty="0" smtClean="0"/>
              <a:t>Stipulated Permanent Injunction and Final Order: http://www.ftc.gov/os/caselist/1023005/110929loanmodorder.pdf</a:t>
            </a:r>
          </a:p>
          <a:p>
            <a:endParaRPr lang="en-US" sz="1200" dirty="0" smtClean="0"/>
          </a:p>
          <a:p>
            <a:r>
              <a:rPr lang="en-US" sz="1200" dirty="0" smtClean="0"/>
              <a:t>[Facts]</a:t>
            </a:r>
          </a:p>
          <a:p>
            <a:pPr marL="171450" indent="-171450">
              <a:buFontTx/>
              <a:buChar char="-"/>
            </a:pPr>
            <a:r>
              <a:rPr lang="en-US" sz="1200" dirty="0" smtClean="0"/>
              <a:t>Defendant sent unsolicited text messages and emails to customers promoting products and services such as loan modification programs and debt relief services. </a:t>
            </a:r>
          </a:p>
          <a:p>
            <a:pPr marL="171450" indent="-171450">
              <a:buFontTx/>
              <a:buChar char="-"/>
            </a:pPr>
            <a:r>
              <a:rPr lang="en-US" sz="1200" dirty="0" smtClean="0"/>
              <a:t>Customers were then led to websites which appeared to be associated with the U.S. federal government, which in fact they were not. </a:t>
            </a:r>
          </a:p>
          <a:p>
            <a:endParaRPr lang="en-US" sz="1200" dirty="0" smtClean="0"/>
          </a:p>
          <a:p>
            <a:r>
              <a:rPr lang="en-US" sz="1200" dirty="0" smtClean="0"/>
              <a:t>[Resolution]</a:t>
            </a:r>
          </a:p>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ysClr val="windowText" lastClr="000000"/>
                </a:solidFill>
                <a:effectLst/>
                <a:uLnTx/>
                <a:uFillTx/>
                <a:latin typeface="Corbel"/>
                <a:ea typeface="+mn-ea"/>
                <a:cs typeface="+mn-cs"/>
              </a:rPr>
              <a:t>Stipulated permanent injunction and final order was obtained against Defendant.</a:t>
            </a:r>
          </a:p>
          <a:p>
            <a:endParaRPr lang="en-US" sz="1200" dirty="0"/>
          </a:p>
        </p:txBody>
      </p:sp>
      <p:sp>
        <p:nvSpPr>
          <p:cNvPr id="4" name="Slide Number Placeholder 3"/>
          <p:cNvSpPr>
            <a:spLocks noGrp="1"/>
          </p:cNvSpPr>
          <p:nvPr>
            <p:ph type="sldNum" sz="quarter" idx="10"/>
          </p:nvPr>
        </p:nvSpPr>
        <p:spPr/>
        <p:txBody>
          <a:bodyPr/>
          <a:lstStyle/>
          <a:p>
            <a:fld id="{2D5CC31B-5A92-42FC-AB18-C4B4571E2F31}" type="slidenum">
              <a:rPr lang="en-US">
                <a:solidFill>
                  <a:prstClr val="black"/>
                </a:solidFill>
              </a:rPr>
              <a:pPr/>
              <a:t>24</a:t>
            </a:fld>
            <a:endParaRPr lang="en-US" dirty="0">
              <a:solidFill>
                <a:prstClr val="black"/>
              </a:solidFill>
            </a:endParaRPr>
          </a:p>
        </p:txBody>
      </p:sp>
      <p:sp>
        <p:nvSpPr>
          <p:cNvPr id="5" name="Date Placeholder 4"/>
          <p:cNvSpPr>
            <a:spLocks noGrp="1"/>
          </p:cNvSpPr>
          <p:nvPr>
            <p:ph type="dt" idx="11"/>
          </p:nvPr>
        </p:nvSpPr>
        <p:spPr/>
        <p:txBody>
          <a:bodyPr/>
          <a:lstStyle/>
          <a:p>
            <a:fld id="{C7627F01-21C1-417E-8ABF-3381509B7744}" type="datetime1">
              <a:rPr lang="en-US" smtClean="0"/>
              <a:t>8/29/2013</a:t>
            </a:fld>
            <a:endParaRPr lang="en-US"/>
          </a:p>
        </p:txBody>
      </p:sp>
    </p:spTree>
    <p:extLst>
      <p:ext uri="{BB962C8B-B14F-4D97-AF65-F5344CB8AC3E}">
        <p14:creationId xmlns:p14="http://schemas.microsoft.com/office/powerpoint/2010/main" val="21138691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aseline="0" dirty="0" smtClean="0"/>
              <a:t>FTC v. Phillip Flora (2011)</a:t>
            </a:r>
          </a:p>
          <a:p>
            <a:pPr marL="175110" indent="-175110">
              <a:buFontTx/>
              <a:buChar char="-"/>
            </a:pPr>
            <a:r>
              <a:rPr lang="en-US" sz="1200" baseline="0" dirty="0" smtClean="0"/>
              <a:t>News release: http://www.ftc.gov/opa/2011/09/loanmod.shtm</a:t>
            </a:r>
          </a:p>
          <a:p>
            <a:pPr marL="175110" indent="-175110">
              <a:buFontTx/>
              <a:buChar char="-"/>
            </a:pPr>
            <a:r>
              <a:rPr lang="en-US" sz="1200" baseline="0" dirty="0" smtClean="0"/>
              <a:t>Complaint: http://www.ftc.gov/os/caselist/1023005/110223phillipcmpt.pdf</a:t>
            </a:r>
          </a:p>
          <a:p>
            <a:pPr marL="175110" indent="-175110">
              <a:buFontTx/>
              <a:buChar char="-"/>
            </a:pPr>
            <a:r>
              <a:rPr lang="en-US" sz="1200" baseline="0" dirty="0" smtClean="0"/>
              <a:t>Stipulated Permanent Injunction and Final Order: http://www.ftc.gov/os/caselist/1023005/110929loanmodorder.pdf</a:t>
            </a:r>
          </a:p>
          <a:p>
            <a:endParaRPr lang="en-US" sz="1200" dirty="0" smtClean="0"/>
          </a:p>
          <a:p>
            <a:r>
              <a:rPr lang="en-US" sz="1200" dirty="0" smtClean="0"/>
              <a:t>[Facts]</a:t>
            </a:r>
          </a:p>
          <a:p>
            <a:pPr marL="171450" indent="-171450">
              <a:buFontTx/>
              <a:buChar char="-"/>
            </a:pPr>
            <a:r>
              <a:rPr lang="en-US" sz="1200" dirty="0" smtClean="0"/>
              <a:t>Defendant sent unsolicited text messages and emails to customers promoting products and services such as loan modification programs and debt relief services. </a:t>
            </a:r>
          </a:p>
          <a:p>
            <a:pPr marL="171450" indent="-171450">
              <a:buFontTx/>
              <a:buChar char="-"/>
            </a:pPr>
            <a:r>
              <a:rPr lang="en-US" sz="1200" dirty="0" smtClean="0"/>
              <a:t>Customers were then led to websites which appeared to be associated with the U.S. federal government, which in fact they were not. </a:t>
            </a:r>
          </a:p>
          <a:p>
            <a:endParaRPr lang="en-US" sz="1200" dirty="0" smtClean="0"/>
          </a:p>
          <a:p>
            <a:r>
              <a:rPr lang="en-US" sz="1200" dirty="0" smtClean="0"/>
              <a:t>[Resolution]</a:t>
            </a:r>
          </a:p>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ysClr val="windowText" lastClr="000000"/>
                </a:solidFill>
                <a:effectLst/>
                <a:uLnTx/>
                <a:uFillTx/>
                <a:latin typeface="Corbel"/>
                <a:ea typeface="+mn-ea"/>
                <a:cs typeface="+mn-cs"/>
              </a:rPr>
              <a:t>Stipulated permanent injunction and final order was obtained against Defendant.</a:t>
            </a:r>
          </a:p>
          <a:p>
            <a:endParaRPr lang="en-US" sz="1200" dirty="0"/>
          </a:p>
        </p:txBody>
      </p:sp>
      <p:sp>
        <p:nvSpPr>
          <p:cNvPr id="4" name="Slide Number Placeholder 3"/>
          <p:cNvSpPr>
            <a:spLocks noGrp="1"/>
          </p:cNvSpPr>
          <p:nvPr>
            <p:ph type="sldNum" sz="quarter" idx="10"/>
          </p:nvPr>
        </p:nvSpPr>
        <p:spPr/>
        <p:txBody>
          <a:bodyPr/>
          <a:lstStyle/>
          <a:p>
            <a:fld id="{2D5CC31B-5A92-42FC-AB18-C4B4571E2F31}" type="slidenum">
              <a:rPr lang="en-US">
                <a:solidFill>
                  <a:prstClr val="black"/>
                </a:solidFill>
              </a:rPr>
              <a:pPr/>
              <a:t>25</a:t>
            </a:fld>
            <a:endParaRPr lang="en-US" dirty="0">
              <a:solidFill>
                <a:prstClr val="black"/>
              </a:solidFill>
            </a:endParaRPr>
          </a:p>
        </p:txBody>
      </p:sp>
      <p:sp>
        <p:nvSpPr>
          <p:cNvPr id="5" name="Date Placeholder 4"/>
          <p:cNvSpPr>
            <a:spLocks noGrp="1"/>
          </p:cNvSpPr>
          <p:nvPr>
            <p:ph type="dt" idx="11"/>
          </p:nvPr>
        </p:nvSpPr>
        <p:spPr/>
        <p:txBody>
          <a:bodyPr/>
          <a:lstStyle/>
          <a:p>
            <a:fld id="{14EEC8C6-A892-467B-9E7B-21EA7465C8D2}" type="datetime1">
              <a:rPr lang="en-US" smtClean="0"/>
              <a:t>8/29/2013</a:t>
            </a:fld>
            <a:endParaRPr lang="en-US"/>
          </a:p>
        </p:txBody>
      </p:sp>
    </p:spTree>
    <p:extLst>
      <p:ext uri="{BB962C8B-B14F-4D97-AF65-F5344CB8AC3E}">
        <p14:creationId xmlns:p14="http://schemas.microsoft.com/office/powerpoint/2010/main" val="21138691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aseline="0" dirty="0" smtClean="0"/>
              <a:t>FTC v. Phillip Flora (2011)</a:t>
            </a:r>
          </a:p>
          <a:p>
            <a:pPr marL="175110" indent="-175110">
              <a:buFontTx/>
              <a:buChar char="-"/>
            </a:pPr>
            <a:r>
              <a:rPr lang="en-US" sz="1200" baseline="0" dirty="0" smtClean="0"/>
              <a:t>News release: http://www.ftc.gov/opa/2011/09/loanmod.shtm</a:t>
            </a:r>
          </a:p>
          <a:p>
            <a:pPr marL="175110" indent="-175110">
              <a:buFontTx/>
              <a:buChar char="-"/>
            </a:pPr>
            <a:r>
              <a:rPr lang="en-US" sz="1200" baseline="0" dirty="0" smtClean="0"/>
              <a:t>Complaint: http://www.ftc.gov/os/caselist/1023005/110223phillipcmpt.pdf</a:t>
            </a:r>
          </a:p>
          <a:p>
            <a:pPr marL="175110" indent="-175110">
              <a:buFontTx/>
              <a:buChar char="-"/>
            </a:pPr>
            <a:r>
              <a:rPr lang="en-US" sz="1200" baseline="0" dirty="0" smtClean="0"/>
              <a:t>Stipulated Permanent Injunction and Final Order: http://www.ftc.gov/os/caselist/1023005/110929loanmodorder.pdf</a:t>
            </a:r>
          </a:p>
          <a:p>
            <a:endParaRPr lang="en-US" sz="1200" dirty="0" smtClean="0"/>
          </a:p>
          <a:p>
            <a:r>
              <a:rPr lang="en-US" sz="1200" dirty="0" smtClean="0"/>
              <a:t>[Facts]</a:t>
            </a:r>
          </a:p>
          <a:p>
            <a:pPr marL="171450" indent="-171450">
              <a:buFontTx/>
              <a:buChar char="-"/>
            </a:pPr>
            <a:r>
              <a:rPr lang="en-US" sz="1200" dirty="0" smtClean="0"/>
              <a:t>Defendant sent unsolicited text messages and emails to customers promoting products and services such as loan modification programs and debt relief services. </a:t>
            </a:r>
          </a:p>
          <a:p>
            <a:pPr marL="171450" indent="-171450">
              <a:buFontTx/>
              <a:buChar char="-"/>
            </a:pPr>
            <a:r>
              <a:rPr lang="en-US" sz="1200" dirty="0" smtClean="0"/>
              <a:t>Customers were then led to websites which appeared to be associated with the U.S. federal government, which in fact they were not. </a:t>
            </a:r>
          </a:p>
          <a:p>
            <a:endParaRPr lang="en-US" sz="1200" dirty="0" smtClean="0"/>
          </a:p>
          <a:p>
            <a:r>
              <a:rPr lang="en-US" sz="1200" dirty="0" smtClean="0"/>
              <a:t>[Resolution]</a:t>
            </a:r>
          </a:p>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ysClr val="windowText" lastClr="000000"/>
                </a:solidFill>
                <a:effectLst/>
                <a:uLnTx/>
                <a:uFillTx/>
                <a:latin typeface="Corbel"/>
                <a:ea typeface="+mn-ea"/>
                <a:cs typeface="+mn-cs"/>
              </a:rPr>
              <a:t>Stipulated permanent injunction and final order was obtained against Defendant.</a:t>
            </a:r>
          </a:p>
          <a:p>
            <a:endParaRPr lang="en-US" sz="1200" dirty="0"/>
          </a:p>
        </p:txBody>
      </p:sp>
      <p:sp>
        <p:nvSpPr>
          <p:cNvPr id="4" name="Slide Number Placeholder 3"/>
          <p:cNvSpPr>
            <a:spLocks noGrp="1"/>
          </p:cNvSpPr>
          <p:nvPr>
            <p:ph type="sldNum" sz="quarter" idx="10"/>
          </p:nvPr>
        </p:nvSpPr>
        <p:spPr/>
        <p:txBody>
          <a:bodyPr/>
          <a:lstStyle/>
          <a:p>
            <a:fld id="{2D5CC31B-5A92-42FC-AB18-C4B4571E2F31}" type="slidenum">
              <a:rPr lang="en-US">
                <a:solidFill>
                  <a:prstClr val="black"/>
                </a:solidFill>
              </a:rPr>
              <a:pPr/>
              <a:t>26</a:t>
            </a:fld>
            <a:endParaRPr lang="en-US" dirty="0">
              <a:solidFill>
                <a:prstClr val="black"/>
              </a:solidFill>
            </a:endParaRPr>
          </a:p>
        </p:txBody>
      </p:sp>
      <p:sp>
        <p:nvSpPr>
          <p:cNvPr id="5" name="Date Placeholder 4"/>
          <p:cNvSpPr>
            <a:spLocks noGrp="1"/>
          </p:cNvSpPr>
          <p:nvPr>
            <p:ph type="dt" idx="11"/>
          </p:nvPr>
        </p:nvSpPr>
        <p:spPr/>
        <p:txBody>
          <a:bodyPr/>
          <a:lstStyle/>
          <a:p>
            <a:fld id="{C6BE169E-2444-4BD6-85DA-D375FCDBE551}" type="datetime1">
              <a:rPr lang="en-US" smtClean="0"/>
              <a:t>8/29/2013</a:t>
            </a:fld>
            <a:endParaRPr lang="en-US"/>
          </a:p>
        </p:txBody>
      </p:sp>
    </p:spTree>
    <p:extLst>
      <p:ext uri="{BB962C8B-B14F-4D97-AF65-F5344CB8AC3E}">
        <p14:creationId xmlns:p14="http://schemas.microsoft.com/office/powerpoint/2010/main" val="21138691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aseline="0" dirty="0" smtClean="0"/>
              <a:t>FTC v. Phillip Flora (2011)</a:t>
            </a:r>
          </a:p>
          <a:p>
            <a:pPr marL="175110" indent="-175110">
              <a:buFontTx/>
              <a:buChar char="-"/>
            </a:pPr>
            <a:r>
              <a:rPr lang="en-US" sz="1200" baseline="0" dirty="0" smtClean="0"/>
              <a:t>News release: http://www.ftc.gov/opa/2011/09/loanmod.shtm</a:t>
            </a:r>
          </a:p>
          <a:p>
            <a:pPr marL="175110" indent="-175110">
              <a:buFontTx/>
              <a:buChar char="-"/>
            </a:pPr>
            <a:r>
              <a:rPr lang="en-US" sz="1200" baseline="0" dirty="0" smtClean="0"/>
              <a:t>Complaint: http://www.ftc.gov/os/caselist/1023005/110223phillipcmpt.pdf</a:t>
            </a:r>
          </a:p>
          <a:p>
            <a:pPr marL="175110" indent="-175110">
              <a:buFontTx/>
              <a:buChar char="-"/>
            </a:pPr>
            <a:r>
              <a:rPr lang="en-US" sz="1200" baseline="0" dirty="0" smtClean="0"/>
              <a:t>Stipulated Permanent Injunction and Final Order: http://www.ftc.gov/os/caselist/1023005/110929loanmodorder.pdf</a:t>
            </a:r>
          </a:p>
          <a:p>
            <a:endParaRPr lang="en-US" sz="1200" dirty="0" smtClean="0"/>
          </a:p>
          <a:p>
            <a:r>
              <a:rPr lang="en-US" sz="1200" dirty="0" smtClean="0"/>
              <a:t>[Facts]</a:t>
            </a:r>
          </a:p>
          <a:p>
            <a:pPr marL="171450" indent="-171450">
              <a:buFontTx/>
              <a:buChar char="-"/>
            </a:pPr>
            <a:r>
              <a:rPr lang="en-US" sz="1200" dirty="0" smtClean="0"/>
              <a:t>Defendant sent unsolicited text messages and emails to customers promoting products and services such as loan modification programs and debt relief services. </a:t>
            </a:r>
          </a:p>
          <a:p>
            <a:pPr marL="171450" indent="-171450">
              <a:buFontTx/>
              <a:buChar char="-"/>
            </a:pPr>
            <a:r>
              <a:rPr lang="en-US" sz="1200" dirty="0" smtClean="0"/>
              <a:t>Customers were then led to websites which appeared to be associated with the U.S. federal government, which in fact they were not. </a:t>
            </a:r>
          </a:p>
          <a:p>
            <a:endParaRPr lang="en-US" sz="1200" dirty="0" smtClean="0"/>
          </a:p>
          <a:p>
            <a:r>
              <a:rPr lang="en-US" sz="1200" dirty="0" smtClean="0"/>
              <a:t>[Resolution]</a:t>
            </a:r>
          </a:p>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ysClr val="windowText" lastClr="000000"/>
                </a:solidFill>
                <a:effectLst/>
                <a:uLnTx/>
                <a:uFillTx/>
                <a:latin typeface="Corbel"/>
                <a:ea typeface="+mn-ea"/>
                <a:cs typeface="+mn-cs"/>
              </a:rPr>
              <a:t>Stipulated permanent injunction and final order was obtained against Defendant.</a:t>
            </a:r>
          </a:p>
          <a:p>
            <a:endParaRPr lang="en-US" sz="1200" dirty="0"/>
          </a:p>
        </p:txBody>
      </p:sp>
      <p:sp>
        <p:nvSpPr>
          <p:cNvPr id="4" name="Slide Number Placeholder 3"/>
          <p:cNvSpPr>
            <a:spLocks noGrp="1"/>
          </p:cNvSpPr>
          <p:nvPr>
            <p:ph type="sldNum" sz="quarter" idx="10"/>
          </p:nvPr>
        </p:nvSpPr>
        <p:spPr/>
        <p:txBody>
          <a:bodyPr/>
          <a:lstStyle/>
          <a:p>
            <a:fld id="{2D5CC31B-5A92-42FC-AB18-C4B4571E2F31}" type="slidenum">
              <a:rPr lang="en-US">
                <a:solidFill>
                  <a:prstClr val="black"/>
                </a:solidFill>
              </a:rPr>
              <a:pPr/>
              <a:t>27</a:t>
            </a:fld>
            <a:endParaRPr lang="en-US" dirty="0">
              <a:solidFill>
                <a:prstClr val="black"/>
              </a:solidFill>
            </a:endParaRPr>
          </a:p>
        </p:txBody>
      </p:sp>
      <p:sp>
        <p:nvSpPr>
          <p:cNvPr id="5" name="Date Placeholder 4"/>
          <p:cNvSpPr>
            <a:spLocks noGrp="1"/>
          </p:cNvSpPr>
          <p:nvPr>
            <p:ph type="dt" idx="11"/>
          </p:nvPr>
        </p:nvSpPr>
        <p:spPr/>
        <p:txBody>
          <a:bodyPr/>
          <a:lstStyle/>
          <a:p>
            <a:fld id="{A31B015C-FF2F-44A4-B1F1-BCAA868F6CF7}" type="datetime1">
              <a:rPr lang="en-US" smtClean="0"/>
              <a:t>8/29/2013</a:t>
            </a:fld>
            <a:endParaRPr lang="en-US"/>
          </a:p>
        </p:txBody>
      </p:sp>
    </p:spTree>
    <p:extLst>
      <p:ext uri="{BB962C8B-B14F-4D97-AF65-F5344CB8AC3E}">
        <p14:creationId xmlns:p14="http://schemas.microsoft.com/office/powerpoint/2010/main" val="21138691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aseline="0" dirty="0" smtClean="0"/>
              <a:t>FTC v. World Media Brokers, Inc., et. al. (2002) </a:t>
            </a:r>
          </a:p>
          <a:p>
            <a:pPr marL="175110" indent="-175110">
              <a:buFontTx/>
              <a:buChar char="-"/>
            </a:pPr>
            <a:r>
              <a:rPr lang="en-US" sz="1200" baseline="0" dirty="0" smtClean="0"/>
              <a:t>Defendants illegally marketed lottery tickets to senior citizens in the US. </a:t>
            </a:r>
          </a:p>
          <a:p>
            <a:pPr marL="175110" indent="-175110">
              <a:buFontTx/>
              <a:buChar char="-"/>
            </a:pPr>
            <a:r>
              <a:rPr lang="en-US" sz="1200" baseline="0" dirty="0" smtClean="0"/>
              <a:t>News release: http://www.ftc.gov/opa/2002/12/ems.shtm</a:t>
            </a:r>
          </a:p>
          <a:p>
            <a:pPr marL="175110" indent="-175110">
              <a:buFontTx/>
              <a:buChar char="-"/>
            </a:pPr>
            <a:r>
              <a:rPr lang="en-US" sz="1200" baseline="0" dirty="0" smtClean="0"/>
              <a:t>Complaint: http://www.ftc.gov/os/2002/12/emscmp.pdf</a:t>
            </a:r>
          </a:p>
          <a:p>
            <a:pPr marL="175110" indent="-175110">
              <a:buFontTx/>
              <a:buChar char="-"/>
            </a:pPr>
            <a:r>
              <a:rPr lang="en-US" sz="1200" baseline="0" dirty="0" smtClean="0"/>
              <a:t>News release for final judgment: http://www.ftc.gov/opa/2004/07/worldetal.shtm</a:t>
            </a:r>
          </a:p>
          <a:p>
            <a:endParaRPr lang="en-US" sz="1200" dirty="0" smtClean="0"/>
          </a:p>
          <a:p>
            <a:r>
              <a:rPr lang="en-US" sz="1200" dirty="0" smtClean="0"/>
              <a:t>[Facts]</a:t>
            </a:r>
          </a:p>
          <a:p>
            <a:pPr marL="171450" indent="-171450">
              <a:buFontTx/>
              <a:buChar char="-"/>
            </a:pPr>
            <a:r>
              <a:rPr lang="en-US" sz="1200" dirty="0" smtClean="0"/>
              <a:t>Defendants (a group of Canadian companies and Canadian individuals) deceptively and illegally </a:t>
            </a:r>
            <a:r>
              <a:rPr lang="en-US" sz="1200" dirty="0" err="1" smtClean="0"/>
              <a:t>telemarketed</a:t>
            </a:r>
            <a:r>
              <a:rPr lang="en-US" sz="1200" dirty="0" smtClean="0"/>
              <a:t> foreign lottery tickets and interests in foreign lottery tickets to US residents. They falsely claimed that the chances of winning are high if the consumers purchase tickets with Defendants.</a:t>
            </a:r>
          </a:p>
          <a:p>
            <a:pPr marL="171450" indent="-171450">
              <a:buFontTx/>
              <a:buChar char="-"/>
            </a:pPr>
            <a:r>
              <a:rPr lang="en-US" sz="1200" dirty="0" smtClean="0"/>
              <a:t>In other instances, Defendants told consumers that they had won a monetary award or other prize from a lottery or sweepstakes in which the consumer had recently participated, but the consumer would have to make a payment in advance before collecting their winnings “for taxes or other duties.” </a:t>
            </a:r>
          </a:p>
          <a:p>
            <a:endParaRPr lang="en-US" sz="1200" dirty="0" smtClean="0"/>
          </a:p>
          <a:p>
            <a:r>
              <a:rPr lang="en-US" sz="1200" dirty="0" smtClean="0">
                <a:solidFill>
                  <a:schemeClr val="tx1"/>
                </a:solidFill>
              </a:rPr>
              <a:t>[Resolution]</a:t>
            </a:r>
          </a:p>
          <a:p>
            <a:pPr marL="171450" indent="-171450">
              <a:buFontTx/>
              <a:buChar char="-"/>
            </a:pPr>
            <a:r>
              <a:rPr lang="en-US" sz="1200" dirty="0" smtClean="0"/>
              <a:t>Permanent Injunction</a:t>
            </a:r>
          </a:p>
          <a:p>
            <a:pPr marL="171450" indent="-171450">
              <a:buFontTx/>
              <a:buChar char="-"/>
            </a:pPr>
            <a:r>
              <a:rPr lang="en-US" sz="1200" dirty="0" smtClean="0"/>
              <a:t>Consumer redress of $19 million</a:t>
            </a:r>
            <a:endParaRPr lang="en-US" sz="1200" dirty="0"/>
          </a:p>
        </p:txBody>
      </p:sp>
      <p:sp>
        <p:nvSpPr>
          <p:cNvPr id="4" name="Slide Number Placeholder 3"/>
          <p:cNvSpPr>
            <a:spLocks noGrp="1"/>
          </p:cNvSpPr>
          <p:nvPr>
            <p:ph type="sldNum" sz="quarter" idx="10"/>
          </p:nvPr>
        </p:nvSpPr>
        <p:spPr/>
        <p:txBody>
          <a:bodyPr/>
          <a:lstStyle/>
          <a:p>
            <a:fld id="{2D5CC31B-5A92-42FC-AB18-C4B4571E2F31}" type="slidenum">
              <a:rPr lang="en-US">
                <a:solidFill>
                  <a:prstClr val="black"/>
                </a:solidFill>
              </a:rPr>
              <a:pPr/>
              <a:t>28</a:t>
            </a:fld>
            <a:endParaRPr lang="en-US" dirty="0">
              <a:solidFill>
                <a:prstClr val="black"/>
              </a:solidFill>
            </a:endParaRPr>
          </a:p>
        </p:txBody>
      </p:sp>
      <p:sp>
        <p:nvSpPr>
          <p:cNvPr id="5" name="Date Placeholder 4"/>
          <p:cNvSpPr>
            <a:spLocks noGrp="1"/>
          </p:cNvSpPr>
          <p:nvPr>
            <p:ph type="dt" idx="11"/>
          </p:nvPr>
        </p:nvSpPr>
        <p:spPr/>
        <p:txBody>
          <a:bodyPr/>
          <a:lstStyle/>
          <a:p>
            <a:fld id="{0FB13D36-EFBD-4A7B-B027-3AB6CBF9AE6A}" type="datetime1">
              <a:rPr lang="en-US" smtClean="0"/>
              <a:t>8/29/2013</a:t>
            </a:fld>
            <a:endParaRPr lang="en-US"/>
          </a:p>
        </p:txBody>
      </p:sp>
    </p:spTree>
    <p:extLst>
      <p:ext uri="{BB962C8B-B14F-4D97-AF65-F5344CB8AC3E}">
        <p14:creationId xmlns:p14="http://schemas.microsoft.com/office/powerpoint/2010/main" val="21138691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aseline="0" dirty="0" smtClean="0"/>
              <a:t>FTC v. World Media Brokers, Inc., et. al. (2002) </a:t>
            </a:r>
          </a:p>
          <a:p>
            <a:pPr marL="175110" indent="-175110">
              <a:buFontTx/>
              <a:buChar char="-"/>
            </a:pPr>
            <a:r>
              <a:rPr lang="en-US" sz="1200" baseline="0" dirty="0" smtClean="0"/>
              <a:t>Defendants illegally marketed lottery tickets to senior citizens in the US. </a:t>
            </a:r>
          </a:p>
          <a:p>
            <a:pPr marL="175110" indent="-175110">
              <a:buFontTx/>
              <a:buChar char="-"/>
            </a:pPr>
            <a:r>
              <a:rPr lang="en-US" sz="1200" baseline="0" dirty="0" smtClean="0"/>
              <a:t>News release: http://www.ftc.gov/opa/2002/12/ems.shtm</a:t>
            </a:r>
          </a:p>
          <a:p>
            <a:pPr marL="175110" indent="-175110">
              <a:buFontTx/>
              <a:buChar char="-"/>
            </a:pPr>
            <a:r>
              <a:rPr lang="en-US" sz="1200" baseline="0" dirty="0" smtClean="0"/>
              <a:t>Complaint: http://www.ftc.gov/os/2002/12/emscmp.pdf</a:t>
            </a:r>
          </a:p>
          <a:p>
            <a:endParaRPr lang="en-US" sz="1200" dirty="0" smtClean="0"/>
          </a:p>
          <a:p>
            <a:r>
              <a:rPr lang="en-US" sz="1200" dirty="0" smtClean="0"/>
              <a:t>[Facts]</a:t>
            </a:r>
          </a:p>
          <a:p>
            <a:pPr marL="171450" indent="-171450">
              <a:buFontTx/>
              <a:buChar char="-"/>
            </a:pPr>
            <a:r>
              <a:rPr lang="en-US" sz="1200" dirty="0" smtClean="0"/>
              <a:t>Defendants (a group of Canadian companies and Canadian individuals) deceptively and illegally </a:t>
            </a:r>
            <a:r>
              <a:rPr lang="en-US" sz="1200" dirty="0" err="1" smtClean="0"/>
              <a:t>telemarketed</a:t>
            </a:r>
            <a:r>
              <a:rPr lang="en-US" sz="1200" dirty="0" smtClean="0"/>
              <a:t> foreign lottery tickets and interests in foreign lottery tickets to US residents. They falsely claimed that the chances of winning are high if the consumers purchase tickets with Defendants.</a:t>
            </a:r>
          </a:p>
          <a:p>
            <a:pPr marL="171450" indent="-171450">
              <a:buFontTx/>
              <a:buChar char="-"/>
            </a:pPr>
            <a:r>
              <a:rPr lang="en-US" sz="1200" dirty="0" smtClean="0"/>
              <a:t>In other instances, Defendants told consumers that they had won a monetary award or other prize from a lottery or sweepstakes in which the consumer had recently participated, but the consumer would have to make a payment in advance before collecting their winnings “for taxes or other duties.” </a:t>
            </a:r>
          </a:p>
          <a:p>
            <a:endParaRPr lang="en-US" sz="1200" dirty="0" smtClean="0"/>
          </a:p>
          <a:p>
            <a:r>
              <a:rPr lang="en-US" sz="1200" dirty="0" smtClean="0">
                <a:solidFill>
                  <a:schemeClr val="tx1"/>
                </a:solidFill>
              </a:rPr>
              <a:t>[Resolution]</a:t>
            </a:r>
          </a:p>
          <a:p>
            <a:pPr marL="171450" indent="-171450">
              <a:buFontTx/>
              <a:buChar char="-"/>
            </a:pPr>
            <a:r>
              <a:rPr lang="en-US" sz="1200" dirty="0" smtClean="0"/>
              <a:t>Permanent Injunction</a:t>
            </a:r>
          </a:p>
          <a:p>
            <a:pPr marL="171450" indent="-171450">
              <a:buFontTx/>
              <a:buChar char="-"/>
            </a:pPr>
            <a:r>
              <a:rPr lang="en-US" sz="1200" dirty="0" smtClean="0"/>
              <a:t>Consumer redress of $19 million</a:t>
            </a:r>
          </a:p>
          <a:p>
            <a:endParaRPr lang="en-US" sz="1200" dirty="0"/>
          </a:p>
        </p:txBody>
      </p:sp>
      <p:sp>
        <p:nvSpPr>
          <p:cNvPr id="4" name="Slide Number Placeholder 3"/>
          <p:cNvSpPr>
            <a:spLocks noGrp="1"/>
          </p:cNvSpPr>
          <p:nvPr>
            <p:ph type="sldNum" sz="quarter" idx="10"/>
          </p:nvPr>
        </p:nvSpPr>
        <p:spPr/>
        <p:txBody>
          <a:bodyPr/>
          <a:lstStyle/>
          <a:p>
            <a:fld id="{2D5CC31B-5A92-42FC-AB18-C4B4571E2F31}" type="slidenum">
              <a:rPr lang="en-US">
                <a:solidFill>
                  <a:prstClr val="black"/>
                </a:solidFill>
              </a:rPr>
              <a:pPr/>
              <a:t>29</a:t>
            </a:fld>
            <a:endParaRPr lang="en-US" dirty="0">
              <a:solidFill>
                <a:prstClr val="black"/>
              </a:solidFill>
            </a:endParaRPr>
          </a:p>
        </p:txBody>
      </p:sp>
      <p:sp>
        <p:nvSpPr>
          <p:cNvPr id="5" name="Date Placeholder 4"/>
          <p:cNvSpPr>
            <a:spLocks noGrp="1"/>
          </p:cNvSpPr>
          <p:nvPr>
            <p:ph type="dt" idx="11"/>
          </p:nvPr>
        </p:nvSpPr>
        <p:spPr/>
        <p:txBody>
          <a:bodyPr/>
          <a:lstStyle/>
          <a:p>
            <a:fld id="{78D9A68B-315B-40A2-B065-3E1C67F1BC2C}" type="datetime1">
              <a:rPr lang="en-US" smtClean="0"/>
              <a:t>8/29/2013</a:t>
            </a:fld>
            <a:endParaRPr lang="en-US"/>
          </a:p>
        </p:txBody>
      </p:sp>
    </p:spTree>
    <p:extLst>
      <p:ext uri="{BB962C8B-B14F-4D97-AF65-F5344CB8AC3E}">
        <p14:creationId xmlns:p14="http://schemas.microsoft.com/office/powerpoint/2010/main" val="21138691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FTC</a:t>
            </a:r>
            <a:r>
              <a:rPr lang="en-US" baseline="0" dirty="0" smtClean="0"/>
              <a:t> v. </a:t>
            </a:r>
            <a:r>
              <a:rPr lang="en-US" baseline="0" dirty="0" err="1" smtClean="0"/>
              <a:t>Acquinity</a:t>
            </a:r>
            <a:r>
              <a:rPr lang="en-US" baseline="0" dirty="0" smtClean="0"/>
              <a:t> (2013)</a:t>
            </a:r>
          </a:p>
          <a:p>
            <a:pPr marL="174708" indent="-174708">
              <a:buFontTx/>
              <a:buChar char="-"/>
            </a:pPr>
            <a:r>
              <a:rPr lang="en-US" baseline="0" dirty="0" smtClean="0"/>
              <a:t>News release: </a:t>
            </a:r>
            <a:r>
              <a:rPr lang="en-US" dirty="0" smtClean="0"/>
              <a:t>http://www.ftc.gov/opa/2013/07/revenuepath.shtm </a:t>
            </a:r>
            <a:endParaRPr lang="en-US" baseline="0" dirty="0" smtClean="0"/>
          </a:p>
          <a:p>
            <a:pPr marL="174708" indent="-174708">
              <a:buFontTx/>
              <a:buChar char="-"/>
            </a:pPr>
            <a:r>
              <a:rPr lang="en-US" dirty="0" smtClean="0"/>
              <a:t>Complaint: http://www.ftc.gov/os/caselist/1223161/130729revenuepathcmpt.pdf</a:t>
            </a:r>
          </a:p>
          <a:p>
            <a:pPr marL="174708" indent="-174708">
              <a:buFontTx/>
              <a:buChar char="-"/>
            </a:pPr>
            <a:r>
              <a:rPr lang="en-US" dirty="0" smtClean="0"/>
              <a:t>Final resolution</a:t>
            </a:r>
            <a:r>
              <a:rPr lang="en-US" baseline="0" dirty="0" smtClean="0"/>
              <a:t> is pending.</a:t>
            </a:r>
            <a:endParaRPr lang="en-US" dirty="0" smtClean="0"/>
          </a:p>
          <a:p>
            <a:pPr marL="174708" indent="-174708">
              <a:buFontTx/>
              <a:buChar char="-"/>
            </a:pPr>
            <a:endParaRPr lang="en-US" baseline="0" dirty="0" smtClean="0"/>
          </a:p>
          <a:p>
            <a:r>
              <a:rPr lang="en-US" baseline="0" dirty="0" smtClean="0"/>
              <a:t>FTC v. Henry Kelly (2013. One of the series of 8 cases against 29 Defendants who offered “free” gift cards.) </a:t>
            </a:r>
          </a:p>
          <a:p>
            <a:pPr marL="174708" indent="-174708">
              <a:buFontTx/>
              <a:buChar char="-"/>
            </a:pPr>
            <a:r>
              <a:rPr lang="en-US" dirty="0" smtClean="0"/>
              <a:t>News release: http://www.ftc.gov/opa/2013/03/textmessages.shtm</a:t>
            </a:r>
          </a:p>
          <a:p>
            <a:pPr marL="174708" indent="-174708">
              <a:buFontTx/>
              <a:buChar char="-"/>
            </a:pPr>
            <a:r>
              <a:rPr lang="en-US" dirty="0" smtClean="0"/>
              <a:t>Complaint:</a:t>
            </a:r>
            <a:r>
              <a:rPr lang="en-US" baseline="0" dirty="0" smtClean="0"/>
              <a:t> http://www.ftc.gov/os/caselist/1323057/130307hnkcmpt.pdf</a:t>
            </a:r>
          </a:p>
          <a:p>
            <a:pPr marL="174708" indent="-174708">
              <a:buFontTx/>
              <a:buChar char="-"/>
            </a:pPr>
            <a:r>
              <a:rPr lang="en-US" baseline="0" dirty="0" smtClean="0"/>
              <a:t>Stipulated Final Judgment and Order for Permanent Injunction: http://www.ftc.gov/os/caselist/1323057/130718hnkstip.pdf</a:t>
            </a:r>
          </a:p>
          <a:p>
            <a:endParaRPr lang="en-US" dirty="0"/>
          </a:p>
        </p:txBody>
      </p:sp>
      <p:sp>
        <p:nvSpPr>
          <p:cNvPr id="4" name="Slide Number Placeholder 3"/>
          <p:cNvSpPr>
            <a:spLocks noGrp="1"/>
          </p:cNvSpPr>
          <p:nvPr>
            <p:ph type="sldNum" sz="quarter" idx="10"/>
          </p:nvPr>
        </p:nvSpPr>
        <p:spPr/>
        <p:txBody>
          <a:bodyPr/>
          <a:lstStyle/>
          <a:p>
            <a:fld id="{2D5CC31B-5A92-42FC-AB18-C4B4571E2F31}" type="slidenum">
              <a:rPr lang="en-US">
                <a:solidFill>
                  <a:prstClr val="black"/>
                </a:solidFill>
              </a:rPr>
              <a:pPr/>
              <a:t>3</a:t>
            </a:fld>
            <a:endParaRPr lang="en-US" dirty="0">
              <a:solidFill>
                <a:prstClr val="black"/>
              </a:solidFill>
            </a:endParaRPr>
          </a:p>
        </p:txBody>
      </p:sp>
      <p:sp>
        <p:nvSpPr>
          <p:cNvPr id="5" name="Date Placeholder 4"/>
          <p:cNvSpPr>
            <a:spLocks noGrp="1"/>
          </p:cNvSpPr>
          <p:nvPr>
            <p:ph type="dt" idx="11"/>
          </p:nvPr>
        </p:nvSpPr>
        <p:spPr/>
        <p:txBody>
          <a:bodyPr/>
          <a:lstStyle/>
          <a:p>
            <a:fld id="{251D28BD-5C9F-4BFA-8318-10A75A63D59A}" type="datetime1">
              <a:rPr lang="en-US" smtClean="0"/>
              <a:t>8/29/2013</a:t>
            </a:fld>
            <a:endParaRPr lang="en-US"/>
          </a:p>
        </p:txBody>
      </p:sp>
    </p:spTree>
    <p:extLst>
      <p:ext uri="{BB962C8B-B14F-4D97-AF65-F5344CB8AC3E}">
        <p14:creationId xmlns:p14="http://schemas.microsoft.com/office/powerpoint/2010/main" val="21138691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aseline="0" dirty="0" smtClean="0"/>
              <a:t>FTC v. HTC America, Inc.</a:t>
            </a:r>
          </a:p>
          <a:p>
            <a:pPr marL="175110" indent="-175110">
              <a:buFontTx/>
              <a:buChar char="-"/>
            </a:pPr>
            <a:r>
              <a:rPr lang="en-US" sz="1200" baseline="0" dirty="0" smtClean="0"/>
              <a:t>News release: http://ftc.gov/opa/2013/02/htc.shtm</a:t>
            </a:r>
          </a:p>
          <a:p>
            <a:pPr marL="175110" indent="-175110">
              <a:buFontTx/>
              <a:buChar char="-"/>
            </a:pPr>
            <a:r>
              <a:rPr lang="en-US" sz="1200" baseline="0" dirty="0" smtClean="0"/>
              <a:t>Complaint: http://ftc.gov/os/caselist/1223049/130222htccmpt.pdf</a:t>
            </a:r>
          </a:p>
          <a:p>
            <a:pPr marL="175110" indent="-175110">
              <a:buFontTx/>
              <a:buChar char="-"/>
            </a:pPr>
            <a:r>
              <a:rPr lang="en-US" sz="1200" baseline="0" dirty="0" smtClean="0"/>
              <a:t>Consent Order: http://ftc.gov/os/caselist/1223049/130222htcorder.pdf</a:t>
            </a:r>
          </a:p>
          <a:p>
            <a:endParaRPr lang="en-US" sz="1200" dirty="0" smtClean="0"/>
          </a:p>
          <a:p>
            <a:r>
              <a:rPr lang="en-US" sz="1200" dirty="0" smtClean="0"/>
              <a:t>[Facts]</a:t>
            </a:r>
          </a:p>
          <a:p>
            <a:pPr marL="171450" indent="-171450">
              <a:buFontTx/>
              <a:buChar char="-"/>
            </a:pPr>
            <a:r>
              <a:rPr lang="en-US" sz="1200" dirty="0" smtClean="0"/>
              <a:t>HTC has customized its Android-based mobile devices by adding and/or modifying various pre-installed applications and components in order to differentiate its products from those of competitors. </a:t>
            </a:r>
          </a:p>
          <a:p>
            <a:pPr marL="171450" indent="-171450">
              <a:buFontTx/>
              <a:buChar char="-"/>
            </a:pPr>
            <a:r>
              <a:rPr lang="en-US" sz="1200" dirty="0" smtClean="0"/>
              <a:t>HTC also customized both its Android and Windows Mobile devices in order to comply with the requirements of certain network operators.</a:t>
            </a:r>
          </a:p>
          <a:p>
            <a:pPr marL="171450" indent="-171450">
              <a:buFontTx/>
              <a:buChar char="-"/>
            </a:pPr>
            <a:r>
              <a:rPr lang="en-US" sz="1200" dirty="0" smtClean="0"/>
              <a:t>HTC engaged in a number of practices that failed to employ reasonable and appropriate security in the design and customization of the software on tis mobile  devices. </a:t>
            </a:r>
          </a:p>
          <a:p>
            <a:endParaRPr lang="en-US" sz="1200" dirty="0" smtClean="0"/>
          </a:p>
          <a:p>
            <a:r>
              <a:rPr lang="en-US" sz="1200" dirty="0" smtClean="0"/>
              <a:t>[Resolution]</a:t>
            </a:r>
          </a:p>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ysClr val="windowText" lastClr="000000"/>
                </a:solidFill>
                <a:effectLst/>
                <a:uLnTx/>
                <a:uFillTx/>
                <a:latin typeface="Corbel"/>
                <a:ea typeface="+mn-ea"/>
                <a:cs typeface="+mn-cs"/>
              </a:rPr>
              <a:t>Consent Order was rendered, in which HTC America was required to </a:t>
            </a:r>
          </a:p>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ysClr val="windowText" lastClr="000000"/>
                </a:solidFill>
                <a:effectLst/>
                <a:uLnTx/>
                <a:uFillTx/>
                <a:latin typeface="Corbel"/>
                <a:ea typeface="+mn-ea"/>
                <a:cs typeface="+mn-cs"/>
              </a:rPr>
              <a:t>(1) develop and release software patches to fix vulnerabilities of the devices, </a:t>
            </a:r>
          </a:p>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ysClr val="windowText" lastClr="000000"/>
                </a:solidFill>
                <a:effectLst/>
                <a:uLnTx/>
                <a:uFillTx/>
                <a:latin typeface="Corbel"/>
                <a:ea typeface="+mn-ea"/>
                <a:cs typeface="+mn-cs"/>
              </a:rPr>
              <a:t>(2) establish a comprehensive security program designed to address security risks during the development of HTC devices, and </a:t>
            </a:r>
          </a:p>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ysClr val="windowText" lastClr="000000"/>
                </a:solidFill>
                <a:effectLst/>
                <a:uLnTx/>
                <a:uFillTx/>
                <a:latin typeface="Corbel"/>
                <a:ea typeface="+mn-ea"/>
                <a:cs typeface="+mn-cs"/>
              </a:rPr>
              <a:t>(3) undergo independent security assessments every other year for the next 20 years. </a:t>
            </a:r>
          </a:p>
          <a:p>
            <a:endParaRPr lang="en-US" sz="1200" dirty="0"/>
          </a:p>
        </p:txBody>
      </p:sp>
      <p:sp>
        <p:nvSpPr>
          <p:cNvPr id="4" name="Slide Number Placeholder 3"/>
          <p:cNvSpPr>
            <a:spLocks noGrp="1"/>
          </p:cNvSpPr>
          <p:nvPr>
            <p:ph type="sldNum" sz="quarter" idx="10"/>
          </p:nvPr>
        </p:nvSpPr>
        <p:spPr/>
        <p:txBody>
          <a:bodyPr/>
          <a:lstStyle/>
          <a:p>
            <a:fld id="{2D5CC31B-5A92-42FC-AB18-C4B4571E2F31}" type="slidenum">
              <a:rPr lang="en-US">
                <a:solidFill>
                  <a:prstClr val="black"/>
                </a:solidFill>
              </a:rPr>
              <a:pPr/>
              <a:t>30</a:t>
            </a:fld>
            <a:endParaRPr lang="en-US" dirty="0">
              <a:solidFill>
                <a:prstClr val="black"/>
              </a:solidFill>
            </a:endParaRPr>
          </a:p>
        </p:txBody>
      </p:sp>
      <p:sp>
        <p:nvSpPr>
          <p:cNvPr id="5" name="Date Placeholder 4"/>
          <p:cNvSpPr>
            <a:spLocks noGrp="1"/>
          </p:cNvSpPr>
          <p:nvPr>
            <p:ph type="dt" idx="11"/>
          </p:nvPr>
        </p:nvSpPr>
        <p:spPr/>
        <p:txBody>
          <a:bodyPr/>
          <a:lstStyle/>
          <a:p>
            <a:fld id="{0CB231D2-E6F9-405E-B86B-602F0C405C8D}" type="datetime1">
              <a:rPr lang="en-US" smtClean="0"/>
              <a:t>8/29/2013</a:t>
            </a:fld>
            <a:endParaRPr lang="en-US"/>
          </a:p>
        </p:txBody>
      </p:sp>
    </p:spTree>
    <p:extLst>
      <p:ext uri="{BB962C8B-B14F-4D97-AF65-F5344CB8AC3E}">
        <p14:creationId xmlns:p14="http://schemas.microsoft.com/office/powerpoint/2010/main" val="21138691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aseline="0" dirty="0" smtClean="0"/>
              <a:t>FTC v. HTC America, Inc.</a:t>
            </a:r>
          </a:p>
          <a:p>
            <a:pPr marL="175110" indent="-175110">
              <a:buFontTx/>
              <a:buChar char="-"/>
            </a:pPr>
            <a:r>
              <a:rPr lang="en-US" sz="1200" baseline="0" dirty="0" smtClean="0"/>
              <a:t>News release: http://ftc.gov/opa/2013/02/htc.shtm</a:t>
            </a:r>
          </a:p>
          <a:p>
            <a:pPr marL="175110" indent="-175110">
              <a:buFontTx/>
              <a:buChar char="-"/>
            </a:pPr>
            <a:r>
              <a:rPr lang="en-US" sz="1200" baseline="0" dirty="0" smtClean="0"/>
              <a:t>Complaint: http://ftc.gov/os/caselist/1223049/130222htccmpt.pdf</a:t>
            </a:r>
          </a:p>
          <a:p>
            <a:pPr marL="175110" indent="-175110">
              <a:buFontTx/>
              <a:buChar char="-"/>
            </a:pPr>
            <a:r>
              <a:rPr lang="en-US" sz="1200" baseline="0" dirty="0" smtClean="0"/>
              <a:t>Consent Order: http://ftc.gov/os/caselist/1223049/130222htcorder.pdf</a:t>
            </a:r>
          </a:p>
          <a:p>
            <a:endParaRPr lang="en-US" sz="1200" dirty="0" smtClean="0"/>
          </a:p>
          <a:p>
            <a:r>
              <a:rPr lang="en-US" sz="1200" dirty="0" smtClean="0"/>
              <a:t>[Facts]</a:t>
            </a:r>
          </a:p>
          <a:p>
            <a:pPr marL="171450" indent="-171450">
              <a:buFontTx/>
              <a:buChar char="-"/>
            </a:pPr>
            <a:r>
              <a:rPr lang="en-US" sz="1200" dirty="0" smtClean="0"/>
              <a:t>HTC has customized its Android-based mobile devices by adding and/or modifying various pre-installed applications and components in order to differentiate its products from those of competitors. </a:t>
            </a:r>
          </a:p>
          <a:p>
            <a:pPr marL="171450" indent="-171450">
              <a:buFontTx/>
              <a:buChar char="-"/>
            </a:pPr>
            <a:r>
              <a:rPr lang="en-US" sz="1200" dirty="0" smtClean="0"/>
              <a:t>HTC also customized both its Android and Windows Mobile devices in order to comply with the requirements of certain network operators.</a:t>
            </a:r>
          </a:p>
          <a:p>
            <a:pPr marL="171450" indent="-171450">
              <a:buFontTx/>
              <a:buChar char="-"/>
            </a:pPr>
            <a:r>
              <a:rPr lang="en-US" sz="1200" dirty="0" smtClean="0"/>
              <a:t>HTC engaged in a number of practices that failed to employ reasonable and appropriate security in the design and customization of the software on tis mobile  devices. </a:t>
            </a:r>
          </a:p>
          <a:p>
            <a:endParaRPr lang="en-US" sz="1200" dirty="0" smtClean="0"/>
          </a:p>
          <a:p>
            <a:r>
              <a:rPr lang="en-US" sz="1200" dirty="0" smtClean="0"/>
              <a:t>[Resolution]</a:t>
            </a:r>
          </a:p>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ysClr val="windowText" lastClr="000000"/>
                </a:solidFill>
                <a:effectLst/>
                <a:uLnTx/>
                <a:uFillTx/>
                <a:latin typeface="Corbel"/>
                <a:ea typeface="+mn-ea"/>
                <a:cs typeface="+mn-cs"/>
              </a:rPr>
              <a:t>Consent Order was rendered, in which HTC America was required to </a:t>
            </a:r>
          </a:p>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ysClr val="windowText" lastClr="000000"/>
                </a:solidFill>
                <a:effectLst/>
                <a:uLnTx/>
                <a:uFillTx/>
                <a:latin typeface="Corbel"/>
                <a:ea typeface="+mn-ea"/>
                <a:cs typeface="+mn-cs"/>
              </a:rPr>
              <a:t>(1) develop and release software patches to fix vulnerabilities of the devices, </a:t>
            </a:r>
          </a:p>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ysClr val="windowText" lastClr="000000"/>
                </a:solidFill>
                <a:effectLst/>
                <a:uLnTx/>
                <a:uFillTx/>
                <a:latin typeface="Corbel"/>
                <a:ea typeface="+mn-ea"/>
                <a:cs typeface="+mn-cs"/>
              </a:rPr>
              <a:t>(2) establish a comprehensive security program designed to address security risks during the development of HTC devices, and </a:t>
            </a:r>
          </a:p>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ysClr val="windowText" lastClr="000000"/>
                </a:solidFill>
                <a:effectLst/>
                <a:uLnTx/>
                <a:uFillTx/>
                <a:latin typeface="Corbel"/>
                <a:ea typeface="+mn-ea"/>
                <a:cs typeface="+mn-cs"/>
              </a:rPr>
              <a:t>(3) undergo independent security assessments every other year for the next 20 years. </a:t>
            </a:r>
          </a:p>
          <a:p>
            <a:endParaRPr lang="en-US" sz="1200" dirty="0"/>
          </a:p>
        </p:txBody>
      </p:sp>
      <p:sp>
        <p:nvSpPr>
          <p:cNvPr id="4" name="Slide Number Placeholder 3"/>
          <p:cNvSpPr>
            <a:spLocks noGrp="1"/>
          </p:cNvSpPr>
          <p:nvPr>
            <p:ph type="sldNum" sz="quarter" idx="10"/>
          </p:nvPr>
        </p:nvSpPr>
        <p:spPr/>
        <p:txBody>
          <a:bodyPr/>
          <a:lstStyle/>
          <a:p>
            <a:fld id="{2D5CC31B-5A92-42FC-AB18-C4B4571E2F31}" type="slidenum">
              <a:rPr lang="en-US">
                <a:solidFill>
                  <a:prstClr val="black"/>
                </a:solidFill>
              </a:rPr>
              <a:pPr/>
              <a:t>31</a:t>
            </a:fld>
            <a:endParaRPr lang="en-US" dirty="0">
              <a:solidFill>
                <a:prstClr val="black"/>
              </a:solidFill>
            </a:endParaRPr>
          </a:p>
        </p:txBody>
      </p:sp>
      <p:sp>
        <p:nvSpPr>
          <p:cNvPr id="5" name="Date Placeholder 4"/>
          <p:cNvSpPr>
            <a:spLocks noGrp="1"/>
          </p:cNvSpPr>
          <p:nvPr>
            <p:ph type="dt" idx="11"/>
          </p:nvPr>
        </p:nvSpPr>
        <p:spPr/>
        <p:txBody>
          <a:bodyPr/>
          <a:lstStyle/>
          <a:p>
            <a:fld id="{ED2EC965-C0BC-477A-ADAC-F850993B2ADF}" type="datetime1">
              <a:rPr lang="en-US" smtClean="0"/>
              <a:t>8/29/2013</a:t>
            </a:fld>
            <a:endParaRPr lang="en-US"/>
          </a:p>
        </p:txBody>
      </p:sp>
    </p:spTree>
    <p:extLst>
      <p:ext uri="{BB962C8B-B14F-4D97-AF65-F5344CB8AC3E}">
        <p14:creationId xmlns:p14="http://schemas.microsoft.com/office/powerpoint/2010/main" val="21138691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aseline="0" dirty="0" smtClean="0"/>
              <a:t>FTC v. HTC America, Inc.</a:t>
            </a:r>
          </a:p>
          <a:p>
            <a:pPr marL="175110" indent="-175110">
              <a:buFontTx/>
              <a:buChar char="-"/>
            </a:pPr>
            <a:r>
              <a:rPr lang="en-US" sz="1200" baseline="0" dirty="0" smtClean="0"/>
              <a:t>News release: http://ftc.gov/opa/2013/02/htc.shtm</a:t>
            </a:r>
          </a:p>
          <a:p>
            <a:pPr marL="175110" indent="-175110">
              <a:buFontTx/>
              <a:buChar char="-"/>
            </a:pPr>
            <a:r>
              <a:rPr lang="en-US" sz="1200" baseline="0" dirty="0" smtClean="0"/>
              <a:t>Complaint: http://ftc.gov/os/caselist/1223049/130222htccmpt.pdf</a:t>
            </a:r>
          </a:p>
          <a:p>
            <a:pPr marL="175110" indent="-175110">
              <a:buFontTx/>
              <a:buChar char="-"/>
            </a:pPr>
            <a:r>
              <a:rPr lang="en-US" sz="1200" baseline="0" dirty="0" smtClean="0"/>
              <a:t>Consent Order: http://ftc.gov/os/caselist/1223049/130222htcorder.pdf</a:t>
            </a:r>
          </a:p>
          <a:p>
            <a:endParaRPr lang="en-US" sz="1200" dirty="0" smtClean="0"/>
          </a:p>
          <a:p>
            <a:r>
              <a:rPr lang="en-US" sz="1200" dirty="0" smtClean="0"/>
              <a:t>[Facts]</a:t>
            </a:r>
          </a:p>
          <a:p>
            <a:pPr marL="171450" indent="-171450">
              <a:buFontTx/>
              <a:buChar char="-"/>
            </a:pPr>
            <a:r>
              <a:rPr lang="en-US" sz="1200" dirty="0" smtClean="0"/>
              <a:t>HTC has customized its Android-based mobile devices by adding and/or modifying various pre-installed applications and components in order to differentiate its products from those of competitors. </a:t>
            </a:r>
          </a:p>
          <a:p>
            <a:pPr marL="171450" indent="-171450">
              <a:buFontTx/>
              <a:buChar char="-"/>
            </a:pPr>
            <a:r>
              <a:rPr lang="en-US" sz="1200" dirty="0" smtClean="0"/>
              <a:t>HTC also customized both its Android and Windows Mobile devices in order to comply with the requirements of certain network operators.</a:t>
            </a:r>
          </a:p>
          <a:p>
            <a:pPr marL="171450" indent="-171450">
              <a:buFontTx/>
              <a:buChar char="-"/>
            </a:pPr>
            <a:r>
              <a:rPr lang="en-US" sz="1200" dirty="0" smtClean="0"/>
              <a:t>HTC engaged in a number of practices that failed to employ reasonable and appropriate security in the design and customization of the software on tis mobile  devices. </a:t>
            </a:r>
          </a:p>
          <a:p>
            <a:endParaRPr lang="en-US" sz="1200" dirty="0" smtClean="0"/>
          </a:p>
          <a:p>
            <a:r>
              <a:rPr lang="en-US" sz="1200" dirty="0" smtClean="0"/>
              <a:t>[Resolution]</a:t>
            </a:r>
          </a:p>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ysClr val="windowText" lastClr="000000"/>
                </a:solidFill>
                <a:effectLst/>
                <a:uLnTx/>
                <a:uFillTx/>
                <a:latin typeface="Corbel"/>
                <a:ea typeface="+mn-ea"/>
                <a:cs typeface="+mn-cs"/>
              </a:rPr>
              <a:t>Consent Order was rendered, in which HTC America was required to </a:t>
            </a:r>
          </a:p>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ysClr val="windowText" lastClr="000000"/>
                </a:solidFill>
                <a:effectLst/>
                <a:uLnTx/>
                <a:uFillTx/>
                <a:latin typeface="Corbel"/>
                <a:ea typeface="+mn-ea"/>
                <a:cs typeface="+mn-cs"/>
              </a:rPr>
              <a:t>(1) develop and release software patches to fix vulnerabilities of the devices, </a:t>
            </a:r>
          </a:p>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ysClr val="windowText" lastClr="000000"/>
                </a:solidFill>
                <a:effectLst/>
                <a:uLnTx/>
                <a:uFillTx/>
                <a:latin typeface="Corbel"/>
                <a:ea typeface="+mn-ea"/>
                <a:cs typeface="+mn-cs"/>
              </a:rPr>
              <a:t>(2) establish a comprehensive security program designed to address security risks during the development of HTC devices, and </a:t>
            </a:r>
          </a:p>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ysClr val="windowText" lastClr="000000"/>
                </a:solidFill>
                <a:effectLst/>
                <a:uLnTx/>
                <a:uFillTx/>
                <a:latin typeface="Corbel"/>
                <a:ea typeface="+mn-ea"/>
                <a:cs typeface="+mn-cs"/>
              </a:rPr>
              <a:t>(3) undergo independent security assessments every other year for the next 20 years. </a:t>
            </a:r>
          </a:p>
          <a:p>
            <a:endParaRPr lang="en-US" sz="1200" dirty="0"/>
          </a:p>
        </p:txBody>
      </p:sp>
      <p:sp>
        <p:nvSpPr>
          <p:cNvPr id="4" name="Slide Number Placeholder 3"/>
          <p:cNvSpPr>
            <a:spLocks noGrp="1"/>
          </p:cNvSpPr>
          <p:nvPr>
            <p:ph type="sldNum" sz="quarter" idx="10"/>
          </p:nvPr>
        </p:nvSpPr>
        <p:spPr/>
        <p:txBody>
          <a:bodyPr/>
          <a:lstStyle/>
          <a:p>
            <a:fld id="{2D5CC31B-5A92-42FC-AB18-C4B4571E2F31}" type="slidenum">
              <a:rPr lang="en-US">
                <a:solidFill>
                  <a:prstClr val="black"/>
                </a:solidFill>
              </a:rPr>
              <a:pPr/>
              <a:t>32</a:t>
            </a:fld>
            <a:endParaRPr lang="en-US" dirty="0">
              <a:solidFill>
                <a:prstClr val="black"/>
              </a:solidFill>
            </a:endParaRPr>
          </a:p>
        </p:txBody>
      </p:sp>
      <p:sp>
        <p:nvSpPr>
          <p:cNvPr id="5" name="Date Placeholder 4"/>
          <p:cNvSpPr>
            <a:spLocks noGrp="1"/>
          </p:cNvSpPr>
          <p:nvPr>
            <p:ph type="dt" idx="11"/>
          </p:nvPr>
        </p:nvSpPr>
        <p:spPr/>
        <p:txBody>
          <a:bodyPr/>
          <a:lstStyle/>
          <a:p>
            <a:fld id="{B09F934A-EC77-46AD-A512-E4B320ABEB06}" type="datetime1">
              <a:rPr lang="en-US" smtClean="0"/>
              <a:t>8/29/2013</a:t>
            </a:fld>
            <a:endParaRPr lang="en-US"/>
          </a:p>
        </p:txBody>
      </p:sp>
    </p:spTree>
    <p:extLst>
      <p:ext uri="{BB962C8B-B14F-4D97-AF65-F5344CB8AC3E}">
        <p14:creationId xmlns:p14="http://schemas.microsoft.com/office/powerpoint/2010/main" val="21138691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6503"/>
            <a:r>
              <a:rPr lang="en-US" sz="1200" dirty="0" smtClean="0"/>
              <a:t>FTC v. </a:t>
            </a:r>
            <a:r>
              <a:rPr lang="en-US" sz="1200" dirty="0" err="1" smtClean="0"/>
              <a:t>Pecon</a:t>
            </a:r>
            <a:r>
              <a:rPr lang="en-US" sz="1200" dirty="0" smtClean="0"/>
              <a:t> Software Ltd.</a:t>
            </a:r>
            <a:r>
              <a:rPr lang="en-US" sz="1200" baseline="0" dirty="0" smtClean="0"/>
              <a:t> </a:t>
            </a:r>
            <a:r>
              <a:rPr lang="en-US" sz="1200" dirty="0" smtClean="0"/>
              <a:t>(Complaint:</a:t>
            </a:r>
            <a:r>
              <a:rPr lang="en-US" sz="1200" baseline="0" dirty="0" smtClean="0"/>
              <a:t> http://ftc.gov/os/caselist/1223118/121003peconcmpt.pdf) </a:t>
            </a:r>
            <a:endParaRPr lang="en-US" sz="1200" dirty="0" smtClean="0"/>
          </a:p>
          <a:p>
            <a:endParaRPr lang="en-US" sz="1200" dirty="0" smtClean="0"/>
          </a:p>
          <a:p>
            <a:r>
              <a:rPr lang="en-US" sz="1200" dirty="0" smtClean="0"/>
              <a:t>[Facts]</a:t>
            </a:r>
          </a:p>
          <a:p>
            <a:pPr marL="171450" indent="-171450">
              <a:buFontTx/>
              <a:buChar char="-"/>
            </a:pPr>
            <a:r>
              <a:rPr lang="en-US" sz="1200" dirty="0" smtClean="0"/>
              <a:t>Defendants, mostly located in India, called consumers in the US and other English speaking countries and falsely claimed that they are from or affiliated with well-known computer manufactures or computer security companies.</a:t>
            </a:r>
          </a:p>
          <a:p>
            <a:pPr marL="171450" indent="-171450">
              <a:buFontTx/>
              <a:buChar char="-"/>
            </a:pPr>
            <a:r>
              <a:rPr lang="en-US" sz="1200" dirty="0" smtClean="0"/>
              <a:t>Defendants directed the consumers to see a log of their computer’s operation. </a:t>
            </a:r>
          </a:p>
          <a:p>
            <a:pPr marL="171450" indent="-171450">
              <a:buFontTx/>
              <a:buChar char="-"/>
            </a:pPr>
            <a:r>
              <a:rPr lang="en-US" sz="1200" dirty="0" smtClean="0"/>
              <a:t>A red X and a yellow triangle could be generated during the normal operation, but Defendants told the consumers that they are signs of viruses or malwares. </a:t>
            </a:r>
          </a:p>
          <a:p>
            <a:pPr marL="171450" indent="-171450">
              <a:buFontTx/>
              <a:buChar char="-"/>
            </a:pPr>
            <a:r>
              <a:rPr lang="en-US" sz="1200" dirty="0" smtClean="0"/>
              <a:t>After the consumers are convinced that their computers are infected, Defendants directed them to a website and had them install a software application which allowed Defendants remote access to the computers.</a:t>
            </a:r>
          </a:p>
          <a:p>
            <a:endParaRPr lang="en-US" sz="1200" dirty="0" smtClean="0"/>
          </a:p>
          <a:p>
            <a:r>
              <a:rPr lang="en-US" sz="1200" dirty="0" smtClean="0"/>
              <a:t>[Resolution]</a:t>
            </a:r>
          </a:p>
          <a:p>
            <a:pPr marL="171450" indent="-171450">
              <a:buFontTx/>
              <a:buChar char="-"/>
            </a:pPr>
            <a:r>
              <a:rPr lang="en-US" sz="1200" dirty="0" smtClean="0"/>
              <a:t>Temporary Restraining Order has been obtained.</a:t>
            </a:r>
          </a:p>
          <a:p>
            <a:pPr marL="171450" indent="-171450">
              <a:buFontTx/>
              <a:buChar char="-"/>
            </a:pPr>
            <a:r>
              <a:rPr lang="en-US" sz="1200" dirty="0" smtClean="0"/>
              <a:t>Final resolution is pending.</a:t>
            </a:r>
          </a:p>
          <a:p>
            <a:endParaRPr lang="en-US" sz="1200" dirty="0"/>
          </a:p>
        </p:txBody>
      </p:sp>
      <p:sp>
        <p:nvSpPr>
          <p:cNvPr id="4" name="Slide Number Placeholder 3"/>
          <p:cNvSpPr>
            <a:spLocks noGrp="1"/>
          </p:cNvSpPr>
          <p:nvPr>
            <p:ph type="sldNum" sz="quarter" idx="10"/>
          </p:nvPr>
        </p:nvSpPr>
        <p:spPr/>
        <p:txBody>
          <a:bodyPr/>
          <a:lstStyle/>
          <a:p>
            <a:fld id="{2D5CC31B-5A92-42FC-AB18-C4B4571E2F31}" type="slidenum">
              <a:rPr lang="en-US">
                <a:solidFill>
                  <a:prstClr val="black"/>
                </a:solidFill>
              </a:rPr>
              <a:pPr/>
              <a:t>33</a:t>
            </a:fld>
            <a:endParaRPr lang="en-US" dirty="0">
              <a:solidFill>
                <a:prstClr val="black"/>
              </a:solidFill>
            </a:endParaRPr>
          </a:p>
        </p:txBody>
      </p:sp>
      <p:sp>
        <p:nvSpPr>
          <p:cNvPr id="5" name="Date Placeholder 4"/>
          <p:cNvSpPr>
            <a:spLocks noGrp="1"/>
          </p:cNvSpPr>
          <p:nvPr>
            <p:ph type="dt" idx="11"/>
          </p:nvPr>
        </p:nvSpPr>
        <p:spPr/>
        <p:txBody>
          <a:bodyPr/>
          <a:lstStyle/>
          <a:p>
            <a:fld id="{3B9B00AB-8A2D-4A49-88DB-347D1BC61A5A}" type="datetime1">
              <a:rPr lang="en-US" smtClean="0"/>
              <a:t>8/29/2013</a:t>
            </a:fld>
            <a:endParaRPr lang="en-US"/>
          </a:p>
        </p:txBody>
      </p:sp>
    </p:spTree>
    <p:extLst>
      <p:ext uri="{BB962C8B-B14F-4D97-AF65-F5344CB8AC3E}">
        <p14:creationId xmlns:p14="http://schemas.microsoft.com/office/powerpoint/2010/main" val="21138691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6503"/>
            <a:r>
              <a:rPr lang="en-US" dirty="0" smtClean="0"/>
              <a:t>FTC v. </a:t>
            </a:r>
            <a:r>
              <a:rPr lang="en-US" dirty="0" err="1" smtClean="0"/>
              <a:t>Pecon</a:t>
            </a:r>
            <a:r>
              <a:rPr lang="en-US" dirty="0" smtClean="0"/>
              <a:t> Software Ltd.</a:t>
            </a:r>
            <a:r>
              <a:rPr lang="en-US" baseline="0" dirty="0" smtClean="0"/>
              <a:t> </a:t>
            </a:r>
            <a:r>
              <a:rPr lang="en-US" dirty="0" smtClean="0"/>
              <a:t>(Complaint:</a:t>
            </a:r>
            <a:r>
              <a:rPr lang="en-US" baseline="0" dirty="0" smtClean="0"/>
              <a:t> http://ftc.gov/os/caselist/1223118/121003peconcmpt.pdf) </a:t>
            </a:r>
            <a:endParaRPr lang="en-US" dirty="0" smtClean="0"/>
          </a:p>
          <a:p>
            <a:endParaRPr lang="en-US" dirty="0" smtClean="0"/>
          </a:p>
          <a:p>
            <a:r>
              <a:rPr lang="en-US" dirty="0" smtClean="0"/>
              <a:t>[Facts]</a:t>
            </a:r>
          </a:p>
          <a:p>
            <a:pPr marL="171450" indent="-171450">
              <a:buFontTx/>
              <a:buChar char="-"/>
            </a:pPr>
            <a:r>
              <a:rPr lang="en-US" dirty="0" smtClean="0"/>
              <a:t>Defendants, mostly located in India, called consumers in the US and other English speaking countries and falsely claimed that they are from or affiliated with well-known computer manufactures or computer security companies.</a:t>
            </a:r>
          </a:p>
          <a:p>
            <a:pPr marL="171450" indent="-171450">
              <a:buFontTx/>
              <a:buChar char="-"/>
            </a:pPr>
            <a:r>
              <a:rPr lang="en-US" dirty="0" smtClean="0"/>
              <a:t>Defendants directed the consumers to see a log of their computer’s operation. </a:t>
            </a:r>
          </a:p>
          <a:p>
            <a:pPr marL="171450" indent="-171450">
              <a:buFontTx/>
              <a:buChar char="-"/>
            </a:pPr>
            <a:r>
              <a:rPr lang="en-US" dirty="0" smtClean="0"/>
              <a:t>A red X and a yellow triangle could be generated during the normal operation, but Defendants told the consumers that they are signs of viruses or malwares. </a:t>
            </a:r>
          </a:p>
          <a:p>
            <a:pPr marL="171450" indent="-171450">
              <a:buFontTx/>
              <a:buChar char="-"/>
            </a:pPr>
            <a:r>
              <a:rPr lang="en-US" dirty="0" smtClean="0"/>
              <a:t>After the consumers are convinced that their computers are infected, Defendants directed them to a website and had them install a software application which allowed Defendants remote access to the computers.</a:t>
            </a:r>
          </a:p>
          <a:p>
            <a:endParaRPr lang="en-US" dirty="0" smtClean="0"/>
          </a:p>
          <a:p>
            <a:r>
              <a:rPr lang="en-US" dirty="0" smtClean="0"/>
              <a:t>[Resolution]</a:t>
            </a:r>
          </a:p>
          <a:p>
            <a:pPr marL="171450" indent="-171450">
              <a:buFontTx/>
              <a:buChar char="-"/>
            </a:pPr>
            <a:r>
              <a:rPr lang="en-US" dirty="0" smtClean="0"/>
              <a:t>Temporary Restraining Order has been obtained.</a:t>
            </a:r>
          </a:p>
          <a:p>
            <a:pPr marL="171450" indent="-171450">
              <a:buFontTx/>
              <a:buChar char="-"/>
            </a:pPr>
            <a:r>
              <a:rPr lang="en-US" dirty="0" smtClean="0"/>
              <a:t>Final resolution is pending.</a:t>
            </a:r>
          </a:p>
          <a:p>
            <a:endParaRPr lang="en-US" dirty="0"/>
          </a:p>
        </p:txBody>
      </p:sp>
      <p:sp>
        <p:nvSpPr>
          <p:cNvPr id="4" name="Slide Number Placeholder 3"/>
          <p:cNvSpPr>
            <a:spLocks noGrp="1"/>
          </p:cNvSpPr>
          <p:nvPr>
            <p:ph type="sldNum" sz="quarter" idx="10"/>
          </p:nvPr>
        </p:nvSpPr>
        <p:spPr/>
        <p:txBody>
          <a:bodyPr/>
          <a:lstStyle/>
          <a:p>
            <a:fld id="{2D5CC31B-5A92-42FC-AB18-C4B4571E2F31}" type="slidenum">
              <a:rPr lang="en-US">
                <a:solidFill>
                  <a:prstClr val="black"/>
                </a:solidFill>
              </a:rPr>
              <a:pPr/>
              <a:t>34</a:t>
            </a:fld>
            <a:endParaRPr lang="en-US" dirty="0">
              <a:solidFill>
                <a:prstClr val="black"/>
              </a:solidFill>
            </a:endParaRPr>
          </a:p>
        </p:txBody>
      </p:sp>
      <p:sp>
        <p:nvSpPr>
          <p:cNvPr id="5" name="Date Placeholder 4"/>
          <p:cNvSpPr>
            <a:spLocks noGrp="1"/>
          </p:cNvSpPr>
          <p:nvPr>
            <p:ph type="dt" idx="11"/>
          </p:nvPr>
        </p:nvSpPr>
        <p:spPr/>
        <p:txBody>
          <a:bodyPr/>
          <a:lstStyle/>
          <a:p>
            <a:fld id="{51063DA4-1175-430E-A0DC-A9F97E391E65}" type="datetime1">
              <a:rPr lang="en-US" smtClean="0"/>
              <a:t>8/29/2013</a:t>
            </a:fld>
            <a:endParaRPr lang="en-US"/>
          </a:p>
        </p:txBody>
      </p:sp>
    </p:spTree>
    <p:extLst>
      <p:ext uri="{BB962C8B-B14F-4D97-AF65-F5344CB8AC3E}">
        <p14:creationId xmlns:p14="http://schemas.microsoft.com/office/powerpoint/2010/main" val="21138691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smtClean="0">
                <a:solidFill>
                  <a:schemeClr val="tx1"/>
                </a:solidFill>
              </a:rPr>
              <a:t>This is another case in the series</a:t>
            </a:r>
            <a:r>
              <a:rPr lang="en-US" sz="1200" b="0" baseline="0" dirty="0" smtClean="0">
                <a:solidFill>
                  <a:schemeClr val="tx1"/>
                </a:solidFill>
              </a:rPr>
              <a:t> of 8 cases brought by the FTC at the same time as FTC v. </a:t>
            </a:r>
            <a:r>
              <a:rPr lang="en-US" sz="1200" b="0" baseline="0" dirty="0" err="1" smtClean="0">
                <a:solidFill>
                  <a:schemeClr val="tx1"/>
                </a:solidFill>
              </a:rPr>
              <a:t>Pecon</a:t>
            </a:r>
            <a:r>
              <a:rPr lang="en-US" sz="1200" b="0" baseline="0" dirty="0" smtClean="0">
                <a:solidFill>
                  <a:schemeClr val="tx1"/>
                </a:solidFill>
              </a:rPr>
              <a:t> Software.</a:t>
            </a:r>
            <a:endParaRPr lang="en-US" b="0" dirty="0"/>
          </a:p>
        </p:txBody>
      </p:sp>
      <p:sp>
        <p:nvSpPr>
          <p:cNvPr id="4" name="Slide Number Placeholder 3"/>
          <p:cNvSpPr>
            <a:spLocks noGrp="1"/>
          </p:cNvSpPr>
          <p:nvPr>
            <p:ph type="sldNum" sz="quarter" idx="10"/>
          </p:nvPr>
        </p:nvSpPr>
        <p:spPr/>
        <p:txBody>
          <a:bodyPr/>
          <a:lstStyle/>
          <a:p>
            <a:fld id="{2D5CC31B-5A92-42FC-AB18-C4B4571E2F31}" type="slidenum">
              <a:rPr lang="en-US">
                <a:solidFill>
                  <a:prstClr val="black"/>
                </a:solidFill>
              </a:rPr>
              <a:pPr/>
              <a:t>35</a:t>
            </a:fld>
            <a:endParaRPr lang="en-US" dirty="0">
              <a:solidFill>
                <a:prstClr val="black"/>
              </a:solidFill>
            </a:endParaRPr>
          </a:p>
        </p:txBody>
      </p:sp>
      <p:sp>
        <p:nvSpPr>
          <p:cNvPr id="5" name="Date Placeholder 4"/>
          <p:cNvSpPr>
            <a:spLocks noGrp="1"/>
          </p:cNvSpPr>
          <p:nvPr>
            <p:ph type="dt" idx="11"/>
          </p:nvPr>
        </p:nvSpPr>
        <p:spPr/>
        <p:txBody>
          <a:bodyPr/>
          <a:lstStyle/>
          <a:p>
            <a:fld id="{9AC83E16-B488-4233-B138-75229DBA75F6}" type="datetime1">
              <a:rPr lang="en-US" smtClean="0"/>
              <a:t>8/29/2013</a:t>
            </a:fld>
            <a:endParaRPr lang="en-US"/>
          </a:p>
        </p:txBody>
      </p:sp>
    </p:spTree>
    <p:extLst>
      <p:ext uri="{BB962C8B-B14F-4D97-AF65-F5344CB8AC3E}">
        <p14:creationId xmlns:p14="http://schemas.microsoft.com/office/powerpoint/2010/main" val="21138691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6503"/>
            <a:r>
              <a:rPr lang="en-US" dirty="0" smtClean="0"/>
              <a:t>FTC v. Wise Media, LLC (2013. Complaint: http://www.ftc.gov/os/caselist/1223182/130417wisemediacmpt.pdf)</a:t>
            </a:r>
          </a:p>
          <a:p>
            <a:endParaRPr lang="en-US" dirty="0" smtClean="0"/>
          </a:p>
          <a:p>
            <a:r>
              <a:rPr lang="en-US" dirty="0" smtClean="0"/>
              <a:t>[Facts]</a:t>
            </a:r>
          </a:p>
          <a:p>
            <a:pPr marL="171844" indent="-171844">
              <a:buFontTx/>
              <a:buChar char="-"/>
            </a:pPr>
            <a:r>
              <a:rPr lang="en-US" dirty="0" smtClean="0"/>
              <a:t>Defendants operated a scam in which they bill consumers for text message-based subscription services without consumers' authorizations. </a:t>
            </a:r>
          </a:p>
          <a:p>
            <a:pPr marL="171844" indent="-171844">
              <a:buFontTx/>
              <a:buChar char="-"/>
            </a:pPr>
            <a:r>
              <a:rPr lang="en-US" dirty="0" smtClean="0"/>
              <a:t>Defendants caused such unauthorized charges to be placed on consumers' phone bills ($9.99/month). </a:t>
            </a:r>
          </a:p>
          <a:p>
            <a:endParaRPr lang="en-US" dirty="0" smtClean="0"/>
          </a:p>
          <a:p>
            <a:r>
              <a:rPr lang="en-US" dirty="0" smtClean="0"/>
              <a:t>[Resolution] </a:t>
            </a:r>
          </a:p>
          <a:p>
            <a:pPr marL="171844" indent="-171844">
              <a:buFontTx/>
              <a:buChar char="-"/>
            </a:pPr>
            <a:r>
              <a:rPr lang="en-US" dirty="0" smtClean="0"/>
              <a:t>Final resolution is pending. </a:t>
            </a:r>
          </a:p>
          <a:p>
            <a:pPr marL="171844" indent="-171844">
              <a:buFontTx/>
              <a:buChar char="-"/>
            </a:pPr>
            <a:r>
              <a:rPr lang="en-US" dirty="0" smtClean="0"/>
              <a:t>Stipulated temporary restraining order and stipulated supplement preliminary injunction  have been ordered.</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2D5CC31B-5A92-42FC-AB18-C4B4571E2F31}" type="slidenum">
              <a:rPr lang="en-US">
                <a:solidFill>
                  <a:prstClr val="black"/>
                </a:solidFill>
              </a:rPr>
              <a:pPr/>
              <a:t>36</a:t>
            </a:fld>
            <a:endParaRPr lang="en-US" dirty="0">
              <a:solidFill>
                <a:prstClr val="black"/>
              </a:solidFill>
            </a:endParaRPr>
          </a:p>
        </p:txBody>
      </p:sp>
      <p:sp>
        <p:nvSpPr>
          <p:cNvPr id="5" name="Date Placeholder 4"/>
          <p:cNvSpPr>
            <a:spLocks noGrp="1"/>
          </p:cNvSpPr>
          <p:nvPr>
            <p:ph type="dt" idx="11"/>
          </p:nvPr>
        </p:nvSpPr>
        <p:spPr/>
        <p:txBody>
          <a:bodyPr/>
          <a:lstStyle/>
          <a:p>
            <a:fld id="{E6CA6A82-4011-4B4B-9469-05AA64690FDF}" type="datetime1">
              <a:rPr lang="en-US" smtClean="0"/>
              <a:t>8/29/2013</a:t>
            </a:fld>
            <a:endParaRPr lang="en-US"/>
          </a:p>
        </p:txBody>
      </p:sp>
    </p:spTree>
    <p:extLst>
      <p:ext uri="{BB962C8B-B14F-4D97-AF65-F5344CB8AC3E}">
        <p14:creationId xmlns:p14="http://schemas.microsoft.com/office/powerpoint/2010/main" val="21138691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defTabSz="916503"/>
            <a:r>
              <a:rPr lang="en-US" dirty="0" smtClean="0"/>
              <a:t>FTC v. Wise Media, LLC (2013. Complaint: http://www.ftc.gov/os/caselist/1223182/130417wisemediacmpt.pdf)</a:t>
            </a:r>
          </a:p>
          <a:p>
            <a:endParaRPr lang="en-US" dirty="0" smtClean="0"/>
          </a:p>
          <a:p>
            <a:r>
              <a:rPr lang="en-US" dirty="0" smtClean="0"/>
              <a:t>[Facts]</a:t>
            </a:r>
          </a:p>
          <a:p>
            <a:pPr marL="171844" indent="-171844">
              <a:buFontTx/>
              <a:buChar char="-"/>
            </a:pPr>
            <a:r>
              <a:rPr lang="en-US" dirty="0" smtClean="0"/>
              <a:t>Defendants operated a scam in which they bill consumers for text message-based subscription services without consumers' authorizations. </a:t>
            </a:r>
          </a:p>
          <a:p>
            <a:pPr marL="171844" indent="-171844">
              <a:buFontTx/>
              <a:buChar char="-"/>
            </a:pPr>
            <a:r>
              <a:rPr lang="en-US" dirty="0" smtClean="0"/>
              <a:t>Defendants caused such unauthorized charges to be placed on consumers' phone bills ($9.99/month). </a:t>
            </a:r>
          </a:p>
          <a:p>
            <a:endParaRPr lang="en-US" dirty="0" smtClean="0"/>
          </a:p>
          <a:p>
            <a:r>
              <a:rPr lang="en-US" dirty="0" smtClean="0"/>
              <a:t>[Resolution] </a:t>
            </a:r>
          </a:p>
          <a:p>
            <a:pPr marL="171844" indent="-171844">
              <a:buFontTx/>
              <a:buChar char="-"/>
            </a:pPr>
            <a:r>
              <a:rPr lang="en-US" dirty="0" smtClean="0"/>
              <a:t>Final resolution is pending. </a:t>
            </a:r>
          </a:p>
          <a:p>
            <a:pPr marL="171844" indent="-171844">
              <a:buFontTx/>
              <a:buChar char="-"/>
            </a:pPr>
            <a:r>
              <a:rPr lang="en-US" dirty="0" smtClean="0"/>
              <a:t>Stipulated temporary restraining order and stipulated supplement preliminary injunction  have been ordered.</a:t>
            </a:r>
          </a:p>
          <a:p>
            <a:endParaRPr lang="en-US" dirty="0"/>
          </a:p>
        </p:txBody>
      </p:sp>
      <p:sp>
        <p:nvSpPr>
          <p:cNvPr id="4" name="Slide Number Placeholder 3"/>
          <p:cNvSpPr>
            <a:spLocks noGrp="1"/>
          </p:cNvSpPr>
          <p:nvPr>
            <p:ph type="sldNum" sz="quarter" idx="10"/>
          </p:nvPr>
        </p:nvSpPr>
        <p:spPr/>
        <p:txBody>
          <a:bodyPr/>
          <a:lstStyle/>
          <a:p>
            <a:fld id="{2D5CC31B-5A92-42FC-AB18-C4B4571E2F31}" type="slidenum">
              <a:rPr lang="en-US">
                <a:solidFill>
                  <a:prstClr val="black"/>
                </a:solidFill>
              </a:rPr>
              <a:pPr/>
              <a:t>37</a:t>
            </a:fld>
            <a:endParaRPr lang="en-US" dirty="0">
              <a:solidFill>
                <a:prstClr val="black"/>
              </a:solidFill>
            </a:endParaRPr>
          </a:p>
        </p:txBody>
      </p:sp>
      <p:sp>
        <p:nvSpPr>
          <p:cNvPr id="5" name="Date Placeholder 4"/>
          <p:cNvSpPr>
            <a:spLocks noGrp="1"/>
          </p:cNvSpPr>
          <p:nvPr>
            <p:ph type="dt" idx="11"/>
          </p:nvPr>
        </p:nvSpPr>
        <p:spPr/>
        <p:txBody>
          <a:bodyPr/>
          <a:lstStyle/>
          <a:p>
            <a:fld id="{9A70366A-F570-4B6E-B828-D2D3DA4ACA3B}" type="datetime1">
              <a:rPr lang="en-US" smtClean="0"/>
              <a:t>8/29/2013</a:t>
            </a:fld>
            <a:endParaRPr lang="en-US"/>
          </a:p>
        </p:txBody>
      </p:sp>
    </p:spTree>
    <p:extLst>
      <p:ext uri="{BB962C8B-B14F-4D97-AF65-F5344CB8AC3E}">
        <p14:creationId xmlns:p14="http://schemas.microsoft.com/office/powerpoint/2010/main" val="21138691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6503"/>
            <a:r>
              <a:rPr lang="en-US" dirty="0" smtClean="0"/>
              <a:t>FTC v. Wise Media, LLC (2013. Complaint: http://www.ftc.gov/os/caselist/1223182/130417wisemediacmpt.pdf)</a:t>
            </a:r>
          </a:p>
          <a:p>
            <a:endParaRPr lang="en-US" dirty="0" smtClean="0"/>
          </a:p>
          <a:p>
            <a:r>
              <a:rPr lang="en-US" dirty="0" smtClean="0"/>
              <a:t>[Facts]</a:t>
            </a:r>
          </a:p>
          <a:p>
            <a:pPr marL="171844" indent="-171844">
              <a:buFontTx/>
              <a:buChar char="-"/>
            </a:pPr>
            <a:r>
              <a:rPr lang="en-US" dirty="0" smtClean="0"/>
              <a:t>Defendants operated a scam in which they bill consumers for text message-based subscription services without consumers' authorizations. </a:t>
            </a:r>
          </a:p>
          <a:p>
            <a:pPr marL="171844" indent="-171844">
              <a:buFontTx/>
              <a:buChar char="-"/>
            </a:pPr>
            <a:r>
              <a:rPr lang="en-US" dirty="0" smtClean="0"/>
              <a:t>Defendants caused such unauthorized charges to be placed on consumers' phone bills ($9.99/month). </a:t>
            </a:r>
          </a:p>
          <a:p>
            <a:endParaRPr lang="en-US" dirty="0" smtClean="0"/>
          </a:p>
          <a:p>
            <a:r>
              <a:rPr lang="en-US" dirty="0" smtClean="0"/>
              <a:t>[Resolution] </a:t>
            </a:r>
          </a:p>
          <a:p>
            <a:pPr marL="171844" indent="-171844">
              <a:buFontTx/>
              <a:buChar char="-"/>
            </a:pPr>
            <a:r>
              <a:rPr lang="en-US" dirty="0" smtClean="0"/>
              <a:t>Final resolution is pending. </a:t>
            </a:r>
          </a:p>
          <a:p>
            <a:pPr marL="171844" indent="-171844">
              <a:buFontTx/>
              <a:buChar char="-"/>
            </a:pPr>
            <a:r>
              <a:rPr lang="en-US" dirty="0" smtClean="0"/>
              <a:t>Stipulated temporary restraining order and stipulated supplement preliminary injunction  have been ordered.</a:t>
            </a:r>
          </a:p>
          <a:p>
            <a:endParaRPr lang="en-US" dirty="0"/>
          </a:p>
        </p:txBody>
      </p:sp>
      <p:sp>
        <p:nvSpPr>
          <p:cNvPr id="4" name="Slide Number Placeholder 3"/>
          <p:cNvSpPr>
            <a:spLocks noGrp="1"/>
          </p:cNvSpPr>
          <p:nvPr>
            <p:ph type="sldNum" sz="quarter" idx="10"/>
          </p:nvPr>
        </p:nvSpPr>
        <p:spPr/>
        <p:txBody>
          <a:bodyPr/>
          <a:lstStyle/>
          <a:p>
            <a:fld id="{2D5CC31B-5A92-42FC-AB18-C4B4571E2F31}" type="slidenum">
              <a:rPr lang="en-US">
                <a:solidFill>
                  <a:prstClr val="black"/>
                </a:solidFill>
              </a:rPr>
              <a:pPr/>
              <a:t>38</a:t>
            </a:fld>
            <a:endParaRPr lang="en-US" dirty="0">
              <a:solidFill>
                <a:prstClr val="black"/>
              </a:solidFill>
            </a:endParaRPr>
          </a:p>
        </p:txBody>
      </p:sp>
      <p:sp>
        <p:nvSpPr>
          <p:cNvPr id="5" name="Date Placeholder 4"/>
          <p:cNvSpPr>
            <a:spLocks noGrp="1"/>
          </p:cNvSpPr>
          <p:nvPr>
            <p:ph type="dt" idx="11"/>
          </p:nvPr>
        </p:nvSpPr>
        <p:spPr/>
        <p:txBody>
          <a:bodyPr/>
          <a:lstStyle/>
          <a:p>
            <a:fld id="{62596EC8-CA19-47B2-96CD-935EA5513407}" type="datetime1">
              <a:rPr lang="en-US" smtClean="0"/>
              <a:t>8/29/2013</a:t>
            </a:fld>
            <a:endParaRPr lang="en-US"/>
          </a:p>
        </p:txBody>
      </p:sp>
    </p:spTree>
    <p:extLst>
      <p:ext uri="{BB962C8B-B14F-4D97-AF65-F5344CB8AC3E}">
        <p14:creationId xmlns:p14="http://schemas.microsoft.com/office/powerpoint/2010/main" val="21138691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6503"/>
            <a:r>
              <a:rPr lang="en-US" dirty="0" smtClean="0"/>
              <a:t>FTC v. Wise Media, LLC (2013. Complaint: http://www.ftc.gov/os/caselist/1223182/130417wisemediacmpt.pdf)</a:t>
            </a:r>
          </a:p>
          <a:p>
            <a:endParaRPr lang="en-US" dirty="0" smtClean="0"/>
          </a:p>
          <a:p>
            <a:r>
              <a:rPr lang="en-US" dirty="0" smtClean="0"/>
              <a:t>[Facts]</a:t>
            </a:r>
          </a:p>
          <a:p>
            <a:pPr marL="171844" indent="-171844">
              <a:buFontTx/>
              <a:buChar char="-"/>
            </a:pPr>
            <a:r>
              <a:rPr lang="en-US" dirty="0" smtClean="0"/>
              <a:t>Defendants operated a scam in which they bill consumers for text message-based subscription services without consumers' authorizations. </a:t>
            </a:r>
          </a:p>
          <a:p>
            <a:pPr marL="171844" indent="-171844">
              <a:buFontTx/>
              <a:buChar char="-"/>
            </a:pPr>
            <a:r>
              <a:rPr lang="en-US" dirty="0" smtClean="0"/>
              <a:t>Defendants caused such unauthorized charges to be placed on consumers' phone bills ($9.99/month). </a:t>
            </a:r>
          </a:p>
          <a:p>
            <a:endParaRPr lang="en-US" dirty="0" smtClean="0"/>
          </a:p>
          <a:p>
            <a:r>
              <a:rPr lang="en-US" dirty="0" smtClean="0"/>
              <a:t>[Resolution] </a:t>
            </a:r>
          </a:p>
          <a:p>
            <a:pPr marL="171844" indent="-171844">
              <a:buFontTx/>
              <a:buChar char="-"/>
            </a:pPr>
            <a:r>
              <a:rPr lang="en-US" dirty="0" smtClean="0"/>
              <a:t>Final resolution is pending. </a:t>
            </a:r>
          </a:p>
          <a:p>
            <a:pPr marL="171844" indent="-171844">
              <a:buFontTx/>
              <a:buChar char="-"/>
            </a:pPr>
            <a:r>
              <a:rPr lang="en-US" dirty="0" smtClean="0"/>
              <a:t>Stipulated temporary restraining order and stipulated supplement preliminary injunction  have been ordered.</a:t>
            </a:r>
          </a:p>
          <a:p>
            <a:endParaRPr lang="en-US" dirty="0"/>
          </a:p>
        </p:txBody>
      </p:sp>
      <p:sp>
        <p:nvSpPr>
          <p:cNvPr id="4" name="Slide Number Placeholder 3"/>
          <p:cNvSpPr>
            <a:spLocks noGrp="1"/>
          </p:cNvSpPr>
          <p:nvPr>
            <p:ph type="sldNum" sz="quarter" idx="10"/>
          </p:nvPr>
        </p:nvSpPr>
        <p:spPr/>
        <p:txBody>
          <a:bodyPr/>
          <a:lstStyle/>
          <a:p>
            <a:fld id="{2D5CC31B-5A92-42FC-AB18-C4B4571E2F31}" type="slidenum">
              <a:rPr lang="en-US">
                <a:solidFill>
                  <a:prstClr val="black"/>
                </a:solidFill>
              </a:rPr>
              <a:pPr/>
              <a:t>39</a:t>
            </a:fld>
            <a:endParaRPr lang="en-US" dirty="0">
              <a:solidFill>
                <a:prstClr val="black"/>
              </a:solidFill>
            </a:endParaRPr>
          </a:p>
        </p:txBody>
      </p:sp>
      <p:sp>
        <p:nvSpPr>
          <p:cNvPr id="5" name="Date Placeholder 4"/>
          <p:cNvSpPr>
            <a:spLocks noGrp="1"/>
          </p:cNvSpPr>
          <p:nvPr>
            <p:ph type="dt" idx="11"/>
          </p:nvPr>
        </p:nvSpPr>
        <p:spPr/>
        <p:txBody>
          <a:bodyPr/>
          <a:lstStyle/>
          <a:p>
            <a:fld id="{4E6AE352-B2D4-43C2-AF85-9D377BAEC3C3}" type="datetime1">
              <a:rPr lang="en-US" smtClean="0"/>
              <a:t>8/29/2013</a:t>
            </a:fld>
            <a:endParaRPr lang="en-US"/>
          </a:p>
        </p:txBody>
      </p:sp>
    </p:spTree>
    <p:extLst>
      <p:ext uri="{BB962C8B-B14F-4D97-AF65-F5344CB8AC3E}">
        <p14:creationId xmlns:p14="http://schemas.microsoft.com/office/powerpoint/2010/main" val="21138691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FTC</a:t>
            </a:r>
            <a:r>
              <a:rPr lang="en-US" baseline="0" dirty="0" smtClean="0"/>
              <a:t> v. </a:t>
            </a:r>
            <a:r>
              <a:rPr lang="en-US" baseline="0" dirty="0" err="1" smtClean="0"/>
              <a:t>Acquinity</a:t>
            </a:r>
            <a:r>
              <a:rPr lang="en-US" baseline="0" dirty="0" smtClean="0"/>
              <a:t> (2013)</a:t>
            </a:r>
          </a:p>
          <a:p>
            <a:pPr marL="174708" indent="-174708">
              <a:buFontTx/>
              <a:buChar char="-"/>
            </a:pPr>
            <a:r>
              <a:rPr lang="en-US" baseline="0" dirty="0" smtClean="0"/>
              <a:t>News release: </a:t>
            </a:r>
            <a:r>
              <a:rPr lang="en-US" dirty="0" smtClean="0"/>
              <a:t>http://www.ftc.gov/opa/2013/07/revenuepath.shtm </a:t>
            </a:r>
            <a:endParaRPr lang="en-US" baseline="0" dirty="0" smtClean="0"/>
          </a:p>
          <a:p>
            <a:pPr marL="174708" indent="-174708">
              <a:buFontTx/>
              <a:buChar char="-"/>
            </a:pPr>
            <a:r>
              <a:rPr lang="en-US" dirty="0" smtClean="0"/>
              <a:t>Complaint: http://www.ftc.gov/os/caselist/1223161/130729revenuepathcmpt.pdf</a:t>
            </a:r>
          </a:p>
          <a:p>
            <a:pPr marL="174708" indent="-174708">
              <a:buFontTx/>
              <a:buChar char="-"/>
            </a:pPr>
            <a:r>
              <a:rPr lang="en-US" dirty="0" smtClean="0"/>
              <a:t>Final resolution</a:t>
            </a:r>
            <a:r>
              <a:rPr lang="en-US" baseline="0" dirty="0" smtClean="0"/>
              <a:t> is pending.</a:t>
            </a:r>
            <a:endParaRPr lang="en-US" dirty="0" smtClean="0"/>
          </a:p>
          <a:p>
            <a:pPr marL="174708" indent="-174708">
              <a:buFontTx/>
              <a:buChar char="-"/>
            </a:pPr>
            <a:endParaRPr lang="en-US" baseline="0" dirty="0" smtClean="0"/>
          </a:p>
          <a:p>
            <a:r>
              <a:rPr lang="en-US" baseline="0" dirty="0" smtClean="0"/>
              <a:t>FTC v. Henry Kelly (2013. One of the series of 8 cases against 29 Defendants who offered “free” gift cards.) </a:t>
            </a:r>
          </a:p>
          <a:p>
            <a:pPr marL="174708" indent="-174708">
              <a:buFontTx/>
              <a:buChar char="-"/>
            </a:pPr>
            <a:r>
              <a:rPr lang="en-US" dirty="0" smtClean="0"/>
              <a:t>News release: http://www.ftc.gov/opa/2013/03/textmessages.shtm</a:t>
            </a:r>
          </a:p>
          <a:p>
            <a:pPr marL="174708" indent="-174708">
              <a:buFontTx/>
              <a:buChar char="-"/>
            </a:pPr>
            <a:r>
              <a:rPr lang="en-US" dirty="0" smtClean="0"/>
              <a:t>Complaint:</a:t>
            </a:r>
            <a:r>
              <a:rPr lang="en-US" baseline="0" dirty="0" smtClean="0"/>
              <a:t> http://www.ftc.gov/os/caselist/1323057/130307hnkcmpt.pdf</a:t>
            </a:r>
          </a:p>
          <a:p>
            <a:pPr marL="174708" indent="-174708">
              <a:buFontTx/>
              <a:buChar char="-"/>
            </a:pPr>
            <a:r>
              <a:rPr lang="en-US" baseline="0" dirty="0" smtClean="0"/>
              <a:t>Stipulated Final Judgment and Order for Permanent Injunction: http://www.ftc.gov/os/caselist/1323057/130718hnkstip.pdf</a:t>
            </a:r>
          </a:p>
          <a:p>
            <a:endParaRPr lang="en-US" dirty="0"/>
          </a:p>
        </p:txBody>
      </p:sp>
      <p:sp>
        <p:nvSpPr>
          <p:cNvPr id="4" name="Slide Number Placeholder 3"/>
          <p:cNvSpPr>
            <a:spLocks noGrp="1"/>
          </p:cNvSpPr>
          <p:nvPr>
            <p:ph type="sldNum" sz="quarter" idx="10"/>
          </p:nvPr>
        </p:nvSpPr>
        <p:spPr/>
        <p:txBody>
          <a:bodyPr/>
          <a:lstStyle/>
          <a:p>
            <a:fld id="{2D5CC31B-5A92-42FC-AB18-C4B4571E2F31}" type="slidenum">
              <a:rPr lang="en-US">
                <a:solidFill>
                  <a:prstClr val="black"/>
                </a:solidFill>
              </a:rPr>
              <a:pPr/>
              <a:t>4</a:t>
            </a:fld>
            <a:endParaRPr lang="en-US" dirty="0">
              <a:solidFill>
                <a:prstClr val="black"/>
              </a:solidFill>
            </a:endParaRPr>
          </a:p>
        </p:txBody>
      </p:sp>
      <p:sp>
        <p:nvSpPr>
          <p:cNvPr id="5" name="Date Placeholder 4"/>
          <p:cNvSpPr>
            <a:spLocks noGrp="1"/>
          </p:cNvSpPr>
          <p:nvPr>
            <p:ph type="dt" idx="11"/>
          </p:nvPr>
        </p:nvSpPr>
        <p:spPr/>
        <p:txBody>
          <a:bodyPr/>
          <a:lstStyle/>
          <a:p>
            <a:fld id="{90804B3F-41EB-4E82-89BE-3648B22B91E8}" type="datetime1">
              <a:rPr lang="en-US" smtClean="0"/>
              <a:t>8/29/2013</a:t>
            </a:fld>
            <a:endParaRPr lang="en-US"/>
          </a:p>
        </p:txBody>
      </p:sp>
    </p:spTree>
    <p:extLst>
      <p:ext uri="{BB962C8B-B14F-4D97-AF65-F5344CB8AC3E}">
        <p14:creationId xmlns:p14="http://schemas.microsoft.com/office/powerpoint/2010/main" val="21138691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6503"/>
            <a:r>
              <a:rPr lang="en-US" dirty="0" smtClean="0"/>
              <a:t>FTC v. Inc21.com (2010. Complaint: http://www.ftc.gov/os/caselist/0923171/100301inc21cmpt.pdf)</a:t>
            </a:r>
          </a:p>
          <a:p>
            <a:endParaRPr lang="en-US" dirty="0" smtClean="0"/>
          </a:p>
          <a:p>
            <a:r>
              <a:rPr lang="en-US" dirty="0" smtClean="0"/>
              <a:t>[Facts]</a:t>
            </a:r>
          </a:p>
          <a:p>
            <a:pPr marL="171844" indent="-171844">
              <a:buFontTx/>
              <a:buChar char="-"/>
            </a:pPr>
            <a:r>
              <a:rPr lang="en-US" dirty="0" smtClean="0"/>
              <a:t>Defendants made unsolicited calls to verify business contact information and in some instances to offer their Internet services without asking consumers to purchase anything. </a:t>
            </a:r>
          </a:p>
          <a:p>
            <a:pPr marL="171844" indent="-171844">
              <a:buFontTx/>
              <a:buChar char="-"/>
            </a:pPr>
            <a:r>
              <a:rPr lang="en-US" dirty="0" smtClean="0"/>
              <a:t>Even when their offer was declined or their offer was for a free trial, Defendants then placed unauthorized charges on consumers' telephone bills (between $12.95 and $39.95 per month) for such services. </a:t>
            </a:r>
          </a:p>
          <a:p>
            <a:pPr marL="171844" indent="-171844">
              <a:buFontTx/>
              <a:buChar char="-"/>
            </a:pPr>
            <a:r>
              <a:rPr lang="en-US" dirty="0" smtClean="0"/>
              <a:t>Defendants collected over $37 million. </a:t>
            </a:r>
          </a:p>
          <a:p>
            <a:pPr marL="171844" indent="-171844">
              <a:buFontTx/>
              <a:buChar char="-"/>
            </a:pPr>
            <a:endParaRPr lang="en-US" dirty="0" smtClean="0"/>
          </a:p>
          <a:p>
            <a:r>
              <a:rPr lang="en-US" dirty="0" smtClean="0"/>
              <a:t>[Resolution]</a:t>
            </a:r>
          </a:p>
          <a:p>
            <a:pPr marL="171844" indent="-171844">
              <a:buFontTx/>
              <a:buChar char="-"/>
            </a:pPr>
            <a:r>
              <a:rPr lang="en-US" dirty="0" smtClean="0"/>
              <a:t>The FTC's motion for summary judgment was granted.</a:t>
            </a:r>
          </a:p>
          <a:p>
            <a:pPr marL="171844" indent="-171844">
              <a:buFontTx/>
              <a:buChar char="-"/>
            </a:pPr>
            <a:r>
              <a:rPr lang="en-US" dirty="0" smtClean="0"/>
              <a:t>The FTC obtained orders for permanent injunction and monetary restitution.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2D5CC31B-5A92-42FC-AB18-C4B4571E2F31}" type="slidenum">
              <a:rPr lang="en-US">
                <a:solidFill>
                  <a:prstClr val="black"/>
                </a:solidFill>
              </a:rPr>
              <a:pPr/>
              <a:t>40</a:t>
            </a:fld>
            <a:endParaRPr lang="en-US" dirty="0">
              <a:solidFill>
                <a:prstClr val="black"/>
              </a:solidFill>
            </a:endParaRPr>
          </a:p>
        </p:txBody>
      </p:sp>
      <p:sp>
        <p:nvSpPr>
          <p:cNvPr id="5" name="Date Placeholder 4"/>
          <p:cNvSpPr>
            <a:spLocks noGrp="1"/>
          </p:cNvSpPr>
          <p:nvPr>
            <p:ph type="dt" idx="11"/>
          </p:nvPr>
        </p:nvSpPr>
        <p:spPr/>
        <p:txBody>
          <a:bodyPr/>
          <a:lstStyle/>
          <a:p>
            <a:fld id="{A4A67450-DBBC-4914-AB02-5CE85924FEDA}" type="datetime1">
              <a:rPr lang="en-US" smtClean="0"/>
              <a:t>8/29/2013</a:t>
            </a:fld>
            <a:endParaRPr lang="en-US"/>
          </a:p>
        </p:txBody>
      </p:sp>
    </p:spTree>
    <p:extLst>
      <p:ext uri="{BB962C8B-B14F-4D97-AF65-F5344CB8AC3E}">
        <p14:creationId xmlns:p14="http://schemas.microsoft.com/office/powerpoint/2010/main" val="21138691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6503"/>
            <a:r>
              <a:rPr lang="en-US" dirty="0" smtClean="0"/>
              <a:t>FTC v. Inc21.com (2010. Complaint: http://www.ftc.gov/os/caselist/0923171/100301inc21cmpt.pdf)</a:t>
            </a:r>
          </a:p>
          <a:p>
            <a:endParaRPr lang="en-US" dirty="0" smtClean="0"/>
          </a:p>
          <a:p>
            <a:r>
              <a:rPr lang="en-US" dirty="0" smtClean="0"/>
              <a:t>[Facts]</a:t>
            </a:r>
          </a:p>
          <a:p>
            <a:pPr marL="171844" indent="-171844">
              <a:buFontTx/>
              <a:buChar char="-"/>
            </a:pPr>
            <a:r>
              <a:rPr lang="en-US" dirty="0" smtClean="0"/>
              <a:t>Defendants made unsolicited calls to verify business contact information and in some instances to offer their Internet services without asking consumers to purchase anything. </a:t>
            </a:r>
          </a:p>
          <a:p>
            <a:pPr marL="171844" indent="-171844">
              <a:buFontTx/>
              <a:buChar char="-"/>
            </a:pPr>
            <a:r>
              <a:rPr lang="en-US" dirty="0" smtClean="0"/>
              <a:t>Even when their offer was declined or their offer was for a free trial, Defendants then placed unauthorized charges on consumers' telephone bills (between $12.95 and $39.95 per month) for such services. </a:t>
            </a:r>
          </a:p>
          <a:p>
            <a:pPr marL="171844" indent="-171844">
              <a:buFontTx/>
              <a:buChar char="-"/>
            </a:pPr>
            <a:r>
              <a:rPr lang="en-US" dirty="0" smtClean="0"/>
              <a:t>Defendants collected over $37 million. </a:t>
            </a:r>
          </a:p>
          <a:p>
            <a:pPr marL="171844" indent="-171844">
              <a:buFontTx/>
              <a:buChar char="-"/>
            </a:pPr>
            <a:endParaRPr lang="en-US" dirty="0" smtClean="0"/>
          </a:p>
          <a:p>
            <a:r>
              <a:rPr lang="en-US" dirty="0" smtClean="0"/>
              <a:t>[Resolution]</a:t>
            </a:r>
          </a:p>
          <a:p>
            <a:pPr marL="171844" indent="-171844">
              <a:buFontTx/>
              <a:buChar char="-"/>
            </a:pPr>
            <a:r>
              <a:rPr lang="en-US" dirty="0" smtClean="0"/>
              <a:t>The FTC's motion for summary judgment was granted.</a:t>
            </a:r>
          </a:p>
          <a:p>
            <a:pPr marL="171844" indent="-171844">
              <a:buFontTx/>
              <a:buChar char="-"/>
            </a:pPr>
            <a:r>
              <a:rPr lang="en-US" dirty="0" smtClean="0"/>
              <a:t>The FTC obtained orders for permanent injunction and monetary restitution.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2D5CC31B-5A92-42FC-AB18-C4B4571E2F31}" type="slidenum">
              <a:rPr lang="en-US">
                <a:solidFill>
                  <a:prstClr val="black"/>
                </a:solidFill>
              </a:rPr>
              <a:pPr/>
              <a:t>41</a:t>
            </a:fld>
            <a:endParaRPr lang="en-US" dirty="0">
              <a:solidFill>
                <a:prstClr val="black"/>
              </a:solidFill>
            </a:endParaRPr>
          </a:p>
        </p:txBody>
      </p:sp>
      <p:sp>
        <p:nvSpPr>
          <p:cNvPr id="5" name="Date Placeholder 4"/>
          <p:cNvSpPr>
            <a:spLocks noGrp="1"/>
          </p:cNvSpPr>
          <p:nvPr>
            <p:ph type="dt" idx="11"/>
          </p:nvPr>
        </p:nvSpPr>
        <p:spPr/>
        <p:txBody>
          <a:bodyPr/>
          <a:lstStyle/>
          <a:p>
            <a:fld id="{DE9B6732-48F1-4D03-B2E6-5665F30A3602}" type="datetime1">
              <a:rPr lang="en-US" smtClean="0"/>
              <a:t>8/29/2013</a:t>
            </a:fld>
            <a:endParaRPr lang="en-US"/>
          </a:p>
        </p:txBody>
      </p:sp>
    </p:spTree>
    <p:extLst>
      <p:ext uri="{BB962C8B-B14F-4D97-AF65-F5344CB8AC3E}">
        <p14:creationId xmlns:p14="http://schemas.microsoft.com/office/powerpoint/2010/main" val="21138691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5CC31B-5A92-42FC-AB18-C4B4571E2F31}" type="slidenum">
              <a:rPr lang="en-US">
                <a:solidFill>
                  <a:prstClr val="black"/>
                </a:solidFill>
              </a:rPr>
              <a:pPr/>
              <a:t>42</a:t>
            </a:fld>
            <a:endParaRPr lang="en-US" dirty="0">
              <a:solidFill>
                <a:prstClr val="black"/>
              </a:solidFill>
            </a:endParaRPr>
          </a:p>
        </p:txBody>
      </p:sp>
      <p:sp>
        <p:nvSpPr>
          <p:cNvPr id="5" name="Date Placeholder 4"/>
          <p:cNvSpPr>
            <a:spLocks noGrp="1"/>
          </p:cNvSpPr>
          <p:nvPr>
            <p:ph type="dt" idx="11"/>
          </p:nvPr>
        </p:nvSpPr>
        <p:spPr/>
        <p:txBody>
          <a:bodyPr/>
          <a:lstStyle/>
          <a:p>
            <a:fld id="{AD4D803D-08AE-453C-A8C1-50B5191969C6}" type="datetime1">
              <a:rPr lang="en-US" smtClean="0"/>
              <a:t>8/29/2013</a:t>
            </a:fld>
            <a:endParaRPr lang="en-US"/>
          </a:p>
        </p:txBody>
      </p:sp>
    </p:spTree>
    <p:extLst>
      <p:ext uri="{BB962C8B-B14F-4D97-AF65-F5344CB8AC3E}">
        <p14:creationId xmlns:p14="http://schemas.microsoft.com/office/powerpoint/2010/main" val="211386916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5CC31B-5A92-42FC-AB18-C4B4571E2F31}" type="slidenum">
              <a:rPr lang="en-US">
                <a:solidFill>
                  <a:prstClr val="black"/>
                </a:solidFill>
              </a:rPr>
              <a:pPr/>
              <a:t>43</a:t>
            </a:fld>
            <a:endParaRPr lang="en-US" dirty="0">
              <a:solidFill>
                <a:prstClr val="black"/>
              </a:solidFill>
            </a:endParaRPr>
          </a:p>
        </p:txBody>
      </p:sp>
      <p:sp>
        <p:nvSpPr>
          <p:cNvPr id="5" name="Date Placeholder 4"/>
          <p:cNvSpPr>
            <a:spLocks noGrp="1"/>
          </p:cNvSpPr>
          <p:nvPr>
            <p:ph type="dt" idx="11"/>
          </p:nvPr>
        </p:nvSpPr>
        <p:spPr/>
        <p:txBody>
          <a:bodyPr/>
          <a:lstStyle/>
          <a:p>
            <a:fld id="{B13DF368-36D3-4560-8F30-8625D5C21DCC}" type="datetime1">
              <a:rPr lang="en-US" smtClean="0"/>
              <a:t>8/29/2013</a:t>
            </a:fld>
            <a:endParaRPr lang="en-US"/>
          </a:p>
        </p:txBody>
      </p:sp>
    </p:spTree>
    <p:extLst>
      <p:ext uri="{BB962C8B-B14F-4D97-AF65-F5344CB8AC3E}">
        <p14:creationId xmlns:p14="http://schemas.microsoft.com/office/powerpoint/2010/main" val="211386916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5CC31B-5A92-42FC-AB18-C4B4571E2F31}" type="slidenum">
              <a:rPr lang="en-US">
                <a:solidFill>
                  <a:prstClr val="black"/>
                </a:solidFill>
              </a:rPr>
              <a:pPr/>
              <a:t>44</a:t>
            </a:fld>
            <a:endParaRPr lang="en-US" dirty="0">
              <a:solidFill>
                <a:prstClr val="black"/>
              </a:solidFill>
            </a:endParaRPr>
          </a:p>
        </p:txBody>
      </p:sp>
      <p:sp>
        <p:nvSpPr>
          <p:cNvPr id="5" name="Date Placeholder 4"/>
          <p:cNvSpPr>
            <a:spLocks noGrp="1"/>
          </p:cNvSpPr>
          <p:nvPr>
            <p:ph type="dt" idx="11"/>
          </p:nvPr>
        </p:nvSpPr>
        <p:spPr/>
        <p:txBody>
          <a:bodyPr/>
          <a:lstStyle/>
          <a:p>
            <a:fld id="{F9F597C8-9ED9-418E-9947-728790967F8D}" type="datetime1">
              <a:rPr lang="en-US" smtClean="0"/>
              <a:t>8/29/2013</a:t>
            </a:fld>
            <a:endParaRPr lang="en-US"/>
          </a:p>
        </p:txBody>
      </p:sp>
    </p:spTree>
    <p:extLst>
      <p:ext uri="{BB962C8B-B14F-4D97-AF65-F5344CB8AC3E}">
        <p14:creationId xmlns:p14="http://schemas.microsoft.com/office/powerpoint/2010/main" val="211386916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5CC31B-5A92-42FC-AB18-C4B4571E2F31}" type="slidenum">
              <a:rPr lang="en-US">
                <a:solidFill>
                  <a:prstClr val="black"/>
                </a:solidFill>
              </a:rPr>
              <a:pPr/>
              <a:t>45</a:t>
            </a:fld>
            <a:endParaRPr lang="en-US" dirty="0">
              <a:solidFill>
                <a:prstClr val="black"/>
              </a:solidFill>
            </a:endParaRPr>
          </a:p>
        </p:txBody>
      </p:sp>
      <p:sp>
        <p:nvSpPr>
          <p:cNvPr id="5" name="Date Placeholder 4"/>
          <p:cNvSpPr>
            <a:spLocks noGrp="1"/>
          </p:cNvSpPr>
          <p:nvPr>
            <p:ph type="dt" idx="11"/>
          </p:nvPr>
        </p:nvSpPr>
        <p:spPr/>
        <p:txBody>
          <a:bodyPr/>
          <a:lstStyle/>
          <a:p>
            <a:fld id="{0FE2F59E-5F71-4AEC-81F4-1CB81022DC02}" type="datetime1">
              <a:rPr lang="en-US" smtClean="0"/>
              <a:t>8/29/2013</a:t>
            </a:fld>
            <a:endParaRPr lang="en-US"/>
          </a:p>
        </p:txBody>
      </p:sp>
    </p:spTree>
    <p:extLst>
      <p:ext uri="{BB962C8B-B14F-4D97-AF65-F5344CB8AC3E}">
        <p14:creationId xmlns:p14="http://schemas.microsoft.com/office/powerpoint/2010/main" val="211386916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5CC31B-5A92-42FC-AB18-C4B4571E2F31}" type="slidenum">
              <a:rPr lang="en-US">
                <a:solidFill>
                  <a:prstClr val="black"/>
                </a:solidFill>
              </a:rPr>
              <a:pPr/>
              <a:t>46</a:t>
            </a:fld>
            <a:endParaRPr lang="en-US" dirty="0">
              <a:solidFill>
                <a:prstClr val="black"/>
              </a:solidFill>
            </a:endParaRPr>
          </a:p>
        </p:txBody>
      </p:sp>
      <p:sp>
        <p:nvSpPr>
          <p:cNvPr id="5" name="Date Placeholder 4"/>
          <p:cNvSpPr>
            <a:spLocks noGrp="1"/>
          </p:cNvSpPr>
          <p:nvPr>
            <p:ph type="dt" idx="11"/>
          </p:nvPr>
        </p:nvSpPr>
        <p:spPr/>
        <p:txBody>
          <a:bodyPr/>
          <a:lstStyle/>
          <a:p>
            <a:fld id="{F6913D51-3B0F-461C-B3F8-744B4F9A71DF}" type="datetime1">
              <a:rPr lang="en-US" smtClean="0"/>
              <a:t>8/29/2013</a:t>
            </a:fld>
            <a:endParaRPr lang="en-US"/>
          </a:p>
        </p:txBody>
      </p:sp>
    </p:spTree>
    <p:extLst>
      <p:ext uri="{BB962C8B-B14F-4D97-AF65-F5344CB8AC3E}">
        <p14:creationId xmlns:p14="http://schemas.microsoft.com/office/powerpoint/2010/main" val="211386916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5CC31B-5A92-42FC-AB18-C4B4571E2F31}" type="slidenum">
              <a:rPr lang="en-US">
                <a:solidFill>
                  <a:prstClr val="black"/>
                </a:solidFill>
              </a:rPr>
              <a:pPr/>
              <a:t>47</a:t>
            </a:fld>
            <a:endParaRPr lang="en-US" dirty="0">
              <a:solidFill>
                <a:prstClr val="black"/>
              </a:solidFill>
            </a:endParaRPr>
          </a:p>
        </p:txBody>
      </p:sp>
      <p:sp>
        <p:nvSpPr>
          <p:cNvPr id="5" name="Date Placeholder 4"/>
          <p:cNvSpPr>
            <a:spLocks noGrp="1"/>
          </p:cNvSpPr>
          <p:nvPr>
            <p:ph type="dt" idx="11"/>
          </p:nvPr>
        </p:nvSpPr>
        <p:spPr/>
        <p:txBody>
          <a:bodyPr/>
          <a:lstStyle/>
          <a:p>
            <a:fld id="{60D21FD3-975F-4A22-A53A-EB54EDE77FF5}" type="datetime1">
              <a:rPr lang="en-US" smtClean="0"/>
              <a:t>8/29/2013</a:t>
            </a:fld>
            <a:endParaRPr lang="en-US"/>
          </a:p>
        </p:txBody>
      </p:sp>
    </p:spTree>
    <p:extLst>
      <p:ext uri="{BB962C8B-B14F-4D97-AF65-F5344CB8AC3E}">
        <p14:creationId xmlns:p14="http://schemas.microsoft.com/office/powerpoint/2010/main" val="211386916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5CC31B-5A92-42FC-AB18-C4B4571E2F31}" type="slidenum">
              <a:rPr lang="en-US">
                <a:solidFill>
                  <a:prstClr val="black"/>
                </a:solidFill>
              </a:rPr>
              <a:pPr/>
              <a:t>48</a:t>
            </a:fld>
            <a:endParaRPr lang="en-US" dirty="0">
              <a:solidFill>
                <a:prstClr val="black"/>
              </a:solidFill>
            </a:endParaRPr>
          </a:p>
        </p:txBody>
      </p:sp>
      <p:sp>
        <p:nvSpPr>
          <p:cNvPr id="5" name="Date Placeholder 4"/>
          <p:cNvSpPr>
            <a:spLocks noGrp="1"/>
          </p:cNvSpPr>
          <p:nvPr>
            <p:ph type="dt" idx="11"/>
          </p:nvPr>
        </p:nvSpPr>
        <p:spPr/>
        <p:txBody>
          <a:bodyPr/>
          <a:lstStyle/>
          <a:p>
            <a:fld id="{DCF939E3-50AB-4507-AAB6-8665534BCFFE}" type="datetime1">
              <a:rPr lang="en-US" smtClean="0"/>
              <a:t>8/29/2013</a:t>
            </a:fld>
            <a:endParaRPr lang="en-US"/>
          </a:p>
        </p:txBody>
      </p:sp>
    </p:spTree>
    <p:extLst>
      <p:ext uri="{BB962C8B-B14F-4D97-AF65-F5344CB8AC3E}">
        <p14:creationId xmlns:p14="http://schemas.microsoft.com/office/powerpoint/2010/main" val="21138691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5CC31B-5A92-42FC-AB18-C4B4571E2F31}" type="slidenum">
              <a:rPr lang="en-US">
                <a:solidFill>
                  <a:prstClr val="black"/>
                </a:solidFill>
              </a:rPr>
              <a:pPr/>
              <a:t>5</a:t>
            </a:fld>
            <a:endParaRPr lang="en-US" dirty="0">
              <a:solidFill>
                <a:prstClr val="black"/>
              </a:solidFill>
            </a:endParaRPr>
          </a:p>
        </p:txBody>
      </p:sp>
      <p:sp>
        <p:nvSpPr>
          <p:cNvPr id="5" name="Date Placeholder 4"/>
          <p:cNvSpPr>
            <a:spLocks noGrp="1"/>
          </p:cNvSpPr>
          <p:nvPr>
            <p:ph type="dt" idx="11"/>
          </p:nvPr>
        </p:nvSpPr>
        <p:spPr/>
        <p:txBody>
          <a:bodyPr/>
          <a:lstStyle/>
          <a:p>
            <a:fld id="{78AC0E01-D80E-4C5E-81E7-B752F36CFA8C}" type="datetime1">
              <a:rPr lang="en-US" smtClean="0"/>
              <a:t>8/29/2013</a:t>
            </a:fld>
            <a:endParaRPr lang="en-US"/>
          </a:p>
        </p:txBody>
      </p:sp>
    </p:spTree>
    <p:extLst>
      <p:ext uri="{BB962C8B-B14F-4D97-AF65-F5344CB8AC3E}">
        <p14:creationId xmlns:p14="http://schemas.microsoft.com/office/powerpoint/2010/main" val="21138691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5CC31B-5A92-42FC-AB18-C4B4571E2F31}" type="slidenum">
              <a:rPr lang="en-US">
                <a:solidFill>
                  <a:prstClr val="black"/>
                </a:solidFill>
              </a:rPr>
              <a:pPr/>
              <a:t>6</a:t>
            </a:fld>
            <a:endParaRPr lang="en-US" dirty="0">
              <a:solidFill>
                <a:prstClr val="black"/>
              </a:solidFill>
            </a:endParaRPr>
          </a:p>
        </p:txBody>
      </p:sp>
      <p:sp>
        <p:nvSpPr>
          <p:cNvPr id="5" name="Date Placeholder 4"/>
          <p:cNvSpPr>
            <a:spLocks noGrp="1"/>
          </p:cNvSpPr>
          <p:nvPr>
            <p:ph type="dt" idx="11"/>
          </p:nvPr>
        </p:nvSpPr>
        <p:spPr/>
        <p:txBody>
          <a:bodyPr/>
          <a:lstStyle/>
          <a:p>
            <a:fld id="{0768E4DA-BB51-4615-86F1-3A58A1219B01}" type="datetime1">
              <a:rPr lang="en-US" smtClean="0"/>
              <a:t>8/29/2013</a:t>
            </a:fld>
            <a:endParaRPr lang="en-US"/>
          </a:p>
        </p:txBody>
      </p:sp>
    </p:spTree>
    <p:extLst>
      <p:ext uri="{BB962C8B-B14F-4D97-AF65-F5344CB8AC3E}">
        <p14:creationId xmlns:p14="http://schemas.microsoft.com/office/powerpoint/2010/main" val="21138691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International Lottery Scams – Consumer Information (http://www.consumer.ftc.gov/articles/0086-international-lottery-scams)</a:t>
            </a:r>
          </a:p>
          <a:p>
            <a:endParaRPr lang="en-US" dirty="0" smtClean="0"/>
          </a:p>
          <a:p>
            <a:r>
              <a:rPr lang="en-US" dirty="0" smtClean="0"/>
              <a:t>(2) Jamaican Fraudsters Targeting U.S. Consumers (http://www.consumer.ftc.gov/articles/0119-jamaican-fraudsters-targeting-us-consumers)</a:t>
            </a:r>
          </a:p>
          <a:p>
            <a:endParaRPr lang="en-US" dirty="0" smtClean="0"/>
          </a:p>
          <a:p>
            <a:r>
              <a:rPr lang="en-US" dirty="0" smtClean="0"/>
              <a:t>(3) FTC v. Phillip Flora (2011)</a:t>
            </a:r>
          </a:p>
          <a:p>
            <a:r>
              <a:rPr lang="en-US" dirty="0" smtClean="0"/>
              <a:t>News release: http://www.ftc.gov/opa/2011/09/loanmod.shtm</a:t>
            </a:r>
          </a:p>
          <a:p>
            <a:r>
              <a:rPr lang="en-US" dirty="0" smtClean="0"/>
              <a:t>Complaint: http://www.ftc.gov/os/caselist/1023005/110223phillipcmpt.pdf</a:t>
            </a:r>
          </a:p>
          <a:p>
            <a:r>
              <a:rPr lang="en-US" dirty="0" smtClean="0"/>
              <a:t>Stipulated Permanent Injunction and Final Order: http://www.ftc.gov/os/caselist/1023005/110929loanmodorder.pdf</a:t>
            </a:r>
          </a:p>
          <a:p>
            <a:endParaRPr lang="en-US" dirty="0" smtClean="0"/>
          </a:p>
          <a:p>
            <a:r>
              <a:rPr lang="en-US" dirty="0" smtClean="0"/>
              <a:t>(4) FTC v. World Media Brokers, Inc., et. al. (2002) </a:t>
            </a:r>
          </a:p>
          <a:p>
            <a:r>
              <a:rPr lang="en-US" dirty="0" smtClean="0"/>
              <a:t>Defendants illegally marketed lottery tickets to senior citizens in the US. </a:t>
            </a:r>
          </a:p>
          <a:p>
            <a:r>
              <a:rPr lang="en-US" dirty="0" smtClean="0"/>
              <a:t>News release: http://www.ftc.gov/opa/2002/12/ems.shtm</a:t>
            </a:r>
          </a:p>
          <a:p>
            <a:r>
              <a:rPr lang="en-US" dirty="0" smtClean="0"/>
              <a:t>Complaint: http://www.ftc.gov/os/2002/12/emscmp.pdf</a:t>
            </a:r>
          </a:p>
          <a:p>
            <a:endParaRPr lang="en-US" dirty="0" smtClean="0"/>
          </a:p>
          <a:p>
            <a:r>
              <a:rPr lang="en-US" dirty="0" smtClean="0"/>
              <a:t>(5) FTC v. HTC America, Inc.</a:t>
            </a:r>
          </a:p>
          <a:p>
            <a:r>
              <a:rPr lang="en-US" dirty="0" smtClean="0"/>
              <a:t>News release: http://ftc.gov/opa/2013/02/htc.shtm</a:t>
            </a:r>
          </a:p>
          <a:p>
            <a:r>
              <a:rPr lang="en-US" dirty="0" smtClean="0"/>
              <a:t>Complaint: http://ftc.gov/os/caselist/1223049/130222htccmpt.pdf</a:t>
            </a:r>
          </a:p>
          <a:p>
            <a:r>
              <a:rPr lang="en-US" dirty="0" smtClean="0"/>
              <a:t>Consent Order: http://ftc.gov/os/caselist/1223049/130222htcorder.pdf</a:t>
            </a:r>
          </a:p>
          <a:p>
            <a:endParaRPr lang="en-US" dirty="0"/>
          </a:p>
        </p:txBody>
      </p:sp>
      <p:sp>
        <p:nvSpPr>
          <p:cNvPr id="4" name="Slide Number Placeholder 3"/>
          <p:cNvSpPr>
            <a:spLocks noGrp="1"/>
          </p:cNvSpPr>
          <p:nvPr>
            <p:ph type="sldNum" sz="quarter" idx="10"/>
          </p:nvPr>
        </p:nvSpPr>
        <p:spPr/>
        <p:txBody>
          <a:bodyPr/>
          <a:lstStyle/>
          <a:p>
            <a:fld id="{2D5CC31B-5A92-42FC-AB18-C4B4571E2F31}" type="slidenum">
              <a:rPr lang="en-US">
                <a:solidFill>
                  <a:prstClr val="black"/>
                </a:solidFill>
              </a:rPr>
              <a:pPr/>
              <a:t>7</a:t>
            </a:fld>
            <a:endParaRPr lang="en-US" dirty="0">
              <a:solidFill>
                <a:prstClr val="black"/>
              </a:solidFill>
            </a:endParaRPr>
          </a:p>
        </p:txBody>
      </p:sp>
      <p:sp>
        <p:nvSpPr>
          <p:cNvPr id="5" name="Date Placeholder 4"/>
          <p:cNvSpPr>
            <a:spLocks noGrp="1"/>
          </p:cNvSpPr>
          <p:nvPr>
            <p:ph type="dt" idx="11"/>
          </p:nvPr>
        </p:nvSpPr>
        <p:spPr/>
        <p:txBody>
          <a:bodyPr/>
          <a:lstStyle/>
          <a:p>
            <a:fld id="{2CE2944A-B2E3-45D0-B9E3-E255F459F373}" type="datetime1">
              <a:rPr lang="en-US" smtClean="0"/>
              <a:t>8/29/2013</a:t>
            </a:fld>
            <a:endParaRPr lang="en-US"/>
          </a:p>
        </p:txBody>
      </p:sp>
    </p:spTree>
    <p:extLst>
      <p:ext uri="{BB962C8B-B14F-4D97-AF65-F5344CB8AC3E}">
        <p14:creationId xmlns:p14="http://schemas.microsoft.com/office/powerpoint/2010/main" val="21138691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International Lottery Scams – Consumer Information (http://www.consumer.ftc.gov/articles/0086-international-lottery-scams)</a:t>
            </a:r>
          </a:p>
          <a:p>
            <a:endParaRPr lang="en-US" dirty="0" smtClean="0"/>
          </a:p>
          <a:p>
            <a:r>
              <a:rPr lang="en-US" dirty="0" smtClean="0"/>
              <a:t>(2) Jamaican Fraudsters Targeting U.S. Consumers (http://www.consumer.ftc.gov/articles/0119-jamaican-fraudsters-targeting-us-consumers)</a:t>
            </a:r>
          </a:p>
          <a:p>
            <a:endParaRPr lang="en-US" dirty="0" smtClean="0"/>
          </a:p>
          <a:p>
            <a:r>
              <a:rPr lang="en-US" dirty="0" smtClean="0"/>
              <a:t>(3) FTC v. Phillip Flora (2011)</a:t>
            </a:r>
          </a:p>
          <a:p>
            <a:r>
              <a:rPr lang="en-US" dirty="0" smtClean="0"/>
              <a:t>News release: http://www.ftc.gov/opa/2011/09/loanmod.shtm</a:t>
            </a:r>
          </a:p>
          <a:p>
            <a:r>
              <a:rPr lang="en-US" dirty="0" smtClean="0"/>
              <a:t>Complaint: http://www.ftc.gov/os/caselist/1023005/110223phillipcmpt.pdf</a:t>
            </a:r>
          </a:p>
          <a:p>
            <a:r>
              <a:rPr lang="en-US" dirty="0" smtClean="0"/>
              <a:t>Stipulated Permanent Injunction and Final Order: http://www.ftc.gov/os/caselist/1023005/110929loanmodorder.pdf</a:t>
            </a:r>
          </a:p>
          <a:p>
            <a:endParaRPr lang="en-US" dirty="0" smtClean="0"/>
          </a:p>
          <a:p>
            <a:r>
              <a:rPr lang="en-US" dirty="0" smtClean="0"/>
              <a:t>(4) FTC v. World Media Brokers, Inc., et. al. (2002) </a:t>
            </a:r>
          </a:p>
          <a:p>
            <a:r>
              <a:rPr lang="en-US" dirty="0" smtClean="0"/>
              <a:t>Defendants illegally marketed lottery tickets to senior citizens in the US. </a:t>
            </a:r>
          </a:p>
          <a:p>
            <a:r>
              <a:rPr lang="en-US" dirty="0" smtClean="0"/>
              <a:t>News release: http://www.ftc.gov/opa/2002/12/ems.shtm</a:t>
            </a:r>
          </a:p>
          <a:p>
            <a:r>
              <a:rPr lang="en-US" dirty="0" smtClean="0"/>
              <a:t>Complaint: http://www.ftc.gov/os/2002/12/emscmp.pdf</a:t>
            </a:r>
          </a:p>
          <a:p>
            <a:endParaRPr lang="en-US" dirty="0" smtClean="0"/>
          </a:p>
          <a:p>
            <a:r>
              <a:rPr lang="en-US" dirty="0" smtClean="0"/>
              <a:t>(5) FTC v. HTC America, Inc.</a:t>
            </a:r>
          </a:p>
          <a:p>
            <a:r>
              <a:rPr lang="en-US" dirty="0" smtClean="0"/>
              <a:t>News release: http://ftc.gov/opa/2013/02/htc.shtm</a:t>
            </a:r>
          </a:p>
          <a:p>
            <a:r>
              <a:rPr lang="en-US" dirty="0" smtClean="0"/>
              <a:t>Complaint: http://ftc.gov/os/caselist/1223049/130222htccmpt.pdf</a:t>
            </a:r>
          </a:p>
          <a:p>
            <a:r>
              <a:rPr lang="en-US" dirty="0" smtClean="0"/>
              <a:t>Consent Order: http://ftc.gov/os/caselist/1223049/130222htcorder.pdf</a:t>
            </a:r>
          </a:p>
          <a:p>
            <a:endParaRPr lang="en-US" dirty="0"/>
          </a:p>
        </p:txBody>
      </p:sp>
      <p:sp>
        <p:nvSpPr>
          <p:cNvPr id="4" name="Slide Number Placeholder 3"/>
          <p:cNvSpPr>
            <a:spLocks noGrp="1"/>
          </p:cNvSpPr>
          <p:nvPr>
            <p:ph type="sldNum" sz="quarter" idx="10"/>
          </p:nvPr>
        </p:nvSpPr>
        <p:spPr/>
        <p:txBody>
          <a:bodyPr/>
          <a:lstStyle/>
          <a:p>
            <a:fld id="{2D5CC31B-5A92-42FC-AB18-C4B4571E2F31}" type="slidenum">
              <a:rPr lang="en-US">
                <a:solidFill>
                  <a:prstClr val="black"/>
                </a:solidFill>
              </a:rPr>
              <a:pPr/>
              <a:t>8</a:t>
            </a:fld>
            <a:endParaRPr lang="en-US" dirty="0">
              <a:solidFill>
                <a:prstClr val="black"/>
              </a:solidFill>
            </a:endParaRPr>
          </a:p>
        </p:txBody>
      </p:sp>
      <p:sp>
        <p:nvSpPr>
          <p:cNvPr id="5" name="Date Placeholder 4"/>
          <p:cNvSpPr>
            <a:spLocks noGrp="1"/>
          </p:cNvSpPr>
          <p:nvPr>
            <p:ph type="dt" idx="11"/>
          </p:nvPr>
        </p:nvSpPr>
        <p:spPr/>
        <p:txBody>
          <a:bodyPr/>
          <a:lstStyle/>
          <a:p>
            <a:fld id="{4733EC3C-55A0-4A26-A0ED-8E62ACC95377}" type="datetime1">
              <a:rPr lang="en-US" smtClean="0"/>
              <a:t>8/29/2013</a:t>
            </a:fld>
            <a:endParaRPr lang="en-US"/>
          </a:p>
        </p:txBody>
      </p:sp>
    </p:spTree>
    <p:extLst>
      <p:ext uri="{BB962C8B-B14F-4D97-AF65-F5344CB8AC3E}">
        <p14:creationId xmlns:p14="http://schemas.microsoft.com/office/powerpoint/2010/main" val="21138691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5CC31B-5A92-42FC-AB18-C4B4571E2F31}" type="slidenum">
              <a:rPr lang="en-US">
                <a:solidFill>
                  <a:prstClr val="black"/>
                </a:solidFill>
              </a:rPr>
              <a:pPr/>
              <a:t>9</a:t>
            </a:fld>
            <a:endParaRPr lang="en-US" dirty="0">
              <a:solidFill>
                <a:prstClr val="black"/>
              </a:solidFill>
            </a:endParaRPr>
          </a:p>
        </p:txBody>
      </p:sp>
      <p:sp>
        <p:nvSpPr>
          <p:cNvPr id="5" name="Date Placeholder 4"/>
          <p:cNvSpPr>
            <a:spLocks noGrp="1"/>
          </p:cNvSpPr>
          <p:nvPr>
            <p:ph type="dt" idx="11"/>
          </p:nvPr>
        </p:nvSpPr>
        <p:spPr/>
        <p:txBody>
          <a:bodyPr/>
          <a:lstStyle/>
          <a:p>
            <a:fld id="{65DB8EEA-82CC-4DF2-B3B0-C5BF528E5785}" type="datetime1">
              <a:rPr lang="en-US" smtClean="0"/>
              <a:t>8/29/2013</a:t>
            </a:fld>
            <a:endParaRPr lang="en-US"/>
          </a:p>
        </p:txBody>
      </p:sp>
    </p:spTree>
    <p:extLst>
      <p:ext uri="{BB962C8B-B14F-4D97-AF65-F5344CB8AC3E}">
        <p14:creationId xmlns:p14="http://schemas.microsoft.com/office/powerpoint/2010/main" val="21138691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A99062D-A187-4039-BE5F-00E46BBA9D63}" type="datetime1">
              <a:rPr lang="en-US" smtClean="0">
                <a:solidFill>
                  <a:srgbClr val="073E87"/>
                </a:solidFill>
              </a:rPr>
              <a:t>8/29/2013</a:t>
            </a:fld>
            <a:endParaRPr lang="en-US" dirty="0">
              <a:solidFill>
                <a:srgbClr val="073E87"/>
              </a:solidFill>
            </a:endParaRPr>
          </a:p>
        </p:txBody>
      </p:sp>
      <p:sp>
        <p:nvSpPr>
          <p:cNvPr id="5" name="Footer Placeholder 4"/>
          <p:cNvSpPr>
            <a:spLocks noGrp="1"/>
          </p:cNvSpPr>
          <p:nvPr>
            <p:ph type="ftr" sz="quarter" idx="11"/>
          </p:nvPr>
        </p:nvSpPr>
        <p:spPr/>
        <p:txBody>
          <a:bodyPr/>
          <a:lstStyle/>
          <a:p>
            <a:endParaRPr lang="en-US" dirty="0">
              <a:solidFill>
                <a:srgbClr val="073E87"/>
              </a:solidFill>
            </a:endParaRPr>
          </a:p>
        </p:txBody>
      </p:sp>
      <p:sp>
        <p:nvSpPr>
          <p:cNvPr id="6" name="Slide Number Placeholder 5"/>
          <p:cNvSpPr>
            <a:spLocks noGrp="1"/>
          </p:cNvSpPr>
          <p:nvPr>
            <p:ph type="sldNum" sz="quarter" idx="12"/>
          </p:nvPr>
        </p:nvSpPr>
        <p:spPr/>
        <p:txBody>
          <a:bodyPr/>
          <a:lstStyle/>
          <a:p>
            <a:fld id="{12A81D5C-F4C2-48B8-81C3-36C8089BB5FF}" type="slidenum">
              <a:rPr lang="en-US" smtClean="0">
                <a:solidFill>
                  <a:srgbClr val="073E87"/>
                </a:solidFill>
              </a:rPr>
              <a:pPr/>
              <a:t>‹#›</a:t>
            </a:fld>
            <a:endParaRPr lang="en-US" dirty="0">
              <a:solidFill>
                <a:srgbClr val="073E87"/>
              </a:solidFill>
            </a:endParaRPr>
          </a:p>
        </p:txBody>
      </p:sp>
    </p:spTree>
    <p:extLst>
      <p:ext uri="{BB962C8B-B14F-4D97-AF65-F5344CB8AC3E}">
        <p14:creationId xmlns:p14="http://schemas.microsoft.com/office/powerpoint/2010/main" val="14227251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5249A50-2E40-4126-9A0D-12CE2B7292F5}" type="datetime1">
              <a:rPr lang="en-US" smtClean="0">
                <a:solidFill>
                  <a:srgbClr val="073E87"/>
                </a:solidFill>
              </a:rPr>
              <a:t>8/29/2013</a:t>
            </a:fld>
            <a:endParaRPr lang="en-US" dirty="0">
              <a:solidFill>
                <a:srgbClr val="073E87"/>
              </a:solidFill>
            </a:endParaRPr>
          </a:p>
        </p:txBody>
      </p:sp>
      <p:sp>
        <p:nvSpPr>
          <p:cNvPr id="5" name="Footer Placeholder 4"/>
          <p:cNvSpPr>
            <a:spLocks noGrp="1"/>
          </p:cNvSpPr>
          <p:nvPr>
            <p:ph type="ftr" sz="quarter" idx="11"/>
          </p:nvPr>
        </p:nvSpPr>
        <p:spPr/>
        <p:txBody>
          <a:bodyPr/>
          <a:lstStyle/>
          <a:p>
            <a:endParaRPr lang="en-US" dirty="0">
              <a:solidFill>
                <a:srgbClr val="073E87"/>
              </a:solidFill>
            </a:endParaRPr>
          </a:p>
        </p:txBody>
      </p:sp>
      <p:sp>
        <p:nvSpPr>
          <p:cNvPr id="6" name="Slide Number Placeholder 5"/>
          <p:cNvSpPr>
            <a:spLocks noGrp="1"/>
          </p:cNvSpPr>
          <p:nvPr>
            <p:ph type="sldNum" sz="quarter" idx="12"/>
          </p:nvPr>
        </p:nvSpPr>
        <p:spPr/>
        <p:txBody>
          <a:bodyPr/>
          <a:lstStyle/>
          <a:p>
            <a:fld id="{12A81D5C-F4C2-48B8-81C3-36C8089BB5FF}" type="slidenum">
              <a:rPr lang="en-US" smtClean="0">
                <a:solidFill>
                  <a:srgbClr val="073E87"/>
                </a:solidFill>
              </a:rPr>
              <a:pPr/>
              <a:t>‹#›</a:t>
            </a:fld>
            <a:endParaRPr lang="en-US" dirty="0">
              <a:solidFill>
                <a:srgbClr val="073E87"/>
              </a:solidFill>
            </a:endParaRPr>
          </a:p>
        </p:txBody>
      </p:sp>
    </p:spTree>
    <p:extLst>
      <p:ext uri="{BB962C8B-B14F-4D97-AF65-F5344CB8AC3E}">
        <p14:creationId xmlns:p14="http://schemas.microsoft.com/office/powerpoint/2010/main" val="11549478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Date Placeholder 3"/>
          <p:cNvSpPr>
            <a:spLocks noGrp="1"/>
          </p:cNvSpPr>
          <p:nvPr>
            <p:ph type="dt" sz="half" idx="10"/>
          </p:nvPr>
        </p:nvSpPr>
        <p:spPr/>
        <p:txBody>
          <a:bodyPr/>
          <a:lstStyle/>
          <a:p>
            <a:fld id="{BAEE9C4D-E97F-42C0-89C8-FF13559D29AF}" type="datetime1">
              <a:rPr lang="en-US" smtClean="0">
                <a:solidFill>
                  <a:srgbClr val="073E87"/>
                </a:solidFill>
              </a:rPr>
              <a:t>8/29/2013</a:t>
            </a:fld>
            <a:endParaRPr lang="en-US" dirty="0">
              <a:solidFill>
                <a:srgbClr val="073E87"/>
              </a:solidFill>
            </a:endParaRPr>
          </a:p>
        </p:txBody>
      </p:sp>
      <p:sp>
        <p:nvSpPr>
          <p:cNvPr id="5" name="Footer Placeholder 4"/>
          <p:cNvSpPr>
            <a:spLocks noGrp="1"/>
          </p:cNvSpPr>
          <p:nvPr>
            <p:ph type="ftr" sz="quarter" idx="11"/>
          </p:nvPr>
        </p:nvSpPr>
        <p:spPr/>
        <p:txBody>
          <a:bodyPr/>
          <a:lstStyle/>
          <a:p>
            <a:endParaRPr lang="en-US" dirty="0">
              <a:solidFill>
                <a:srgbClr val="073E87"/>
              </a:solidFill>
            </a:endParaRPr>
          </a:p>
        </p:txBody>
      </p:sp>
      <p:sp>
        <p:nvSpPr>
          <p:cNvPr id="6" name="Slide Number Placeholder 5"/>
          <p:cNvSpPr>
            <a:spLocks noGrp="1"/>
          </p:cNvSpPr>
          <p:nvPr>
            <p:ph type="sldNum" sz="quarter" idx="12"/>
          </p:nvPr>
        </p:nvSpPr>
        <p:spPr/>
        <p:txBody>
          <a:bodyPr/>
          <a:lstStyle/>
          <a:p>
            <a:fld id="{12A81D5C-F4C2-48B8-81C3-36C8089BB5FF}" type="slidenum">
              <a:rPr lang="en-US" smtClean="0">
                <a:solidFill>
                  <a:srgbClr val="073E87"/>
                </a:solidFill>
              </a:rPr>
              <a:pPr/>
              <a:t>‹#›</a:t>
            </a:fld>
            <a:endParaRPr lang="en-US" dirty="0">
              <a:solidFill>
                <a:srgbClr val="073E87"/>
              </a:solidFill>
            </a:endParaRPr>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751593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30725"/>
          </a:xfrm>
        </p:spPr>
        <p:txBody>
          <a:bodyPr/>
          <a:lstStyle/>
          <a:p>
            <a:r>
              <a:rPr lang="en-US" smtClean="0"/>
              <a:t>Click icon to add chart</a:t>
            </a:r>
            <a:endParaRPr lang="en-US" dirty="0"/>
          </a:p>
        </p:txBody>
      </p:sp>
      <p:sp>
        <p:nvSpPr>
          <p:cNvPr id="4" name="Date Placeholder 3"/>
          <p:cNvSpPr>
            <a:spLocks noGrp="1"/>
          </p:cNvSpPr>
          <p:nvPr>
            <p:ph type="dt" sz="half" idx="10"/>
          </p:nvPr>
        </p:nvSpPr>
        <p:spPr>
          <a:xfrm>
            <a:off x="457200" y="6278563"/>
            <a:ext cx="2133600" cy="457200"/>
          </a:xfrm>
        </p:spPr>
        <p:txBody>
          <a:bodyPr/>
          <a:lstStyle>
            <a:lvl1pPr>
              <a:defRPr/>
            </a:lvl1pPr>
          </a:lstStyle>
          <a:p>
            <a:fld id="{92D0BCCE-DBF3-4A3E-8054-AEFCDC9BB767}" type="datetime1">
              <a:rPr lang="en-US" smtClean="0">
                <a:solidFill>
                  <a:srgbClr val="073E87"/>
                </a:solidFill>
              </a:rPr>
              <a:t>8/29/2013</a:t>
            </a:fld>
            <a:endParaRPr lang="en-US" dirty="0">
              <a:solidFill>
                <a:srgbClr val="073E87"/>
              </a:solidFill>
            </a:endParaRPr>
          </a:p>
        </p:txBody>
      </p:sp>
      <p:sp>
        <p:nvSpPr>
          <p:cNvPr id="5" name="Footer Placeholder 4"/>
          <p:cNvSpPr>
            <a:spLocks noGrp="1"/>
          </p:cNvSpPr>
          <p:nvPr>
            <p:ph type="ftr" sz="quarter" idx="11"/>
          </p:nvPr>
        </p:nvSpPr>
        <p:spPr>
          <a:xfrm>
            <a:off x="3124200" y="6278563"/>
            <a:ext cx="2895600" cy="457200"/>
          </a:xfrm>
        </p:spPr>
        <p:txBody>
          <a:bodyPr/>
          <a:lstStyle>
            <a:lvl1pPr>
              <a:defRPr/>
            </a:lvl1pPr>
          </a:lstStyle>
          <a:p>
            <a:endParaRPr lang="en-US" dirty="0">
              <a:solidFill>
                <a:srgbClr val="073E87"/>
              </a:solidFill>
            </a:endParaRPr>
          </a:p>
        </p:txBody>
      </p:sp>
      <p:sp>
        <p:nvSpPr>
          <p:cNvPr id="6" name="Slide Number Placeholder 5"/>
          <p:cNvSpPr>
            <a:spLocks noGrp="1"/>
          </p:cNvSpPr>
          <p:nvPr>
            <p:ph type="sldNum" sz="quarter" idx="12"/>
          </p:nvPr>
        </p:nvSpPr>
        <p:spPr>
          <a:xfrm>
            <a:off x="6553200" y="6278563"/>
            <a:ext cx="2133600" cy="457200"/>
          </a:xfrm>
        </p:spPr>
        <p:txBody>
          <a:bodyPr/>
          <a:lstStyle>
            <a:lvl1pPr>
              <a:defRPr/>
            </a:lvl1pPr>
          </a:lstStyle>
          <a:p>
            <a:fld id="{441F7584-F01D-4378-B2C9-53240BC39C84}" type="slidenum">
              <a:rPr lang="en-US" smtClean="0">
                <a:solidFill>
                  <a:srgbClr val="073E87"/>
                </a:solidFill>
              </a:rPr>
              <a:pPr/>
              <a:t>‹#›</a:t>
            </a:fld>
            <a:endParaRPr lang="en-US" dirty="0">
              <a:solidFill>
                <a:srgbClr val="073E87"/>
              </a:solidFill>
            </a:endParaRPr>
          </a:p>
        </p:txBody>
      </p:sp>
    </p:spTree>
    <p:extLst>
      <p:ext uri="{BB962C8B-B14F-4D97-AF65-F5344CB8AC3E}">
        <p14:creationId xmlns:p14="http://schemas.microsoft.com/office/powerpoint/2010/main" val="27621813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538818-4991-40E6-804A-1F7270EAF6BC}" type="datetime1">
              <a:rPr lang="en-US" smtClean="0">
                <a:solidFill>
                  <a:srgbClr val="073E87"/>
                </a:solidFill>
              </a:rPr>
              <a:t>8/29/2013</a:t>
            </a:fld>
            <a:endParaRPr lang="en-US" dirty="0">
              <a:solidFill>
                <a:srgbClr val="073E87"/>
              </a:solidFill>
            </a:endParaRPr>
          </a:p>
        </p:txBody>
      </p:sp>
      <p:sp>
        <p:nvSpPr>
          <p:cNvPr id="5" name="Footer Placeholder 4"/>
          <p:cNvSpPr>
            <a:spLocks noGrp="1"/>
          </p:cNvSpPr>
          <p:nvPr>
            <p:ph type="ftr" sz="quarter" idx="11"/>
          </p:nvPr>
        </p:nvSpPr>
        <p:spPr/>
        <p:txBody>
          <a:bodyPr/>
          <a:lstStyle/>
          <a:p>
            <a:endParaRPr lang="en-US" dirty="0">
              <a:solidFill>
                <a:srgbClr val="073E87"/>
              </a:solidFill>
            </a:endParaRPr>
          </a:p>
        </p:txBody>
      </p:sp>
      <p:sp>
        <p:nvSpPr>
          <p:cNvPr id="6" name="Slide Number Placeholder 5"/>
          <p:cNvSpPr>
            <a:spLocks noGrp="1"/>
          </p:cNvSpPr>
          <p:nvPr>
            <p:ph type="sldNum" sz="quarter" idx="12"/>
          </p:nvPr>
        </p:nvSpPr>
        <p:spPr/>
        <p:txBody>
          <a:bodyPr/>
          <a:lstStyle/>
          <a:p>
            <a:fld id="{12A81D5C-F4C2-48B8-81C3-36C8089BB5FF}" type="slidenum">
              <a:rPr lang="en-US" smtClean="0">
                <a:solidFill>
                  <a:srgbClr val="073E87"/>
                </a:solidFill>
              </a:rPr>
              <a:pPr/>
              <a:t>‹#›</a:t>
            </a:fld>
            <a:endParaRPr lang="en-US" dirty="0">
              <a:solidFill>
                <a:srgbClr val="073E87"/>
              </a:solidFill>
            </a:endParaRPr>
          </a:p>
        </p:txBody>
      </p:sp>
      <p:sp>
        <p:nvSpPr>
          <p:cNvPr id="7" name="Title 6"/>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2451682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893D8F0-E2C7-4525-8DFB-834483DFCB36}" type="datetime1">
              <a:rPr lang="en-US" smtClean="0">
                <a:solidFill>
                  <a:srgbClr val="073E87"/>
                </a:solidFill>
              </a:rPr>
              <a:t>8/29/2013</a:t>
            </a:fld>
            <a:endParaRPr lang="en-US" dirty="0">
              <a:solidFill>
                <a:srgbClr val="073E87"/>
              </a:solidFill>
            </a:endParaRPr>
          </a:p>
        </p:txBody>
      </p:sp>
      <p:sp>
        <p:nvSpPr>
          <p:cNvPr id="5" name="Footer Placeholder 4"/>
          <p:cNvSpPr>
            <a:spLocks noGrp="1"/>
          </p:cNvSpPr>
          <p:nvPr>
            <p:ph type="ftr" sz="quarter" idx="11"/>
          </p:nvPr>
        </p:nvSpPr>
        <p:spPr/>
        <p:txBody>
          <a:bodyPr/>
          <a:lstStyle/>
          <a:p>
            <a:endParaRPr lang="en-US" dirty="0">
              <a:solidFill>
                <a:srgbClr val="073E87"/>
              </a:solidFill>
            </a:endParaRPr>
          </a:p>
        </p:txBody>
      </p:sp>
      <p:sp>
        <p:nvSpPr>
          <p:cNvPr id="6" name="Slide Number Placeholder 5"/>
          <p:cNvSpPr>
            <a:spLocks noGrp="1"/>
          </p:cNvSpPr>
          <p:nvPr>
            <p:ph type="sldNum" sz="quarter" idx="12"/>
          </p:nvPr>
        </p:nvSpPr>
        <p:spPr/>
        <p:txBody>
          <a:bodyPr/>
          <a:lstStyle/>
          <a:p>
            <a:fld id="{12A81D5C-F4C2-48B8-81C3-36C8089BB5FF}" type="slidenum">
              <a:rPr lang="en-US" smtClean="0">
                <a:solidFill>
                  <a:srgbClr val="073E87"/>
                </a:solidFill>
              </a:rPr>
              <a:pPr/>
              <a:t>‹#›</a:t>
            </a:fld>
            <a:endParaRPr lang="en-US" dirty="0">
              <a:solidFill>
                <a:srgbClr val="073E87"/>
              </a:solidFill>
            </a:endParaRPr>
          </a:p>
        </p:txBody>
      </p:sp>
    </p:spTree>
    <p:extLst>
      <p:ext uri="{BB962C8B-B14F-4D97-AF65-F5344CB8AC3E}">
        <p14:creationId xmlns:p14="http://schemas.microsoft.com/office/powerpoint/2010/main" val="2212507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7F60D731-769F-4E8F-8BD1-1948A134746E}" type="datetime1">
              <a:rPr lang="en-US" smtClean="0">
                <a:solidFill>
                  <a:srgbClr val="073E87"/>
                </a:solidFill>
              </a:rPr>
              <a:t>8/29/2013</a:t>
            </a:fld>
            <a:endParaRPr lang="en-US" dirty="0">
              <a:solidFill>
                <a:srgbClr val="073E87"/>
              </a:solidFill>
            </a:endParaRPr>
          </a:p>
        </p:txBody>
      </p:sp>
      <p:sp>
        <p:nvSpPr>
          <p:cNvPr id="6" name="Footer Placeholder 5"/>
          <p:cNvSpPr>
            <a:spLocks noGrp="1"/>
          </p:cNvSpPr>
          <p:nvPr>
            <p:ph type="ftr" sz="quarter" idx="11"/>
          </p:nvPr>
        </p:nvSpPr>
        <p:spPr/>
        <p:txBody>
          <a:bodyPr/>
          <a:lstStyle/>
          <a:p>
            <a:endParaRPr lang="en-US" dirty="0">
              <a:solidFill>
                <a:srgbClr val="073E87"/>
              </a:solidFill>
            </a:endParaRPr>
          </a:p>
        </p:txBody>
      </p:sp>
      <p:sp>
        <p:nvSpPr>
          <p:cNvPr id="7" name="Slide Number Placeholder 6"/>
          <p:cNvSpPr>
            <a:spLocks noGrp="1"/>
          </p:cNvSpPr>
          <p:nvPr>
            <p:ph type="sldNum" sz="quarter" idx="12"/>
          </p:nvPr>
        </p:nvSpPr>
        <p:spPr/>
        <p:txBody>
          <a:bodyPr/>
          <a:lstStyle/>
          <a:p>
            <a:fld id="{12A81D5C-F4C2-48B8-81C3-36C8089BB5FF}" type="slidenum">
              <a:rPr lang="en-US" smtClean="0">
                <a:solidFill>
                  <a:srgbClr val="073E87"/>
                </a:solidFill>
              </a:rPr>
              <a:pPr/>
              <a:t>‹#›</a:t>
            </a:fld>
            <a:endParaRPr lang="en-US" dirty="0">
              <a:solidFill>
                <a:srgbClr val="073E87"/>
              </a:solidFill>
            </a:endParaRPr>
          </a:p>
        </p:txBody>
      </p:sp>
      <p:sp>
        <p:nvSpPr>
          <p:cNvPr id="9" name="Content Placeholder 8"/>
          <p:cNvSpPr>
            <a:spLocks noGrp="1"/>
          </p:cNvSpPr>
          <p:nvPr>
            <p:ph sz="quarter" idx="13"/>
          </p:nvPr>
        </p:nvSpPr>
        <p:spPr>
          <a:xfrm>
            <a:off x="676655"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415696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E8EC192-EBBE-444F-A5FB-FFD9143C6DE8}" type="datetime1">
              <a:rPr lang="en-US" smtClean="0">
                <a:solidFill>
                  <a:srgbClr val="073E87"/>
                </a:solidFill>
              </a:rPr>
              <a:t>8/29/2013</a:t>
            </a:fld>
            <a:endParaRPr lang="en-US" dirty="0">
              <a:solidFill>
                <a:srgbClr val="073E87"/>
              </a:solidFill>
            </a:endParaRPr>
          </a:p>
        </p:txBody>
      </p:sp>
      <p:sp>
        <p:nvSpPr>
          <p:cNvPr id="8" name="Footer Placeholder 7"/>
          <p:cNvSpPr>
            <a:spLocks noGrp="1"/>
          </p:cNvSpPr>
          <p:nvPr>
            <p:ph type="ftr" sz="quarter" idx="11"/>
          </p:nvPr>
        </p:nvSpPr>
        <p:spPr/>
        <p:txBody>
          <a:bodyPr/>
          <a:lstStyle/>
          <a:p>
            <a:endParaRPr lang="en-US" dirty="0">
              <a:solidFill>
                <a:srgbClr val="073E87"/>
              </a:solidFill>
            </a:endParaRPr>
          </a:p>
        </p:txBody>
      </p:sp>
      <p:sp>
        <p:nvSpPr>
          <p:cNvPr id="9" name="Slide Number Placeholder 8"/>
          <p:cNvSpPr>
            <a:spLocks noGrp="1"/>
          </p:cNvSpPr>
          <p:nvPr>
            <p:ph type="sldNum" sz="quarter" idx="12"/>
          </p:nvPr>
        </p:nvSpPr>
        <p:spPr/>
        <p:txBody>
          <a:bodyPr/>
          <a:lstStyle/>
          <a:p>
            <a:fld id="{12A81D5C-F4C2-48B8-81C3-36C8089BB5FF}" type="slidenum">
              <a:rPr lang="en-US" smtClean="0">
                <a:solidFill>
                  <a:srgbClr val="073E87"/>
                </a:solidFill>
              </a:rPr>
              <a:pPr/>
              <a:t>‹#›</a:t>
            </a:fld>
            <a:endParaRPr lang="en-US" dirty="0">
              <a:solidFill>
                <a:srgbClr val="073E87"/>
              </a:solidFill>
            </a:endParaRPr>
          </a:p>
        </p:txBody>
      </p:sp>
    </p:spTree>
    <p:extLst>
      <p:ext uri="{BB962C8B-B14F-4D97-AF65-F5344CB8AC3E}">
        <p14:creationId xmlns:p14="http://schemas.microsoft.com/office/powerpoint/2010/main" val="6967356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5CAF8F2-5F65-4BBD-B937-0C39783AE7C1}" type="datetime1">
              <a:rPr lang="en-US" smtClean="0">
                <a:solidFill>
                  <a:srgbClr val="073E87"/>
                </a:solidFill>
              </a:rPr>
              <a:t>8/29/2013</a:t>
            </a:fld>
            <a:endParaRPr lang="en-US" dirty="0">
              <a:solidFill>
                <a:srgbClr val="073E87"/>
              </a:solidFill>
            </a:endParaRPr>
          </a:p>
        </p:txBody>
      </p:sp>
      <p:sp>
        <p:nvSpPr>
          <p:cNvPr id="4" name="Footer Placeholder 3"/>
          <p:cNvSpPr>
            <a:spLocks noGrp="1"/>
          </p:cNvSpPr>
          <p:nvPr>
            <p:ph type="ftr" sz="quarter" idx="11"/>
          </p:nvPr>
        </p:nvSpPr>
        <p:spPr/>
        <p:txBody>
          <a:bodyPr/>
          <a:lstStyle/>
          <a:p>
            <a:endParaRPr lang="en-US" dirty="0">
              <a:solidFill>
                <a:srgbClr val="073E87"/>
              </a:solidFill>
            </a:endParaRPr>
          </a:p>
        </p:txBody>
      </p:sp>
      <p:sp>
        <p:nvSpPr>
          <p:cNvPr id="5" name="Slide Number Placeholder 4"/>
          <p:cNvSpPr>
            <a:spLocks noGrp="1"/>
          </p:cNvSpPr>
          <p:nvPr>
            <p:ph type="sldNum" sz="quarter" idx="12"/>
          </p:nvPr>
        </p:nvSpPr>
        <p:spPr/>
        <p:txBody>
          <a:bodyPr/>
          <a:lstStyle/>
          <a:p>
            <a:fld id="{12A81D5C-F4C2-48B8-81C3-36C8089BB5FF}" type="slidenum">
              <a:rPr lang="en-US" smtClean="0">
                <a:solidFill>
                  <a:srgbClr val="073E87"/>
                </a:solidFill>
              </a:rPr>
              <a:pPr/>
              <a:t>‹#›</a:t>
            </a:fld>
            <a:endParaRPr lang="en-US" dirty="0">
              <a:solidFill>
                <a:srgbClr val="073E87"/>
              </a:solidFill>
            </a:endParaRPr>
          </a:p>
        </p:txBody>
      </p:sp>
    </p:spTree>
    <p:extLst>
      <p:ext uri="{BB962C8B-B14F-4D97-AF65-F5344CB8AC3E}">
        <p14:creationId xmlns:p14="http://schemas.microsoft.com/office/powerpoint/2010/main" val="1228568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sp>
        <p:nvSpPr>
          <p:cNvPr id="2" name="Date Placeholder 1"/>
          <p:cNvSpPr>
            <a:spLocks noGrp="1"/>
          </p:cNvSpPr>
          <p:nvPr>
            <p:ph type="dt" sz="half" idx="10"/>
          </p:nvPr>
        </p:nvSpPr>
        <p:spPr/>
        <p:txBody>
          <a:bodyPr/>
          <a:lstStyle/>
          <a:p>
            <a:fld id="{D85E6AD8-0C7E-43C0-8DEE-2E4543C8F6EA}" type="datetime1">
              <a:rPr lang="en-US" smtClean="0">
                <a:solidFill>
                  <a:srgbClr val="073E87"/>
                </a:solidFill>
              </a:rPr>
              <a:t>8/29/2013</a:t>
            </a:fld>
            <a:endParaRPr lang="en-US" dirty="0">
              <a:solidFill>
                <a:srgbClr val="073E87"/>
              </a:solidFill>
            </a:endParaRPr>
          </a:p>
        </p:txBody>
      </p:sp>
      <p:sp>
        <p:nvSpPr>
          <p:cNvPr id="3" name="Footer Placeholder 2"/>
          <p:cNvSpPr>
            <a:spLocks noGrp="1"/>
          </p:cNvSpPr>
          <p:nvPr>
            <p:ph type="ftr" sz="quarter" idx="11"/>
          </p:nvPr>
        </p:nvSpPr>
        <p:spPr/>
        <p:txBody>
          <a:bodyPr/>
          <a:lstStyle/>
          <a:p>
            <a:endParaRPr lang="en-US" dirty="0">
              <a:solidFill>
                <a:srgbClr val="073E87"/>
              </a:solidFill>
            </a:endParaRPr>
          </a:p>
        </p:txBody>
      </p:sp>
      <p:sp>
        <p:nvSpPr>
          <p:cNvPr id="4" name="Slide Number Placeholder 3"/>
          <p:cNvSpPr>
            <a:spLocks noGrp="1"/>
          </p:cNvSpPr>
          <p:nvPr>
            <p:ph type="sldNum" sz="quarter" idx="12"/>
          </p:nvPr>
        </p:nvSpPr>
        <p:spPr/>
        <p:txBody>
          <a:bodyPr/>
          <a:lstStyle/>
          <a:p>
            <a:fld id="{12A81D5C-F4C2-48B8-81C3-36C8089BB5FF}" type="slidenum">
              <a:rPr lang="en-US" smtClean="0">
                <a:solidFill>
                  <a:srgbClr val="073E87"/>
                </a:solidFill>
              </a:rPr>
              <a:pPr/>
              <a:t>‹#›</a:t>
            </a:fld>
            <a:endParaRPr lang="en-US" dirty="0">
              <a:solidFill>
                <a:srgbClr val="073E87"/>
              </a:solidFill>
            </a:endParaRPr>
          </a:p>
        </p:txBody>
      </p:sp>
    </p:spTree>
    <p:extLst>
      <p:ext uri="{BB962C8B-B14F-4D97-AF65-F5344CB8AC3E}">
        <p14:creationId xmlns:p14="http://schemas.microsoft.com/office/powerpoint/2010/main" val="25335891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 name="Date Placeholder 4"/>
          <p:cNvSpPr>
            <a:spLocks noGrp="1"/>
          </p:cNvSpPr>
          <p:nvPr>
            <p:ph type="dt" sz="half" idx="10"/>
          </p:nvPr>
        </p:nvSpPr>
        <p:spPr/>
        <p:txBody>
          <a:bodyPr/>
          <a:lstStyle/>
          <a:p>
            <a:fld id="{2675A076-D22B-403F-A722-87C1B5B6239D}" type="datetime1">
              <a:rPr lang="en-US" smtClean="0">
                <a:solidFill>
                  <a:srgbClr val="073E87"/>
                </a:solidFill>
              </a:rPr>
              <a:t>8/29/2013</a:t>
            </a:fld>
            <a:endParaRPr lang="en-US" dirty="0">
              <a:solidFill>
                <a:srgbClr val="073E87"/>
              </a:solidFill>
            </a:endParaRPr>
          </a:p>
        </p:txBody>
      </p:sp>
      <p:sp>
        <p:nvSpPr>
          <p:cNvPr id="6" name="Footer Placeholder 5"/>
          <p:cNvSpPr>
            <a:spLocks noGrp="1"/>
          </p:cNvSpPr>
          <p:nvPr>
            <p:ph type="ftr" sz="quarter" idx="11"/>
          </p:nvPr>
        </p:nvSpPr>
        <p:spPr/>
        <p:txBody>
          <a:bodyPr/>
          <a:lstStyle/>
          <a:p>
            <a:endParaRPr lang="en-US" dirty="0">
              <a:solidFill>
                <a:srgbClr val="073E87"/>
              </a:solidFill>
            </a:endParaRPr>
          </a:p>
        </p:txBody>
      </p:sp>
      <p:sp>
        <p:nvSpPr>
          <p:cNvPr id="7" name="Slide Number Placeholder 6"/>
          <p:cNvSpPr>
            <a:spLocks noGrp="1"/>
          </p:cNvSpPr>
          <p:nvPr>
            <p:ph type="sldNum" sz="quarter" idx="12"/>
          </p:nvPr>
        </p:nvSpPr>
        <p:spPr/>
        <p:txBody>
          <a:bodyPr/>
          <a:lstStyle/>
          <a:p>
            <a:fld id="{12A81D5C-F4C2-48B8-81C3-36C8089BB5FF}" type="slidenum">
              <a:rPr lang="en-US" smtClean="0">
                <a:solidFill>
                  <a:srgbClr val="073E87"/>
                </a:solidFill>
              </a:rPr>
              <a:pPr/>
              <a:t>‹#›</a:t>
            </a:fld>
            <a:endParaRPr lang="en-US" dirty="0">
              <a:solidFill>
                <a:srgbClr val="073E87"/>
              </a:solidFill>
            </a:endParaRPr>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596583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9D9A147-E6C8-41B9-9672-0A8ACC7BDD88}" type="datetime1">
              <a:rPr lang="en-US" smtClean="0">
                <a:solidFill>
                  <a:srgbClr val="073E87"/>
                </a:solidFill>
              </a:rPr>
              <a:t>8/29/2013</a:t>
            </a:fld>
            <a:endParaRPr lang="en-US" dirty="0">
              <a:solidFill>
                <a:srgbClr val="073E87"/>
              </a:solidFill>
            </a:endParaRPr>
          </a:p>
        </p:txBody>
      </p:sp>
      <p:sp>
        <p:nvSpPr>
          <p:cNvPr id="6" name="Footer Placeholder 5"/>
          <p:cNvSpPr>
            <a:spLocks noGrp="1"/>
          </p:cNvSpPr>
          <p:nvPr>
            <p:ph type="ftr" sz="quarter" idx="11"/>
          </p:nvPr>
        </p:nvSpPr>
        <p:spPr/>
        <p:txBody>
          <a:bodyPr/>
          <a:lstStyle/>
          <a:p>
            <a:endParaRPr lang="en-US" dirty="0">
              <a:solidFill>
                <a:srgbClr val="073E87"/>
              </a:solidFill>
            </a:endParaRPr>
          </a:p>
        </p:txBody>
      </p:sp>
      <p:sp>
        <p:nvSpPr>
          <p:cNvPr id="7" name="Slide Number Placeholder 6"/>
          <p:cNvSpPr>
            <a:spLocks noGrp="1"/>
          </p:cNvSpPr>
          <p:nvPr>
            <p:ph type="sldNum" sz="quarter" idx="12"/>
          </p:nvPr>
        </p:nvSpPr>
        <p:spPr/>
        <p:txBody>
          <a:bodyPr/>
          <a:lstStyle/>
          <a:p>
            <a:fld id="{12A81D5C-F4C2-48B8-81C3-36C8089BB5FF}" type="slidenum">
              <a:rPr lang="en-US" smtClean="0">
                <a:solidFill>
                  <a:srgbClr val="073E87"/>
                </a:solidFill>
              </a:rPr>
              <a:pPr/>
              <a:t>‹#›</a:t>
            </a:fld>
            <a:endParaRPr lang="en-US" dirty="0">
              <a:solidFill>
                <a:srgbClr val="073E87"/>
              </a:solidFill>
            </a:endParaRPr>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Tree>
    <p:extLst>
      <p:ext uri="{BB962C8B-B14F-4D97-AF65-F5344CB8AC3E}">
        <p14:creationId xmlns:p14="http://schemas.microsoft.com/office/powerpoint/2010/main" val="14560748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B4093DF1-67DC-4DEA-B79D-475A183D7C66}" type="datetime1">
              <a:rPr lang="en-US" smtClean="0">
                <a:solidFill>
                  <a:srgbClr val="073E87"/>
                </a:solidFill>
              </a:rPr>
              <a:t>8/29/2013</a:t>
            </a:fld>
            <a:endParaRPr lang="en-US" dirty="0">
              <a:solidFill>
                <a:srgbClr val="073E87"/>
              </a:solidFill>
            </a:endParaRPr>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en-US" dirty="0">
              <a:solidFill>
                <a:srgbClr val="073E87"/>
              </a:solidFill>
            </a:endParaRPr>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12A81D5C-F4C2-48B8-81C3-36C8089BB5FF}" type="slidenum">
              <a:rPr lang="en-US" smtClean="0">
                <a:solidFill>
                  <a:srgbClr val="073E87"/>
                </a:solidFill>
              </a:rPr>
              <a:pPr/>
              <a:t>‹#›</a:t>
            </a:fld>
            <a:endParaRPr lang="en-US" dirty="0">
              <a:solidFill>
                <a:srgbClr val="073E87"/>
              </a:solidFill>
            </a:endParaRPr>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36812369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hf hdr="0" ftr="0" dt="0"/>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hyperlink" Target="http://www.jt.gen.tr/" TargetMode="Externa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hyperlink" Target="http://www.jt.gen.tr/"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jpeg"/></Relationships>
</file>

<file path=ppt/slides/_rels/slide11.xml.rels><?xml version="1.0" encoding="UTF-8" standalone="yes"?>
<Relationships xmlns="http://schemas.openxmlformats.org/package/2006/relationships"><Relationship Id="rId3" Type="http://schemas.openxmlformats.org/officeDocument/2006/relationships/hyperlink" Target="http://www.jt.gen.tr/"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4.jpeg"/></Relationships>
</file>

<file path=ppt/slides/_rels/slide12.xml.rels><?xml version="1.0" encoding="UTF-8" standalone="yes"?>
<Relationships xmlns="http://schemas.openxmlformats.org/package/2006/relationships"><Relationship Id="rId3" Type="http://schemas.openxmlformats.org/officeDocument/2006/relationships/hyperlink" Target="http://www.jt.gen.tr/"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4.jpeg"/></Relationships>
</file>

<file path=ppt/slides/_rels/slide13.xml.rels><?xml version="1.0" encoding="UTF-8" standalone="yes"?>
<Relationships xmlns="http://schemas.openxmlformats.org/package/2006/relationships"><Relationship Id="rId3" Type="http://schemas.openxmlformats.org/officeDocument/2006/relationships/hyperlink" Target="http://www.jt.gen.tr/"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4.jpeg"/></Relationships>
</file>

<file path=ppt/slides/_rels/slide14.xml.rels><?xml version="1.0" encoding="UTF-8" standalone="yes"?>
<Relationships xmlns="http://schemas.openxmlformats.org/package/2006/relationships"><Relationship Id="rId3" Type="http://schemas.openxmlformats.org/officeDocument/2006/relationships/hyperlink" Target="http://www.jt.gen.tr/"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jpeg"/></Relationships>
</file>

<file path=ppt/slides/_rels/slide15.xml.rels><?xml version="1.0" encoding="UTF-8" standalone="yes"?>
<Relationships xmlns="http://schemas.openxmlformats.org/package/2006/relationships"><Relationship Id="rId3" Type="http://schemas.openxmlformats.org/officeDocument/2006/relationships/hyperlink" Target="http://www.jt.gen.tr/"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jpeg"/></Relationships>
</file>

<file path=ppt/slides/_rels/slide16.xml.rels><?xml version="1.0" encoding="UTF-8" standalone="yes"?>
<Relationships xmlns="http://schemas.openxmlformats.org/package/2006/relationships"><Relationship Id="rId3" Type="http://schemas.openxmlformats.org/officeDocument/2006/relationships/hyperlink" Target="http://www.jt.gen.tr/"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jpeg"/></Relationships>
</file>

<file path=ppt/slides/_rels/slide17.xml.rels><?xml version="1.0" encoding="UTF-8" standalone="yes"?>
<Relationships xmlns="http://schemas.openxmlformats.org/package/2006/relationships"><Relationship Id="rId3" Type="http://schemas.openxmlformats.org/officeDocument/2006/relationships/hyperlink" Target="http://www.jt.gen.tr/"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jpeg"/></Relationships>
</file>

<file path=ppt/slides/_rels/slide18.xml.rels><?xml version="1.0" encoding="UTF-8" standalone="yes"?>
<Relationships xmlns="http://schemas.openxmlformats.org/package/2006/relationships"><Relationship Id="rId3" Type="http://schemas.openxmlformats.org/officeDocument/2006/relationships/hyperlink" Target="http://www.jt.gen.tr/"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jpeg"/></Relationships>
</file>

<file path=ppt/slides/_rels/slide1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hyperlink" Target="http://www.jt.gen.tr/" TargetMode="External"/><Relationship Id="rId7"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3" Type="http://schemas.openxmlformats.org/officeDocument/2006/relationships/hyperlink" Target="http://www.jt.gen.tr/"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hyperlink" Target="http://www.jt.gen.tr/" TargetMode="External"/><Relationship Id="rId7"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jpeg"/></Relationships>
</file>

<file path=ppt/slides/_rels/slide2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hyperlink" Target="http://www.jt.gen.tr/" TargetMode="External"/><Relationship Id="rId7"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jpeg"/></Relationships>
</file>

<file path=ppt/slides/_rels/slide22.xml.rels><?xml version="1.0" encoding="UTF-8" standalone="yes"?>
<Relationships xmlns="http://schemas.openxmlformats.org/package/2006/relationships"><Relationship Id="rId3" Type="http://schemas.openxmlformats.org/officeDocument/2006/relationships/hyperlink" Target="http://www.jt.gen.tr/" TargetMode="External"/><Relationship Id="rId7"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jpeg"/></Relationships>
</file>

<file path=ppt/slides/_rels/slide23.xml.rels><?xml version="1.0" encoding="UTF-8" standalone="yes"?>
<Relationships xmlns="http://schemas.openxmlformats.org/package/2006/relationships"><Relationship Id="rId3" Type="http://schemas.openxmlformats.org/officeDocument/2006/relationships/hyperlink" Target="http://www.jt.gen.tr/" TargetMode="External"/><Relationship Id="rId7"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jpeg"/></Relationships>
</file>

<file path=ppt/slides/_rels/slide2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hyperlink" Target="http://www.jt.gen.tr/" TargetMode="External"/><Relationship Id="rId7"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jpeg"/></Relationships>
</file>

<file path=ppt/slides/_rels/slide25.xml.rels><?xml version="1.0" encoding="UTF-8" standalone="yes"?>
<Relationships xmlns="http://schemas.openxmlformats.org/package/2006/relationships"><Relationship Id="rId3" Type="http://schemas.openxmlformats.org/officeDocument/2006/relationships/hyperlink" Target="http://www.jt.gen.tr/" TargetMode="External"/><Relationship Id="rId7"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jpeg"/></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4.jpeg"/><Relationship Id="rId4" Type="http://schemas.openxmlformats.org/officeDocument/2006/relationships/hyperlink" Target="http://www.jt.gen.tr/"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4.jpeg"/><Relationship Id="rId4" Type="http://schemas.openxmlformats.org/officeDocument/2006/relationships/hyperlink" Target="http://www.jt.gen.tr/" TargetMode="External"/></Relationships>
</file>

<file path=ppt/slides/_rels/slide2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hyperlink" Target="http://www.jt.gen.tr/" TargetMode="External"/><Relationship Id="rId7"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jpeg"/></Relationships>
</file>

<file path=ppt/slides/_rels/slide29.xml.rels><?xml version="1.0" encoding="UTF-8" standalone="yes"?>
<Relationships xmlns="http://schemas.openxmlformats.org/package/2006/relationships"><Relationship Id="rId3" Type="http://schemas.openxmlformats.org/officeDocument/2006/relationships/hyperlink" Target="http://www.jt.gen.tr/" TargetMode="External"/><Relationship Id="rId7"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hyperlink" Target="http://www.jt.gen.tr/"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3.png"/><Relationship Id="rId7" Type="http://schemas.openxmlformats.org/officeDocument/2006/relationships/image" Target="../media/image6.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hyperlink" Target="http://www.jt.gen.tr/" TargetMode="External"/><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3" Type="http://schemas.openxmlformats.org/officeDocument/2006/relationships/hyperlink" Target="http://www.jt.gen.tr/" TargetMode="External"/><Relationship Id="rId7"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jpeg"/></Relationships>
</file>

<file path=ppt/slides/_rels/slide3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hyperlink" Target="http://www.jt.gen.tr/" TargetMode="External"/><Relationship Id="rId7"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jpeg"/></Relationships>
</file>

<file path=ppt/slides/_rels/slide33.xml.rels><?xml version="1.0" encoding="UTF-8" standalone="yes"?>
<Relationships xmlns="http://schemas.openxmlformats.org/package/2006/relationships"><Relationship Id="rId3" Type="http://schemas.openxmlformats.org/officeDocument/2006/relationships/hyperlink" Target="http://www.jt.gen.tr/" TargetMode="External"/><Relationship Id="rId7"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jpeg"/></Relationships>
</file>

<file path=ppt/slides/_rels/slide34.xml.rels><?xml version="1.0" encoding="UTF-8" standalone="yes"?>
<Relationships xmlns="http://schemas.openxmlformats.org/package/2006/relationships"><Relationship Id="rId3" Type="http://schemas.openxmlformats.org/officeDocument/2006/relationships/hyperlink" Target="http://www.jt.gen.tr/" TargetMode="External"/><Relationship Id="rId7" Type="http://schemas.openxmlformats.org/officeDocument/2006/relationships/image" Target="../media/image29.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jpeg"/></Relationships>
</file>

<file path=ppt/slides/_rels/slide35.xml.rels><?xml version="1.0" encoding="UTF-8" standalone="yes"?>
<Relationships xmlns="http://schemas.openxmlformats.org/package/2006/relationships"><Relationship Id="rId3" Type="http://schemas.openxmlformats.org/officeDocument/2006/relationships/hyperlink" Target="http://www.jt.gen.tr/" TargetMode="External"/><Relationship Id="rId7" Type="http://schemas.openxmlformats.org/officeDocument/2006/relationships/image" Target="../media/image30.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jpeg"/></Relationships>
</file>

<file path=ppt/slides/_rels/slide3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hyperlink" Target="http://www.jt.gen.tr/" TargetMode="External"/><Relationship Id="rId7" Type="http://schemas.openxmlformats.org/officeDocument/2006/relationships/image" Target="../media/image31.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jpeg"/></Relationships>
</file>

<file path=ppt/slides/_rels/slide37.xml.rels><?xml version="1.0" encoding="UTF-8" standalone="yes"?>
<Relationships xmlns="http://schemas.openxmlformats.org/package/2006/relationships"><Relationship Id="rId3" Type="http://schemas.openxmlformats.org/officeDocument/2006/relationships/hyperlink" Target="http://www.jt.gen.tr/" TargetMode="External"/><Relationship Id="rId7" Type="http://schemas.openxmlformats.org/officeDocument/2006/relationships/image" Target="../media/image33.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jpeg"/></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7.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4.jpeg"/><Relationship Id="rId4" Type="http://schemas.openxmlformats.org/officeDocument/2006/relationships/hyperlink" Target="http://www.jt.gen.tr/" TargetMode="External"/></Relationships>
</file>

<file path=ppt/slides/_rels/slide3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5.png"/><Relationship Id="rId7" Type="http://schemas.openxmlformats.org/officeDocument/2006/relationships/image" Target="../media/image6.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hyperlink" Target="http://www.jt.gen.tr/" TargetMode="External"/><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hyperlink" Target="http://www.jt.gen.tr/"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hyperlink" Target="http://www.jt.gen.tr/" TargetMode="External"/><Relationship Id="rId7" Type="http://schemas.openxmlformats.org/officeDocument/2006/relationships/image" Target="../media/image37.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jpeg"/></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7.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4.jpeg"/><Relationship Id="rId4" Type="http://schemas.openxmlformats.org/officeDocument/2006/relationships/hyperlink" Target="http://www.jt.gen.tr/"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www.jt.gen.tr/"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jpeg"/></Relationships>
</file>

<file path=ppt/slides/_rels/slide43.xml.rels><?xml version="1.0" encoding="UTF-8" standalone="yes"?>
<Relationships xmlns="http://schemas.openxmlformats.org/package/2006/relationships"><Relationship Id="rId3" Type="http://schemas.openxmlformats.org/officeDocument/2006/relationships/hyperlink" Target="http://www.jt.gen.tr/" TargetMode="External"/><Relationship Id="rId7" Type="http://schemas.openxmlformats.org/officeDocument/2006/relationships/image" Target="../media/image39.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jpeg"/></Relationships>
</file>

<file path=ppt/slides/_rels/slide4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hyperlink" Target="http://www.jt.gen.tr/" TargetMode="External"/><Relationship Id="rId7" Type="http://schemas.openxmlformats.org/officeDocument/2006/relationships/image" Target="../media/image40.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jpeg"/></Relationships>
</file>

<file path=ppt/slides/_rels/slide45.xml.rels><?xml version="1.0" encoding="UTF-8" standalone="yes"?>
<Relationships xmlns="http://schemas.openxmlformats.org/package/2006/relationships"><Relationship Id="rId3" Type="http://schemas.openxmlformats.org/officeDocument/2006/relationships/hyperlink" Target="http://www.jt.gen.tr/"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jpeg"/></Relationships>
</file>

<file path=ppt/slides/_rels/slide46.xml.rels><?xml version="1.0" encoding="UTF-8" standalone="yes"?>
<Relationships xmlns="http://schemas.openxmlformats.org/package/2006/relationships"><Relationship Id="rId3" Type="http://schemas.openxmlformats.org/officeDocument/2006/relationships/hyperlink" Target="http://www.jt.gen.tr/"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jpeg"/></Relationships>
</file>

<file path=ppt/slides/_rels/slide47.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hyperlink" Target="http://www.jt.gen.tr/" TargetMode="External"/><Relationship Id="rId7" Type="http://schemas.openxmlformats.org/officeDocument/2006/relationships/hyperlink" Target="http://icpen.org/gfx/user-gfx/icpenSites/888077_92439238_6.jpg"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jpeg"/></Relationships>
</file>

<file path=ppt/slides/_rels/slide48.xml.rels><?xml version="1.0" encoding="UTF-8" standalone="yes"?>
<Relationships xmlns="http://schemas.openxmlformats.org/package/2006/relationships"><Relationship Id="rId3" Type="http://schemas.openxmlformats.org/officeDocument/2006/relationships/hyperlink" Target="http://www.jt.gen.tr/" TargetMode="External"/><Relationship Id="rId7" Type="http://schemas.openxmlformats.org/officeDocument/2006/relationships/image" Target="../media/image7.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hyperlink" Target="mailto:dwoodsbell@ftc.gov" TargetMode="Externa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hyperlink" Target="http://www.jt.gen.tr/"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hyperlink" Target="http://www.jt.gen.tr/"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hyperlink" Target="http://www.jt.gen.tr/" TargetMode="External"/><Relationship Id="rId7" Type="http://schemas.openxmlformats.org/officeDocument/2006/relationships/hyperlink" Target="http://www.happychance.com/"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3" Type="http://schemas.openxmlformats.org/officeDocument/2006/relationships/hyperlink" Target="http://www.jt.gen.tr/"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jpeg"/></Relationships>
</file>

<file path=ppt/slides/_rels/slide9.xml.rels><?xml version="1.0" encoding="UTF-8" standalone="yes"?>
<Relationships xmlns="http://schemas.openxmlformats.org/package/2006/relationships"><Relationship Id="rId3" Type="http://schemas.openxmlformats.org/officeDocument/2006/relationships/hyperlink" Target="http://www.jt.gen.tr/"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AfricaMap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05600" y="3436671"/>
            <a:ext cx="1904810" cy="166872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5" descr="federal-trade-commission-ftc-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3319362"/>
            <a:ext cx="2244970" cy="190334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498813" y="2365255"/>
            <a:ext cx="8291896" cy="954107"/>
          </a:xfrm>
          <a:prstGeom prst="rect">
            <a:avLst/>
          </a:prstGeom>
          <a:noFill/>
        </p:spPr>
        <p:txBody>
          <a:bodyPr wrap="square" rtlCol="0">
            <a:spAutoFit/>
          </a:bodyPr>
          <a:lstStyle/>
          <a:p>
            <a:pPr algn="ctr"/>
            <a:r>
              <a:rPr lang="en-US" sz="2800" b="1" dirty="0" smtClean="0">
                <a:solidFill>
                  <a:prstClr val="black"/>
                </a:solidFill>
              </a:rPr>
              <a:t>Mobile and Cyber Threat</a:t>
            </a:r>
          </a:p>
          <a:p>
            <a:pPr algn="ctr"/>
            <a:r>
              <a:rPr lang="en-US" sz="2800" b="1" dirty="0" smtClean="0">
                <a:solidFill>
                  <a:prstClr val="black"/>
                </a:solidFill>
              </a:rPr>
              <a:t>Case Study </a:t>
            </a:r>
            <a:endParaRPr lang="en-US" sz="2800" b="1" dirty="0">
              <a:solidFill>
                <a:prstClr val="black"/>
              </a:solidFill>
            </a:endParaRPr>
          </a:p>
        </p:txBody>
      </p:sp>
      <p:pic>
        <p:nvPicPr>
          <p:cNvPr id="8" name="Picture 3" descr="photo Title 2">
            <a:hlinkClick r:id="rId5"/>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3439" t="7481" r="1273" b="21782"/>
          <a:stretch/>
        </p:blipFill>
        <p:spPr bwMode="auto">
          <a:xfrm>
            <a:off x="609600" y="3436671"/>
            <a:ext cx="1905802" cy="166872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760" y="-125083"/>
            <a:ext cx="2286000" cy="2122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nvPr>
        </p:nvSpPr>
        <p:spPr>
          <a:xfrm>
            <a:off x="152400" y="1295400"/>
            <a:ext cx="8991600" cy="1143000"/>
          </a:xfrm>
        </p:spPr>
        <p:txBody>
          <a:bodyPr>
            <a:noAutofit/>
          </a:bodyPr>
          <a:lstStyle/>
          <a:p>
            <a:pPr marL="182880" indent="0">
              <a:buNone/>
            </a:pPr>
            <a:r>
              <a:rPr lang="en-US" sz="3200" b="1" dirty="0" smtClean="0"/>
              <a:t>The Fifth Annual African Dialogue </a:t>
            </a:r>
            <a:br>
              <a:rPr lang="en-US" sz="3200" b="1" dirty="0" smtClean="0"/>
            </a:br>
            <a:r>
              <a:rPr lang="en-US" sz="3200" b="1" dirty="0" smtClean="0"/>
              <a:t>Consumer Protection Conference</a:t>
            </a:r>
            <a:endParaRPr lang="en-US" sz="3200" dirty="0"/>
          </a:p>
        </p:txBody>
      </p:sp>
      <p:sp>
        <p:nvSpPr>
          <p:cNvPr id="12" name="Subtitle 4"/>
          <p:cNvSpPr txBox="1">
            <a:spLocks/>
          </p:cNvSpPr>
          <p:nvPr/>
        </p:nvSpPr>
        <p:spPr>
          <a:xfrm>
            <a:off x="2743200" y="5410200"/>
            <a:ext cx="3733800" cy="856264"/>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000" dirty="0" smtClean="0"/>
              <a:t>Livingstone, Zambia</a:t>
            </a:r>
          </a:p>
          <a:p>
            <a:pPr marL="0" indent="0" algn="ctr">
              <a:buNone/>
            </a:pPr>
            <a:r>
              <a:rPr lang="en-US" sz="2000" dirty="0" smtClean="0"/>
              <a:t>10-12 September 2013</a:t>
            </a:r>
            <a:endParaRPr lang="en-US" sz="2000" dirty="0"/>
          </a:p>
        </p:txBody>
      </p:sp>
    </p:spTree>
    <p:extLst>
      <p:ext uri="{BB962C8B-B14F-4D97-AF65-F5344CB8AC3E}">
        <p14:creationId xmlns:p14="http://schemas.microsoft.com/office/powerpoint/2010/main" val="34962079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photo Title 2">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3439" t="7481" r="1273" b="21782"/>
          <a:stretch/>
        </p:blipFill>
        <p:spPr bwMode="auto">
          <a:xfrm>
            <a:off x="990600" y="779123"/>
            <a:ext cx="1383402" cy="121131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a:xfrm>
            <a:off x="3991088" y="6492875"/>
            <a:ext cx="1161826" cy="365125"/>
          </a:xfrm>
        </p:spPr>
        <p:txBody>
          <a:bodyPr/>
          <a:lstStyle/>
          <a:p>
            <a:fld id="{12A81D5C-F4C2-48B8-81C3-36C8089BB5FF}" type="slidenum">
              <a:rPr lang="en-US" smtClean="0">
                <a:solidFill>
                  <a:srgbClr val="073E87"/>
                </a:solidFill>
              </a:rPr>
              <a:pPr/>
              <a:t>10</a:t>
            </a:fld>
            <a:endParaRPr lang="en-US" dirty="0">
              <a:solidFill>
                <a:srgbClr val="073E87"/>
              </a:solidFill>
            </a:endParaRPr>
          </a:p>
        </p:txBody>
      </p:sp>
      <p:sp>
        <p:nvSpPr>
          <p:cNvPr id="2" name="Title 1"/>
          <p:cNvSpPr>
            <a:spLocks noGrp="1"/>
          </p:cNvSpPr>
          <p:nvPr>
            <p:ph type="title"/>
          </p:nvPr>
        </p:nvSpPr>
        <p:spPr>
          <a:xfrm>
            <a:off x="1364511" y="457401"/>
            <a:ext cx="6477000" cy="1252728"/>
          </a:xfrm>
        </p:spPr>
        <p:txBody>
          <a:bodyPr>
            <a:normAutofit/>
          </a:bodyPr>
          <a:lstStyle/>
          <a:p>
            <a:r>
              <a:rPr lang="en-US" sz="3600" b="1" u="sng" dirty="0" smtClean="0">
                <a:solidFill>
                  <a:schemeClr val="tx1"/>
                </a:solidFill>
              </a:rPr>
              <a:t>A Lottery Scam </a:t>
            </a:r>
            <a:r>
              <a:rPr lang="en-US" sz="3600" b="1" dirty="0">
                <a:solidFill>
                  <a:schemeClr val="tx1"/>
                </a:solidFill>
              </a:rPr>
              <a:t/>
            </a:r>
            <a:br>
              <a:rPr lang="en-US" sz="3600" b="1" dirty="0">
                <a:solidFill>
                  <a:schemeClr val="tx1"/>
                </a:solidFill>
              </a:rPr>
            </a:br>
            <a:r>
              <a:rPr lang="en-US" sz="3600" b="1" dirty="0">
                <a:solidFill>
                  <a:schemeClr val="tx1"/>
                </a:solidFill>
              </a:rPr>
              <a:t>Discussion Questions</a:t>
            </a:r>
          </a:p>
        </p:txBody>
      </p:sp>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02070" y="304800"/>
            <a:ext cx="1837130" cy="1557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8600" y="250803"/>
            <a:ext cx="1145436" cy="100584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Content Placeholder 2"/>
          <p:cNvSpPr txBox="1">
            <a:spLocks/>
          </p:cNvSpPr>
          <p:nvPr/>
        </p:nvSpPr>
        <p:spPr>
          <a:xfrm>
            <a:off x="152400" y="1878679"/>
            <a:ext cx="8839200" cy="3886200"/>
          </a:xfrm>
          <a:prstGeom prst="rect">
            <a:avLst/>
          </a:prstGeom>
        </p:spPr>
        <p:txBody>
          <a:bodyPr vert="horz" lIns="54864" tIns="91440" rtlCol="0">
            <a:no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438912" marR="0" lvl="0" indent="-320040" algn="l" defTabSz="914400" rtl="0" eaLnBrk="1" fontAlgn="auto" latinLnBrk="0" hangingPunct="1">
              <a:lnSpc>
                <a:spcPct val="100000"/>
              </a:lnSpc>
              <a:spcBef>
                <a:spcPts val="0"/>
              </a:spcBef>
              <a:spcAft>
                <a:spcPts val="0"/>
              </a:spcAft>
              <a:buClr>
                <a:srgbClr val="F0AD00"/>
              </a:buClr>
              <a:buSzPct val="80000"/>
              <a:buFont typeface="Wingdings 2"/>
              <a:buChar char=""/>
              <a:tabLst/>
              <a:defRPr/>
            </a:pPr>
            <a:r>
              <a:rPr kumimoji="0" lang="en-US" sz="1900" b="0" i="0" u="none" strike="noStrike" kern="1200" cap="none" spc="0" normalizeH="0" baseline="0" noProof="0" dirty="0" smtClean="0">
                <a:ln>
                  <a:noFill/>
                </a:ln>
                <a:solidFill>
                  <a:sysClr val="windowText" lastClr="000000"/>
                </a:solidFill>
                <a:effectLst/>
                <a:uLnTx/>
                <a:uFillTx/>
                <a:latin typeface="Corbel"/>
                <a:ea typeface="+mn-ea"/>
                <a:cs typeface="+mn-cs"/>
              </a:rPr>
              <a:t>Do cases involving regulated industry (e.g. lottery) raise particular concerns or invoke particular laws?</a:t>
            </a:r>
          </a:p>
          <a:p>
            <a:pPr marL="438912" marR="0" lvl="0" indent="-320040" algn="l" defTabSz="914400" rtl="0" eaLnBrk="1" fontAlgn="auto" latinLnBrk="0" hangingPunct="1">
              <a:lnSpc>
                <a:spcPct val="100000"/>
              </a:lnSpc>
              <a:spcBef>
                <a:spcPts val="0"/>
              </a:spcBef>
              <a:spcAft>
                <a:spcPts val="0"/>
              </a:spcAft>
              <a:buClr>
                <a:srgbClr val="F0AD00"/>
              </a:buClr>
              <a:buSzPct val="80000"/>
              <a:buFont typeface="Wingdings 2"/>
              <a:buChar char=""/>
              <a:tabLst/>
              <a:defRPr/>
            </a:pPr>
            <a:endParaRPr kumimoji="0" lang="en-US" sz="1900" b="0" i="0" u="none" strike="noStrike" kern="1200" cap="none" spc="0" normalizeH="0" baseline="0" noProof="0" dirty="0" smtClean="0">
              <a:ln>
                <a:noFill/>
              </a:ln>
              <a:solidFill>
                <a:sysClr val="windowText" lastClr="000000"/>
              </a:solidFill>
              <a:effectLst/>
              <a:uLnTx/>
              <a:uFillTx/>
              <a:latin typeface="Corbel"/>
              <a:ea typeface="+mn-ea"/>
              <a:cs typeface="+mn-cs"/>
            </a:endParaRPr>
          </a:p>
          <a:p>
            <a:pPr marL="438912" marR="0" lvl="0" indent="-320040" algn="l" defTabSz="914400" rtl="0" eaLnBrk="1" fontAlgn="auto" latinLnBrk="0" hangingPunct="1">
              <a:lnSpc>
                <a:spcPct val="100000"/>
              </a:lnSpc>
              <a:spcBef>
                <a:spcPts val="0"/>
              </a:spcBef>
              <a:spcAft>
                <a:spcPts val="0"/>
              </a:spcAft>
              <a:buClr>
                <a:srgbClr val="F0AD00"/>
              </a:buClr>
              <a:buSzPct val="80000"/>
              <a:buFont typeface="Wingdings 2"/>
              <a:buChar char=""/>
              <a:tabLst/>
              <a:defRPr/>
            </a:pPr>
            <a:r>
              <a:rPr lang="en-US" sz="1900" noProof="0" dirty="0" smtClean="0">
                <a:solidFill>
                  <a:sysClr val="windowText" lastClr="000000"/>
                </a:solidFill>
                <a:latin typeface="Corbel"/>
              </a:rPr>
              <a:t>How does </a:t>
            </a:r>
            <a:r>
              <a:rPr lang="en-US" sz="1900" dirty="0" smtClean="0">
                <a:solidFill>
                  <a:sysClr val="windowText" lastClr="000000"/>
                </a:solidFill>
                <a:latin typeface="Corbel"/>
              </a:rPr>
              <a:t>the fact affect that personal information was obtained without authorization and that they were sold thereafter?</a:t>
            </a:r>
          </a:p>
          <a:p>
            <a:pPr marL="438912" marR="0" lvl="0" indent="-320040" algn="l" defTabSz="914400" rtl="0" eaLnBrk="1" fontAlgn="auto" latinLnBrk="0" hangingPunct="1">
              <a:lnSpc>
                <a:spcPct val="100000"/>
              </a:lnSpc>
              <a:spcBef>
                <a:spcPts val="0"/>
              </a:spcBef>
              <a:spcAft>
                <a:spcPts val="0"/>
              </a:spcAft>
              <a:buClr>
                <a:srgbClr val="F0AD00"/>
              </a:buClr>
              <a:buSzPct val="80000"/>
              <a:buFont typeface="Wingdings 2"/>
              <a:buChar char=""/>
              <a:tabLst/>
              <a:defRPr/>
            </a:pPr>
            <a:endParaRPr kumimoji="0" lang="en-US" sz="1900" b="0" i="0" u="none" strike="noStrike" kern="1200" cap="none" spc="0" normalizeH="0" baseline="0" noProof="0" dirty="0">
              <a:ln>
                <a:noFill/>
              </a:ln>
              <a:solidFill>
                <a:sysClr val="windowText" lastClr="000000"/>
              </a:solidFill>
              <a:effectLst/>
              <a:uLnTx/>
              <a:uFillTx/>
              <a:latin typeface="Corbel"/>
              <a:ea typeface="+mn-ea"/>
              <a:cs typeface="+mn-cs"/>
            </a:endParaRPr>
          </a:p>
          <a:p>
            <a:pPr marL="438912" marR="0" lvl="0" indent="-320040" algn="l" defTabSz="914400" rtl="0" eaLnBrk="1" fontAlgn="auto" latinLnBrk="0" hangingPunct="1">
              <a:lnSpc>
                <a:spcPct val="100000"/>
              </a:lnSpc>
              <a:spcBef>
                <a:spcPts val="0"/>
              </a:spcBef>
              <a:spcAft>
                <a:spcPts val="0"/>
              </a:spcAft>
              <a:buClr>
                <a:srgbClr val="F0AD00"/>
              </a:buClr>
              <a:buSzPct val="80000"/>
              <a:buFont typeface="Wingdings 2"/>
              <a:buChar char=""/>
              <a:tabLst/>
              <a:defRPr/>
            </a:pPr>
            <a:r>
              <a:rPr lang="en-US" sz="1900" dirty="0" smtClean="0">
                <a:solidFill>
                  <a:sysClr val="windowText" lastClr="000000"/>
                </a:solidFill>
                <a:latin typeface="Corbel"/>
              </a:rPr>
              <a:t>After Smart Win sold the personal information, to what extent would it be liable for the damages sustained by customers? </a:t>
            </a:r>
          </a:p>
          <a:p>
            <a:pPr marL="438912" marR="0" lvl="0" indent="-320040" algn="l" defTabSz="914400" rtl="0" eaLnBrk="1" fontAlgn="auto" latinLnBrk="0" hangingPunct="1">
              <a:lnSpc>
                <a:spcPct val="100000"/>
              </a:lnSpc>
              <a:spcBef>
                <a:spcPts val="0"/>
              </a:spcBef>
              <a:spcAft>
                <a:spcPts val="0"/>
              </a:spcAft>
              <a:buClr>
                <a:srgbClr val="F0AD00"/>
              </a:buClr>
              <a:buSzPct val="80000"/>
              <a:buFont typeface="Wingdings 2"/>
              <a:buChar char=""/>
              <a:tabLst/>
              <a:defRPr/>
            </a:pPr>
            <a:endParaRPr lang="en-US" sz="1900" dirty="0">
              <a:solidFill>
                <a:sysClr val="windowText" lastClr="000000"/>
              </a:solidFill>
              <a:latin typeface="Corbel"/>
            </a:endParaRPr>
          </a:p>
          <a:p>
            <a:pPr>
              <a:buClr>
                <a:srgbClr val="F0AD00"/>
              </a:buClr>
              <a:defRPr/>
            </a:pPr>
            <a:r>
              <a:rPr lang="en-US" sz="1900" dirty="0">
                <a:solidFill>
                  <a:sysClr val="windowText" lastClr="000000"/>
                </a:solidFill>
                <a:latin typeface="Corbel"/>
              </a:rPr>
              <a:t>What would be reasonable and appropriate measures to protect personal information against unauthorized access</a:t>
            </a:r>
            <a:r>
              <a:rPr lang="en-US" sz="1900" dirty="0" smtClean="0">
                <a:solidFill>
                  <a:sysClr val="windowText" lastClr="000000"/>
                </a:solidFill>
                <a:latin typeface="Corbel"/>
              </a:rPr>
              <a:t>?</a:t>
            </a:r>
          </a:p>
          <a:p>
            <a:pPr marL="438912" marR="0" lvl="0" indent="-320040" algn="l" defTabSz="914400" rtl="0" eaLnBrk="1" fontAlgn="auto" latinLnBrk="0" hangingPunct="1">
              <a:lnSpc>
                <a:spcPct val="100000"/>
              </a:lnSpc>
              <a:spcBef>
                <a:spcPts val="0"/>
              </a:spcBef>
              <a:spcAft>
                <a:spcPts val="0"/>
              </a:spcAft>
              <a:buClr>
                <a:srgbClr val="F0AD00"/>
              </a:buClr>
              <a:buSzPct val="80000"/>
              <a:buFont typeface="Wingdings 2"/>
              <a:buChar char=""/>
              <a:tabLst/>
              <a:defRPr/>
            </a:pPr>
            <a:endParaRPr kumimoji="0" lang="en-US" sz="1900" b="0" i="0" u="none" strike="noStrike" kern="1200" cap="none" spc="0" normalizeH="0" baseline="0" noProof="0" dirty="0">
              <a:ln>
                <a:noFill/>
              </a:ln>
              <a:solidFill>
                <a:sysClr val="windowText" lastClr="000000"/>
              </a:solidFill>
              <a:effectLst/>
              <a:uLnTx/>
              <a:uFillTx/>
              <a:latin typeface="Corbel"/>
              <a:ea typeface="+mn-ea"/>
              <a:cs typeface="+mn-cs"/>
            </a:endParaRPr>
          </a:p>
          <a:p>
            <a:pPr marL="438912" marR="0" lvl="0" indent="-320040" algn="l" defTabSz="914400" rtl="0" eaLnBrk="1" fontAlgn="auto" latinLnBrk="0" hangingPunct="1">
              <a:lnSpc>
                <a:spcPct val="100000"/>
              </a:lnSpc>
              <a:spcBef>
                <a:spcPts val="0"/>
              </a:spcBef>
              <a:spcAft>
                <a:spcPts val="0"/>
              </a:spcAft>
              <a:buClr>
                <a:srgbClr val="F0AD00"/>
              </a:buClr>
              <a:buSzPct val="80000"/>
              <a:buFont typeface="Wingdings 2"/>
              <a:buChar char=""/>
              <a:tabLst/>
              <a:defRPr/>
            </a:pPr>
            <a:r>
              <a:rPr lang="en-US" sz="1900" dirty="0" smtClean="0">
                <a:solidFill>
                  <a:sysClr val="windowText" lastClr="000000"/>
                </a:solidFill>
                <a:latin typeface="Corbel"/>
              </a:rPr>
              <a:t>Assume that there was no advanced fee to claim the prize – would it be different?</a:t>
            </a:r>
            <a:endParaRPr kumimoji="0" lang="en-US" sz="1900" b="0" i="0" u="none" strike="noStrike" kern="1200" cap="none" spc="0" normalizeH="0" baseline="0" noProof="0" dirty="0" smtClean="0">
              <a:ln>
                <a:noFill/>
              </a:ln>
              <a:solidFill>
                <a:sysClr val="windowText" lastClr="000000"/>
              </a:solidFill>
              <a:effectLst/>
              <a:uLnTx/>
              <a:uFillTx/>
              <a:latin typeface="Corbel"/>
              <a:ea typeface="+mn-ea"/>
              <a:cs typeface="+mn-cs"/>
            </a:endParaRPr>
          </a:p>
          <a:p>
            <a:pPr marL="438912" marR="0" lvl="0" indent="-320040" algn="l" defTabSz="914400" rtl="0" eaLnBrk="1" fontAlgn="auto" latinLnBrk="0" hangingPunct="1">
              <a:lnSpc>
                <a:spcPct val="100000"/>
              </a:lnSpc>
              <a:spcBef>
                <a:spcPts val="0"/>
              </a:spcBef>
              <a:spcAft>
                <a:spcPts val="0"/>
              </a:spcAft>
              <a:buClr>
                <a:srgbClr val="F0AD00"/>
              </a:buClr>
              <a:buSzPct val="80000"/>
              <a:buFont typeface="Wingdings 2"/>
              <a:buChar char=""/>
              <a:tabLst/>
              <a:defRPr/>
            </a:pPr>
            <a:endParaRPr kumimoji="0" lang="en-US" sz="1900" b="0" i="0" u="none" strike="noStrike" kern="1200" cap="none" spc="0" normalizeH="0" baseline="0" noProof="0" dirty="0" smtClean="0">
              <a:ln>
                <a:noFill/>
              </a:ln>
              <a:solidFill>
                <a:sysClr val="windowText" lastClr="000000"/>
              </a:solidFill>
              <a:effectLst/>
              <a:uLnTx/>
              <a:uFillTx/>
              <a:latin typeface="Corbel"/>
              <a:ea typeface="+mn-ea"/>
              <a:cs typeface="+mn-cs"/>
            </a:endParaRPr>
          </a:p>
          <a:p>
            <a:pPr marL="438912" marR="0" lvl="0" indent="-320040" algn="l" defTabSz="914400" rtl="0" eaLnBrk="1" fontAlgn="auto" latinLnBrk="0" hangingPunct="1">
              <a:lnSpc>
                <a:spcPct val="100000"/>
              </a:lnSpc>
              <a:spcBef>
                <a:spcPts val="0"/>
              </a:spcBef>
              <a:spcAft>
                <a:spcPts val="0"/>
              </a:spcAft>
              <a:buClr>
                <a:srgbClr val="F0AD00"/>
              </a:buClr>
              <a:buSzPct val="80000"/>
              <a:buFont typeface="Wingdings 2"/>
              <a:buChar char=""/>
              <a:tabLst/>
              <a:defRPr/>
            </a:pPr>
            <a:r>
              <a:rPr kumimoji="0" lang="en-US" sz="1900" b="0" i="0" u="none" strike="noStrike" kern="1200" cap="none" spc="0" normalizeH="0" baseline="0" noProof="0" dirty="0" smtClean="0">
                <a:ln>
                  <a:noFill/>
                </a:ln>
                <a:solidFill>
                  <a:sysClr val="windowText" lastClr="000000"/>
                </a:solidFill>
                <a:effectLst/>
                <a:uLnTx/>
                <a:uFillTx/>
                <a:latin typeface="Corbel"/>
                <a:ea typeface="+mn-ea"/>
                <a:cs typeface="+mn-cs"/>
              </a:rPr>
              <a:t>Would your agency work with foreign agencies</a:t>
            </a:r>
            <a:r>
              <a:rPr kumimoji="0" lang="en-US" sz="1900" b="0" i="0" u="none" strike="noStrike" kern="1200" cap="none" spc="0" normalizeH="0" noProof="0" dirty="0" smtClean="0">
                <a:ln>
                  <a:noFill/>
                </a:ln>
                <a:solidFill>
                  <a:sysClr val="windowText" lastClr="000000"/>
                </a:solidFill>
                <a:effectLst/>
                <a:uLnTx/>
                <a:uFillTx/>
                <a:latin typeface="Corbel"/>
                <a:ea typeface="+mn-ea"/>
                <a:cs typeface="+mn-cs"/>
              </a:rPr>
              <a:t> or </a:t>
            </a:r>
            <a:r>
              <a:rPr kumimoji="0" lang="en-US" sz="1900" b="0" i="0" u="none" strike="noStrike" kern="1200" cap="none" spc="0" normalizeH="0" baseline="0" noProof="0" dirty="0" smtClean="0">
                <a:ln>
                  <a:noFill/>
                </a:ln>
                <a:solidFill>
                  <a:sysClr val="windowText" lastClr="000000"/>
                </a:solidFill>
                <a:effectLst/>
                <a:uLnTx/>
                <a:uFillTx/>
                <a:latin typeface="Corbel"/>
                <a:ea typeface="+mn-ea"/>
                <a:cs typeface="+mn-cs"/>
              </a:rPr>
              <a:t>counterparts on this matter?</a:t>
            </a:r>
          </a:p>
          <a:p>
            <a:pPr marL="438912" marR="0" lvl="0" indent="-320040" algn="l" defTabSz="914400" rtl="0" eaLnBrk="1" fontAlgn="auto" latinLnBrk="0" hangingPunct="1">
              <a:lnSpc>
                <a:spcPct val="100000"/>
              </a:lnSpc>
              <a:spcBef>
                <a:spcPts val="0"/>
              </a:spcBef>
              <a:spcAft>
                <a:spcPts val="0"/>
              </a:spcAft>
              <a:buClr>
                <a:srgbClr val="F0AD00"/>
              </a:buClr>
              <a:buSzPct val="80000"/>
              <a:buFont typeface="Wingdings 2"/>
              <a:buChar char=""/>
              <a:tabLst/>
              <a:defRPr/>
            </a:pPr>
            <a:endParaRPr kumimoji="0" lang="en-US" sz="1900" b="0" i="0" u="none" strike="noStrike" kern="1200" cap="none" spc="0" normalizeH="0" baseline="0" noProof="0" dirty="0" smtClean="0">
              <a:ln>
                <a:noFill/>
              </a:ln>
              <a:solidFill>
                <a:sysClr val="windowText" lastClr="000000"/>
              </a:solidFill>
              <a:effectLst/>
              <a:uLnTx/>
              <a:uFillTx/>
              <a:latin typeface="Corbel"/>
              <a:ea typeface="+mn-ea"/>
              <a:cs typeface="+mn-cs"/>
            </a:endParaRPr>
          </a:p>
          <a:p>
            <a:pPr marL="438912" marR="0" lvl="0" indent="-320040" algn="l" defTabSz="914400" rtl="0" eaLnBrk="1" fontAlgn="auto" latinLnBrk="0" hangingPunct="1">
              <a:lnSpc>
                <a:spcPct val="100000"/>
              </a:lnSpc>
              <a:spcBef>
                <a:spcPts val="0"/>
              </a:spcBef>
              <a:spcAft>
                <a:spcPts val="0"/>
              </a:spcAft>
              <a:buClr>
                <a:srgbClr val="F0AD00"/>
              </a:buClr>
              <a:buSzPct val="80000"/>
              <a:buFont typeface="Wingdings 2"/>
              <a:buChar char=""/>
              <a:tabLst/>
              <a:defRPr/>
            </a:pPr>
            <a:r>
              <a:rPr kumimoji="0" lang="en-US" sz="1900" b="0" i="0" u="none" strike="noStrike" kern="1200" cap="none" spc="0" normalizeH="0" baseline="0" noProof="0" dirty="0" smtClean="0">
                <a:ln>
                  <a:noFill/>
                </a:ln>
                <a:solidFill>
                  <a:sysClr val="windowText" lastClr="000000"/>
                </a:solidFill>
                <a:effectLst/>
                <a:uLnTx/>
                <a:uFillTx/>
                <a:latin typeface="Corbel"/>
                <a:ea typeface="+mn-ea"/>
                <a:cs typeface="+mn-cs"/>
              </a:rPr>
              <a:t>How do you work with criminal </a:t>
            </a:r>
            <a:r>
              <a:rPr lang="en-US" sz="1900" dirty="0" smtClean="0">
                <a:solidFill>
                  <a:sysClr val="windowText" lastClr="000000"/>
                </a:solidFill>
                <a:latin typeface="Corbel"/>
              </a:rPr>
              <a:t>a</a:t>
            </a:r>
            <a:r>
              <a:rPr kumimoji="0" lang="en-US" sz="1900" b="0" i="0" u="none" strike="noStrike" kern="1200" cap="none" spc="0" normalizeH="0" baseline="0" noProof="0" dirty="0" err="1" smtClean="0">
                <a:ln>
                  <a:noFill/>
                </a:ln>
                <a:solidFill>
                  <a:sysClr val="windowText" lastClr="000000"/>
                </a:solidFill>
                <a:effectLst/>
                <a:uLnTx/>
                <a:uFillTx/>
                <a:latin typeface="Corbel"/>
                <a:ea typeface="+mn-ea"/>
                <a:cs typeface="+mn-cs"/>
              </a:rPr>
              <a:t>uthority</a:t>
            </a:r>
            <a:r>
              <a:rPr kumimoji="0" lang="en-US" sz="1900" b="0" i="0" u="none" strike="noStrike" kern="1200" cap="none" spc="0" normalizeH="0" baseline="0" noProof="0" dirty="0" smtClean="0">
                <a:ln>
                  <a:noFill/>
                </a:ln>
                <a:solidFill>
                  <a:sysClr val="windowText" lastClr="000000"/>
                </a:solidFill>
                <a:effectLst/>
                <a:uLnTx/>
                <a:uFillTx/>
                <a:latin typeface="Corbel"/>
                <a:ea typeface="+mn-ea"/>
                <a:cs typeface="+mn-cs"/>
              </a:rPr>
              <a:t> when a case</a:t>
            </a:r>
            <a:r>
              <a:rPr kumimoji="0" lang="en-US" sz="1900" b="0" i="0" u="none" strike="noStrike" kern="1200" cap="none" spc="0" normalizeH="0" noProof="0" dirty="0" smtClean="0">
                <a:ln>
                  <a:noFill/>
                </a:ln>
                <a:solidFill>
                  <a:sysClr val="windowText" lastClr="000000"/>
                </a:solidFill>
                <a:effectLst/>
                <a:uLnTx/>
                <a:uFillTx/>
                <a:latin typeface="Corbel"/>
                <a:ea typeface="+mn-ea"/>
                <a:cs typeface="+mn-cs"/>
              </a:rPr>
              <a:t> involves criminal violation</a:t>
            </a:r>
            <a:r>
              <a:rPr kumimoji="0" lang="en-US" sz="1900" b="0" i="0" u="none" strike="noStrike" kern="1200" cap="none" spc="0" normalizeH="0" baseline="0" noProof="0" dirty="0" smtClean="0">
                <a:ln>
                  <a:noFill/>
                </a:ln>
                <a:solidFill>
                  <a:sysClr val="windowText" lastClr="000000"/>
                </a:solidFill>
                <a:effectLst/>
                <a:uLnTx/>
                <a:uFillTx/>
                <a:latin typeface="Corbel"/>
                <a:ea typeface="+mn-ea"/>
                <a:cs typeface="+mn-cs"/>
              </a:rPr>
              <a:t>? </a:t>
            </a:r>
          </a:p>
          <a:p>
            <a:pPr marL="438912" marR="0" lvl="0" indent="-320040" algn="l" defTabSz="914400" rtl="0" eaLnBrk="1" fontAlgn="auto" latinLnBrk="0" hangingPunct="1">
              <a:lnSpc>
                <a:spcPct val="100000"/>
              </a:lnSpc>
              <a:spcBef>
                <a:spcPts val="0"/>
              </a:spcBef>
              <a:spcAft>
                <a:spcPts val="0"/>
              </a:spcAft>
              <a:buClr>
                <a:srgbClr val="F0AD00"/>
              </a:buClr>
              <a:buSzPct val="80000"/>
              <a:buFont typeface="Wingdings 2"/>
              <a:buChar char=""/>
              <a:tabLst/>
              <a:defRPr/>
            </a:pPr>
            <a:endParaRPr kumimoji="0" lang="en-US" sz="1900" b="0" i="0" u="none" strike="noStrike" kern="1200" cap="none" spc="0" normalizeH="0" baseline="0" noProof="0" dirty="0" smtClean="0">
              <a:ln>
                <a:noFill/>
              </a:ln>
              <a:solidFill>
                <a:sysClr val="windowText" lastClr="000000"/>
              </a:solidFill>
              <a:effectLst/>
              <a:uLnTx/>
              <a:uFillTx/>
              <a:latin typeface="Corbel"/>
              <a:ea typeface="+mn-ea"/>
              <a:cs typeface="+mn-cs"/>
            </a:endParaRPr>
          </a:p>
        </p:txBody>
      </p:sp>
    </p:spTree>
    <p:extLst>
      <p:ext uri="{BB962C8B-B14F-4D97-AF65-F5344CB8AC3E}">
        <p14:creationId xmlns:p14="http://schemas.microsoft.com/office/powerpoint/2010/main" val="4396494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photo Title 2">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3439" t="7481" r="1273" b="21782"/>
          <a:stretch/>
        </p:blipFill>
        <p:spPr bwMode="auto">
          <a:xfrm>
            <a:off x="1066800" y="756931"/>
            <a:ext cx="1198803" cy="104967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a:xfrm>
            <a:off x="3991088" y="6492875"/>
            <a:ext cx="1161826" cy="365125"/>
          </a:xfrm>
        </p:spPr>
        <p:txBody>
          <a:bodyPr/>
          <a:lstStyle/>
          <a:p>
            <a:fld id="{12A81D5C-F4C2-48B8-81C3-36C8089BB5FF}" type="slidenum">
              <a:rPr lang="en-US" smtClean="0">
                <a:solidFill>
                  <a:srgbClr val="073E87"/>
                </a:solidFill>
              </a:rPr>
              <a:pPr/>
              <a:t>11</a:t>
            </a:fld>
            <a:endParaRPr lang="en-US" dirty="0">
              <a:solidFill>
                <a:srgbClr val="073E87"/>
              </a:solidFill>
            </a:endParaRPr>
          </a:p>
        </p:txBody>
      </p:sp>
      <p:sp>
        <p:nvSpPr>
          <p:cNvPr id="2" name="Title 1"/>
          <p:cNvSpPr>
            <a:spLocks noGrp="1"/>
          </p:cNvSpPr>
          <p:nvPr>
            <p:ph type="title"/>
          </p:nvPr>
        </p:nvSpPr>
        <p:spPr>
          <a:xfrm>
            <a:off x="1524000" y="271272"/>
            <a:ext cx="6477000" cy="1252728"/>
          </a:xfrm>
        </p:spPr>
        <p:txBody>
          <a:bodyPr>
            <a:normAutofit fontScale="90000"/>
          </a:bodyPr>
          <a:lstStyle/>
          <a:p>
            <a:r>
              <a:rPr lang="en-US" sz="4000" b="1" u="sng" dirty="0">
                <a:solidFill>
                  <a:schemeClr val="tx1"/>
                </a:solidFill>
              </a:rPr>
              <a:t>Tech </a:t>
            </a:r>
            <a:r>
              <a:rPr lang="en-US" sz="4000" b="1" u="sng" dirty="0" smtClean="0">
                <a:solidFill>
                  <a:schemeClr val="tx1"/>
                </a:solidFill>
              </a:rPr>
              <a:t>Support Scam</a:t>
            </a:r>
            <a:r>
              <a:rPr lang="en-US" sz="4000" b="1" dirty="0">
                <a:solidFill>
                  <a:schemeClr val="tx1"/>
                </a:solidFill>
              </a:rPr>
              <a:t/>
            </a:r>
            <a:br>
              <a:rPr lang="en-US" sz="4000" b="1" dirty="0">
                <a:solidFill>
                  <a:schemeClr val="tx1"/>
                </a:solidFill>
              </a:rPr>
            </a:br>
            <a:r>
              <a:rPr lang="en-US" sz="4000" b="1" dirty="0" smtClean="0">
                <a:solidFill>
                  <a:schemeClr val="tx1"/>
                </a:solidFill>
              </a:rPr>
              <a:t>Facts</a:t>
            </a:r>
            <a:endParaRPr lang="en-US" sz="4000" b="1" dirty="0">
              <a:solidFill>
                <a:schemeClr val="tx1"/>
              </a:solidFill>
            </a:endParaRPr>
          </a:p>
        </p:txBody>
      </p:sp>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87849" y="228600"/>
            <a:ext cx="1527551"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8600" y="250803"/>
            <a:ext cx="1145436" cy="100584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ontent Placeholder 2"/>
          <p:cNvSpPr txBox="1">
            <a:spLocks/>
          </p:cNvSpPr>
          <p:nvPr/>
        </p:nvSpPr>
        <p:spPr>
          <a:xfrm>
            <a:off x="95250" y="1981200"/>
            <a:ext cx="8839200" cy="4625975"/>
          </a:xfrm>
          <a:prstGeom prst="rect">
            <a:avLst/>
          </a:prstGeom>
        </p:spPr>
        <p:txBody>
          <a:bodyPr vert="horz" lIns="54864" tIns="91440" rtlCol="0">
            <a:no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438912" marR="0" lvl="0" indent="-320040" algn="l" defTabSz="914400" rtl="0" eaLnBrk="1" fontAlgn="auto" latinLnBrk="0" hangingPunct="1">
              <a:lnSpc>
                <a:spcPct val="100000"/>
              </a:lnSpc>
              <a:spcBef>
                <a:spcPts val="0"/>
              </a:spcBef>
              <a:spcAft>
                <a:spcPts val="0"/>
              </a:spcAft>
              <a:buClr>
                <a:srgbClr val="F0AD00"/>
              </a:buClr>
              <a:buSzPct val="80000"/>
              <a:buFont typeface="Wingdings 2"/>
              <a:buChar char=""/>
              <a:tabLst/>
              <a:defRPr/>
            </a:pPr>
            <a:endParaRPr kumimoji="0" lang="en-US" sz="1900" b="0" i="0" u="none" strike="noStrike" kern="1200" cap="none" spc="0" normalizeH="0" baseline="0" noProof="0" dirty="0" smtClean="0">
              <a:ln>
                <a:noFill/>
              </a:ln>
              <a:solidFill>
                <a:sysClr val="windowText" lastClr="000000"/>
              </a:solidFill>
              <a:effectLst/>
              <a:uLnTx/>
              <a:uFillTx/>
              <a:latin typeface="Corbel"/>
              <a:ea typeface="+mn-ea"/>
              <a:cs typeface="+mn-cs"/>
            </a:endParaRPr>
          </a:p>
        </p:txBody>
      </p:sp>
      <p:sp>
        <p:nvSpPr>
          <p:cNvPr id="3" name="Rectangle 2"/>
          <p:cNvSpPr/>
          <p:nvPr/>
        </p:nvSpPr>
        <p:spPr>
          <a:xfrm>
            <a:off x="111199" y="1806608"/>
            <a:ext cx="8896350" cy="5062924"/>
          </a:xfrm>
          <a:prstGeom prst="rect">
            <a:avLst/>
          </a:prstGeom>
        </p:spPr>
        <p:txBody>
          <a:bodyPr wrap="square">
            <a:spAutoFit/>
          </a:bodyPr>
          <a:lstStyle/>
          <a:p>
            <a:pPr marL="438912" lvl="0" indent="-320040">
              <a:buClr>
                <a:srgbClr val="F0AD00"/>
              </a:buClr>
              <a:buSzPct val="80000"/>
              <a:buFont typeface="Wingdings 2"/>
              <a:buChar char=""/>
              <a:defRPr/>
            </a:pPr>
            <a:r>
              <a:rPr lang="en-US" sz="1900" dirty="0">
                <a:solidFill>
                  <a:sysClr val="windowText" lastClr="000000"/>
                </a:solidFill>
                <a:latin typeface="Corbel"/>
              </a:rPr>
              <a:t>Support </a:t>
            </a:r>
            <a:r>
              <a:rPr lang="en-US" sz="1900" dirty="0" smtClean="0">
                <a:solidFill>
                  <a:sysClr val="windowText" lastClr="000000"/>
                </a:solidFill>
                <a:latin typeface="Corbel"/>
              </a:rPr>
              <a:t>Pro (an </a:t>
            </a:r>
            <a:r>
              <a:rPr lang="en-US" sz="1900" dirty="0">
                <a:solidFill>
                  <a:sysClr val="windowText" lastClr="000000"/>
                </a:solidFill>
                <a:latin typeface="Corbel"/>
              </a:rPr>
              <a:t>Indian </a:t>
            </a:r>
            <a:r>
              <a:rPr lang="en-US" sz="1900" dirty="0" smtClean="0">
                <a:solidFill>
                  <a:sysClr val="windowText" lastClr="000000"/>
                </a:solidFill>
                <a:latin typeface="Corbel"/>
              </a:rPr>
              <a:t>company) was </a:t>
            </a:r>
            <a:r>
              <a:rPr lang="en-US" sz="1900" dirty="0">
                <a:solidFill>
                  <a:sysClr val="windowText" lastClr="000000"/>
                </a:solidFill>
                <a:latin typeface="Corbel"/>
              </a:rPr>
              <a:t>one of the third parties which obtained the list of personal information </a:t>
            </a:r>
            <a:r>
              <a:rPr lang="en-US" sz="1900" dirty="0" smtClean="0">
                <a:solidFill>
                  <a:sysClr val="windowText" lastClr="000000"/>
                </a:solidFill>
                <a:latin typeface="Corbel"/>
              </a:rPr>
              <a:t>from Smart Win, and it selected </a:t>
            </a:r>
            <a:r>
              <a:rPr lang="en-US" sz="1900" dirty="0">
                <a:solidFill>
                  <a:sysClr val="windowText" lastClr="000000"/>
                </a:solidFill>
                <a:latin typeface="Corbel"/>
              </a:rPr>
              <a:t>customers in Zambia and Nigeria from the </a:t>
            </a:r>
            <a:r>
              <a:rPr lang="en-US" sz="1900" dirty="0" smtClean="0">
                <a:solidFill>
                  <a:sysClr val="windowText" lastClr="000000"/>
                </a:solidFill>
                <a:latin typeface="Corbel"/>
              </a:rPr>
              <a:t>list to make the following phone calls:</a:t>
            </a:r>
          </a:p>
          <a:p>
            <a:pPr marL="438912" lvl="0" indent="-320040">
              <a:buClr>
                <a:srgbClr val="F0AD00"/>
              </a:buClr>
              <a:buSzPct val="80000"/>
              <a:buFont typeface="Wingdings 2"/>
              <a:buChar char=""/>
              <a:defRPr/>
            </a:pPr>
            <a:endParaRPr lang="en-US" sz="1900" dirty="0">
              <a:solidFill>
                <a:sysClr val="windowText" lastClr="000000"/>
              </a:solidFill>
              <a:latin typeface="Corbel"/>
            </a:endParaRPr>
          </a:p>
          <a:p>
            <a:pPr marL="438912" lvl="0" indent="-320040" algn="ctr">
              <a:buClr>
                <a:srgbClr val="F0AD00"/>
              </a:buClr>
              <a:buSzPct val="80000"/>
              <a:buFont typeface="Wingdings 2"/>
              <a:buChar char=""/>
              <a:defRPr/>
            </a:pPr>
            <a:r>
              <a:rPr lang="en-US" sz="1900" dirty="0">
                <a:solidFill>
                  <a:sysClr val="windowText" lastClr="000000"/>
                </a:solidFill>
                <a:latin typeface="Corbel"/>
              </a:rPr>
              <a:t>“Hello, this is Support Pro. We have been working with Microsoft for cyber security issues, and today we wanted to help you check the condition of your computer. Please follow the instructions I give you from now.”</a:t>
            </a:r>
          </a:p>
          <a:p>
            <a:pPr marL="438912" lvl="0" indent="-320040">
              <a:buClr>
                <a:srgbClr val="F0AD00"/>
              </a:buClr>
              <a:buSzPct val="80000"/>
              <a:buFont typeface="Wingdings 2"/>
              <a:buChar char=""/>
              <a:defRPr/>
            </a:pPr>
            <a:endParaRPr lang="en-US" sz="1900" dirty="0">
              <a:solidFill>
                <a:sysClr val="windowText" lastClr="000000"/>
              </a:solidFill>
              <a:latin typeface="Corbel"/>
            </a:endParaRPr>
          </a:p>
          <a:p>
            <a:pPr marL="438912" lvl="0" indent="-320040">
              <a:buClr>
                <a:srgbClr val="F0AD00"/>
              </a:buClr>
              <a:buSzPct val="80000"/>
              <a:buFont typeface="Wingdings 2"/>
              <a:buChar char=""/>
              <a:defRPr/>
            </a:pPr>
            <a:r>
              <a:rPr lang="en-US" sz="1900" dirty="0">
                <a:solidFill>
                  <a:sysClr val="windowText" lastClr="000000"/>
                </a:solidFill>
                <a:latin typeface="Corbel"/>
              </a:rPr>
              <a:t>Following such statements, Support Pro directed consumers to a utility area of their computer and claimed that “your computer is infected by a malware. Would you like further instruction to remove it? The fee is $50.”</a:t>
            </a:r>
          </a:p>
          <a:p>
            <a:pPr marL="438912" lvl="0" indent="-320040">
              <a:buClr>
                <a:srgbClr val="F0AD00"/>
              </a:buClr>
              <a:buSzPct val="80000"/>
              <a:buFont typeface="Wingdings 2"/>
              <a:buChar char=""/>
              <a:defRPr/>
            </a:pPr>
            <a:endParaRPr lang="en-US" sz="1900" dirty="0">
              <a:solidFill>
                <a:sysClr val="windowText" lastClr="000000"/>
              </a:solidFill>
              <a:latin typeface="Corbel"/>
            </a:endParaRPr>
          </a:p>
          <a:p>
            <a:pPr marL="438912" lvl="0" indent="-320040">
              <a:buClr>
                <a:srgbClr val="F0AD00"/>
              </a:buClr>
              <a:buSzPct val="80000"/>
              <a:buFont typeface="Wingdings 2"/>
              <a:buChar char=""/>
              <a:defRPr/>
            </a:pPr>
            <a:r>
              <a:rPr lang="en-US" sz="1900" dirty="0">
                <a:solidFill>
                  <a:sysClr val="windowText" lastClr="000000"/>
                </a:solidFill>
                <a:latin typeface="Corbel"/>
              </a:rPr>
              <a:t>When consumers agreed, Support Pro directed them to a website to download a software that allowed Support Pro to remotely access the consumers’ computers. </a:t>
            </a:r>
          </a:p>
          <a:p>
            <a:pPr marL="438912" lvl="0" indent="-320040">
              <a:buClr>
                <a:srgbClr val="F0AD00"/>
              </a:buClr>
              <a:buSzPct val="80000"/>
              <a:buFont typeface="Wingdings 2"/>
              <a:buChar char=""/>
              <a:defRPr/>
            </a:pPr>
            <a:endParaRPr lang="en-US" sz="1900" dirty="0">
              <a:solidFill>
                <a:sysClr val="windowText" lastClr="000000"/>
              </a:solidFill>
              <a:latin typeface="Corbel"/>
            </a:endParaRPr>
          </a:p>
          <a:p>
            <a:pPr marL="438912" lvl="0" indent="-320040">
              <a:buClr>
                <a:srgbClr val="F0AD00"/>
              </a:buClr>
              <a:buSzPct val="80000"/>
              <a:buFont typeface="Wingdings 2"/>
              <a:buChar char=""/>
              <a:defRPr/>
            </a:pPr>
            <a:r>
              <a:rPr lang="en-US" sz="1900" dirty="0">
                <a:solidFill>
                  <a:sysClr val="windowText" lastClr="000000"/>
                </a:solidFill>
                <a:latin typeface="Corbel"/>
              </a:rPr>
              <a:t>Indeed, Support Pro was not affiliated with Microsoft, and </a:t>
            </a:r>
            <a:r>
              <a:rPr lang="en-US" sz="1900" dirty="0" smtClean="0">
                <a:solidFill>
                  <a:sysClr val="windowText" lastClr="000000"/>
                </a:solidFill>
                <a:latin typeface="Corbel"/>
              </a:rPr>
              <a:t>none of the customers</a:t>
            </a:r>
            <a:r>
              <a:rPr lang="en-US" sz="1900" dirty="0">
                <a:solidFill>
                  <a:sysClr val="windowText" lastClr="000000"/>
                </a:solidFill>
                <a:latin typeface="Corbel"/>
              </a:rPr>
              <a:t>’ computers had any problems.</a:t>
            </a:r>
          </a:p>
        </p:txBody>
      </p:sp>
    </p:spTree>
    <p:extLst>
      <p:ext uri="{BB962C8B-B14F-4D97-AF65-F5344CB8AC3E}">
        <p14:creationId xmlns:p14="http://schemas.microsoft.com/office/powerpoint/2010/main" val="3291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photo Title 2">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3439" t="7481" r="1273" b="21782"/>
          <a:stretch/>
        </p:blipFill>
        <p:spPr bwMode="auto">
          <a:xfrm>
            <a:off x="1066800" y="756931"/>
            <a:ext cx="1198803" cy="104967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a:xfrm>
            <a:off x="3991088" y="6492875"/>
            <a:ext cx="1161826" cy="365125"/>
          </a:xfrm>
        </p:spPr>
        <p:txBody>
          <a:bodyPr/>
          <a:lstStyle/>
          <a:p>
            <a:fld id="{12A81D5C-F4C2-48B8-81C3-36C8089BB5FF}" type="slidenum">
              <a:rPr lang="en-US" smtClean="0">
                <a:solidFill>
                  <a:srgbClr val="073E87"/>
                </a:solidFill>
              </a:rPr>
              <a:pPr/>
              <a:t>12</a:t>
            </a:fld>
            <a:endParaRPr lang="en-US" dirty="0">
              <a:solidFill>
                <a:srgbClr val="073E87"/>
              </a:solidFill>
            </a:endParaRPr>
          </a:p>
        </p:txBody>
      </p:sp>
      <p:sp>
        <p:nvSpPr>
          <p:cNvPr id="2" name="Title 1"/>
          <p:cNvSpPr>
            <a:spLocks noGrp="1"/>
          </p:cNvSpPr>
          <p:nvPr>
            <p:ph type="title"/>
          </p:nvPr>
        </p:nvSpPr>
        <p:spPr>
          <a:xfrm>
            <a:off x="1524000" y="271272"/>
            <a:ext cx="6477000" cy="1252728"/>
          </a:xfrm>
        </p:spPr>
        <p:txBody>
          <a:bodyPr>
            <a:normAutofit fontScale="90000"/>
          </a:bodyPr>
          <a:lstStyle/>
          <a:p>
            <a:r>
              <a:rPr lang="en-US" sz="4000" b="1" u="sng" dirty="0">
                <a:solidFill>
                  <a:schemeClr val="tx1"/>
                </a:solidFill>
              </a:rPr>
              <a:t>Tech </a:t>
            </a:r>
            <a:r>
              <a:rPr lang="en-US" sz="4000" b="1" u="sng" dirty="0" smtClean="0">
                <a:solidFill>
                  <a:schemeClr val="tx1"/>
                </a:solidFill>
              </a:rPr>
              <a:t>Support Scam</a:t>
            </a:r>
            <a:r>
              <a:rPr lang="en-US" sz="4000" b="1" dirty="0">
                <a:solidFill>
                  <a:schemeClr val="tx1"/>
                </a:solidFill>
              </a:rPr>
              <a:t/>
            </a:r>
            <a:br>
              <a:rPr lang="en-US" sz="4000" b="1" dirty="0">
                <a:solidFill>
                  <a:schemeClr val="tx1"/>
                </a:solidFill>
              </a:rPr>
            </a:br>
            <a:r>
              <a:rPr lang="en-US" sz="4000" b="1" dirty="0" smtClean="0">
                <a:solidFill>
                  <a:schemeClr val="tx1"/>
                </a:solidFill>
              </a:rPr>
              <a:t>Discussion Questions</a:t>
            </a:r>
            <a:endParaRPr lang="en-US" sz="4000" b="1" dirty="0">
              <a:solidFill>
                <a:schemeClr val="tx1"/>
              </a:solidFill>
            </a:endParaRPr>
          </a:p>
        </p:txBody>
      </p:sp>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87849" y="228600"/>
            <a:ext cx="1527551"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8600" y="250803"/>
            <a:ext cx="1145436" cy="100584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ontent Placeholder 2"/>
          <p:cNvSpPr txBox="1">
            <a:spLocks/>
          </p:cNvSpPr>
          <p:nvPr/>
        </p:nvSpPr>
        <p:spPr>
          <a:xfrm>
            <a:off x="95250" y="1981200"/>
            <a:ext cx="8839200" cy="4625975"/>
          </a:xfrm>
          <a:prstGeom prst="rect">
            <a:avLst/>
          </a:prstGeom>
        </p:spPr>
        <p:txBody>
          <a:bodyPr vert="horz" lIns="54864" tIns="91440" rtlCol="0">
            <a:no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438912" marR="0" lvl="0" indent="-320040" algn="l" defTabSz="914400" rtl="0" eaLnBrk="1" fontAlgn="auto" latinLnBrk="0" hangingPunct="1">
              <a:lnSpc>
                <a:spcPct val="100000"/>
              </a:lnSpc>
              <a:spcBef>
                <a:spcPts val="0"/>
              </a:spcBef>
              <a:spcAft>
                <a:spcPts val="0"/>
              </a:spcAft>
              <a:buClr>
                <a:srgbClr val="F0AD00"/>
              </a:buClr>
              <a:buSzPct val="80000"/>
              <a:buFont typeface="Wingdings 2"/>
              <a:buChar char=""/>
              <a:tabLst/>
              <a:defRPr/>
            </a:pPr>
            <a:endParaRPr kumimoji="0" lang="en-US" sz="1900" b="0" i="0" u="none" strike="noStrike" kern="1200" cap="none" spc="0" normalizeH="0" baseline="0" noProof="0" dirty="0" smtClean="0">
              <a:ln>
                <a:noFill/>
              </a:ln>
              <a:solidFill>
                <a:sysClr val="windowText" lastClr="000000"/>
              </a:solidFill>
              <a:effectLst/>
              <a:uLnTx/>
              <a:uFillTx/>
              <a:latin typeface="Corbel"/>
              <a:ea typeface="+mn-ea"/>
              <a:cs typeface="+mn-cs"/>
            </a:endParaRPr>
          </a:p>
        </p:txBody>
      </p:sp>
      <p:sp>
        <p:nvSpPr>
          <p:cNvPr id="10" name="Content Placeholder 2"/>
          <p:cNvSpPr txBox="1">
            <a:spLocks/>
          </p:cNvSpPr>
          <p:nvPr/>
        </p:nvSpPr>
        <p:spPr>
          <a:xfrm>
            <a:off x="152400" y="1990436"/>
            <a:ext cx="8839200" cy="4791364"/>
          </a:xfrm>
          <a:prstGeom prst="rect">
            <a:avLst/>
          </a:prstGeom>
        </p:spPr>
        <p:txBody>
          <a:bodyPr vert="horz" lIns="54864" tIns="91440" rtlCol="0">
            <a:no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lvl="0">
              <a:buClr>
                <a:srgbClr val="F0AD00"/>
              </a:buClr>
              <a:defRPr/>
            </a:pPr>
            <a:r>
              <a:rPr lang="en-US" sz="1900" dirty="0">
                <a:solidFill>
                  <a:sysClr val="windowText" lastClr="000000"/>
                </a:solidFill>
                <a:latin typeface="Corbel"/>
              </a:rPr>
              <a:t>How would you go about investigating a case like this?</a:t>
            </a:r>
          </a:p>
          <a:p>
            <a:pPr lvl="0">
              <a:buClr>
                <a:srgbClr val="F0AD00"/>
              </a:buClr>
              <a:defRPr/>
            </a:pPr>
            <a:endParaRPr lang="en-US" sz="1900" dirty="0">
              <a:solidFill>
                <a:sysClr val="windowText" lastClr="000000"/>
              </a:solidFill>
              <a:latin typeface="Corbel"/>
            </a:endParaRPr>
          </a:p>
          <a:p>
            <a:pPr lvl="0">
              <a:buClr>
                <a:srgbClr val="F0AD00"/>
              </a:buClr>
              <a:defRPr/>
            </a:pPr>
            <a:r>
              <a:rPr lang="en-US" sz="1900" dirty="0">
                <a:solidFill>
                  <a:sysClr val="windowText" lastClr="000000"/>
                </a:solidFill>
                <a:latin typeface="Corbel"/>
              </a:rPr>
              <a:t>Is it important whether your agency has received any consumer complaints?</a:t>
            </a:r>
          </a:p>
          <a:p>
            <a:pPr lvl="0">
              <a:buClr>
                <a:srgbClr val="F0AD00"/>
              </a:buClr>
              <a:defRPr/>
            </a:pPr>
            <a:endParaRPr lang="en-US" sz="1900" dirty="0">
              <a:solidFill>
                <a:sysClr val="windowText" lastClr="000000"/>
              </a:solidFill>
              <a:latin typeface="Corbel"/>
            </a:endParaRPr>
          </a:p>
          <a:p>
            <a:pPr lvl="0">
              <a:buClr>
                <a:srgbClr val="F0AD00"/>
              </a:buClr>
              <a:defRPr/>
            </a:pPr>
            <a:r>
              <a:rPr lang="en-US" sz="1900" dirty="0">
                <a:solidFill>
                  <a:sysClr val="windowText" lastClr="000000"/>
                </a:solidFill>
                <a:latin typeface="Corbel"/>
              </a:rPr>
              <a:t>What factors would be important as your agency considers whether it will pursue this matter?</a:t>
            </a:r>
          </a:p>
          <a:p>
            <a:pPr lvl="0">
              <a:buClr>
                <a:srgbClr val="F0AD00"/>
              </a:buClr>
              <a:defRPr/>
            </a:pPr>
            <a:endParaRPr lang="en-US" sz="1900" dirty="0">
              <a:solidFill>
                <a:sysClr val="windowText" lastClr="000000"/>
              </a:solidFill>
              <a:latin typeface="Corbel"/>
            </a:endParaRPr>
          </a:p>
          <a:p>
            <a:pPr lvl="0">
              <a:buClr>
                <a:srgbClr val="F0AD00"/>
              </a:buClr>
              <a:defRPr/>
            </a:pPr>
            <a:r>
              <a:rPr lang="en-US" sz="1900" dirty="0">
                <a:solidFill>
                  <a:sysClr val="windowText" lastClr="000000"/>
                </a:solidFill>
                <a:latin typeface="Corbel"/>
              </a:rPr>
              <a:t>If you decided to pursue this matter, what would your agency </a:t>
            </a:r>
            <a:r>
              <a:rPr lang="en-US" sz="1900" dirty="0" smtClean="0">
                <a:solidFill>
                  <a:sysClr val="windowText" lastClr="000000"/>
                </a:solidFill>
                <a:latin typeface="Corbel"/>
              </a:rPr>
              <a:t>has </a:t>
            </a:r>
            <a:r>
              <a:rPr lang="en-US" sz="1900" dirty="0">
                <a:solidFill>
                  <a:sysClr val="windowText" lastClr="000000"/>
                </a:solidFill>
                <a:latin typeface="Corbel"/>
              </a:rPr>
              <a:t>to establish?</a:t>
            </a:r>
          </a:p>
          <a:p>
            <a:pPr lvl="0">
              <a:buClr>
                <a:srgbClr val="F0AD00"/>
              </a:buClr>
              <a:defRPr/>
            </a:pPr>
            <a:endParaRPr lang="en-US" sz="1900" dirty="0">
              <a:solidFill>
                <a:sysClr val="windowText" lastClr="000000"/>
              </a:solidFill>
              <a:latin typeface="Corbel"/>
            </a:endParaRPr>
          </a:p>
          <a:p>
            <a:pPr lvl="0">
              <a:buClr>
                <a:srgbClr val="F0AD00"/>
              </a:buClr>
              <a:defRPr/>
            </a:pPr>
            <a:r>
              <a:rPr lang="en-US" sz="1900" dirty="0">
                <a:solidFill>
                  <a:sysClr val="windowText" lastClr="000000"/>
                </a:solidFill>
                <a:latin typeface="Corbel"/>
              </a:rPr>
              <a:t>Is there any other agencies that may have a role, including NPO’s and self-regulatory industry body?</a:t>
            </a:r>
          </a:p>
          <a:p>
            <a:pPr lvl="0">
              <a:buClr>
                <a:srgbClr val="F0AD00"/>
              </a:buClr>
              <a:defRPr/>
            </a:pPr>
            <a:endParaRPr lang="en-US" sz="1900" dirty="0">
              <a:solidFill>
                <a:sysClr val="windowText" lastClr="000000"/>
              </a:solidFill>
              <a:latin typeface="Corbel"/>
            </a:endParaRPr>
          </a:p>
          <a:p>
            <a:pPr lvl="0">
              <a:buClr>
                <a:srgbClr val="F0AD00"/>
              </a:buClr>
              <a:defRPr/>
            </a:pPr>
            <a:r>
              <a:rPr lang="en-US" sz="1900" dirty="0">
                <a:solidFill>
                  <a:sysClr val="windowText" lastClr="000000"/>
                </a:solidFill>
                <a:latin typeface="Corbel"/>
              </a:rPr>
              <a:t>What type of relief would you seek in this matter?</a:t>
            </a:r>
          </a:p>
          <a:p>
            <a:pPr lvl="0">
              <a:buClr>
                <a:srgbClr val="F0AD00"/>
              </a:buClr>
              <a:defRPr/>
            </a:pPr>
            <a:endParaRPr lang="en-US" sz="1900" dirty="0">
              <a:solidFill>
                <a:sysClr val="windowText" lastClr="000000"/>
              </a:solidFill>
              <a:latin typeface="Corbel"/>
            </a:endParaRPr>
          </a:p>
          <a:p>
            <a:pPr lvl="0">
              <a:buClr>
                <a:srgbClr val="F0AD00"/>
              </a:buClr>
              <a:defRPr/>
            </a:pPr>
            <a:r>
              <a:rPr lang="en-US" sz="1900" dirty="0">
                <a:solidFill>
                  <a:sysClr val="windowText" lastClr="000000"/>
                </a:solidFill>
                <a:latin typeface="Corbel"/>
              </a:rPr>
              <a:t>What type of consumer or business education, if any, do you think would be effective</a:t>
            </a:r>
            <a:r>
              <a:rPr lang="en-US" sz="1900" dirty="0" smtClean="0">
                <a:solidFill>
                  <a:sysClr val="windowText" lastClr="000000"/>
                </a:solidFill>
                <a:latin typeface="Corbel"/>
              </a:rPr>
              <a:t>?</a:t>
            </a:r>
            <a:endParaRPr lang="en-US" sz="1900" dirty="0">
              <a:solidFill>
                <a:sysClr val="windowText" lastClr="000000"/>
              </a:solidFill>
              <a:latin typeface="Corbel"/>
            </a:endParaRPr>
          </a:p>
        </p:txBody>
      </p:sp>
    </p:spTree>
    <p:extLst>
      <p:ext uri="{BB962C8B-B14F-4D97-AF65-F5344CB8AC3E}">
        <p14:creationId xmlns:p14="http://schemas.microsoft.com/office/powerpoint/2010/main" val="284022360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photo Title 2">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3439" t="7481" r="1273" b="21782"/>
          <a:stretch/>
        </p:blipFill>
        <p:spPr bwMode="auto">
          <a:xfrm>
            <a:off x="1066800" y="756931"/>
            <a:ext cx="1198803" cy="104967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a:xfrm>
            <a:off x="3991088" y="6492875"/>
            <a:ext cx="1161826" cy="365125"/>
          </a:xfrm>
        </p:spPr>
        <p:txBody>
          <a:bodyPr/>
          <a:lstStyle/>
          <a:p>
            <a:fld id="{12A81D5C-F4C2-48B8-81C3-36C8089BB5FF}" type="slidenum">
              <a:rPr lang="en-US" smtClean="0">
                <a:solidFill>
                  <a:srgbClr val="073E87"/>
                </a:solidFill>
              </a:rPr>
              <a:pPr/>
              <a:t>13</a:t>
            </a:fld>
            <a:endParaRPr lang="en-US" dirty="0">
              <a:solidFill>
                <a:srgbClr val="073E87"/>
              </a:solidFill>
            </a:endParaRPr>
          </a:p>
        </p:txBody>
      </p:sp>
      <p:sp>
        <p:nvSpPr>
          <p:cNvPr id="2" name="Title 1"/>
          <p:cNvSpPr>
            <a:spLocks noGrp="1"/>
          </p:cNvSpPr>
          <p:nvPr>
            <p:ph type="title"/>
          </p:nvPr>
        </p:nvSpPr>
        <p:spPr>
          <a:xfrm>
            <a:off x="1524000" y="271272"/>
            <a:ext cx="6477000" cy="1252728"/>
          </a:xfrm>
        </p:spPr>
        <p:txBody>
          <a:bodyPr>
            <a:normAutofit fontScale="90000"/>
          </a:bodyPr>
          <a:lstStyle/>
          <a:p>
            <a:r>
              <a:rPr lang="en-US" sz="4000" b="1" u="sng" dirty="0">
                <a:solidFill>
                  <a:schemeClr val="tx1"/>
                </a:solidFill>
              </a:rPr>
              <a:t>Tech </a:t>
            </a:r>
            <a:r>
              <a:rPr lang="en-US" sz="4000" b="1" u="sng" dirty="0" smtClean="0">
                <a:solidFill>
                  <a:schemeClr val="tx1"/>
                </a:solidFill>
              </a:rPr>
              <a:t>Support Scam</a:t>
            </a:r>
            <a:r>
              <a:rPr lang="en-US" sz="4000" b="1" dirty="0">
                <a:solidFill>
                  <a:schemeClr val="tx1"/>
                </a:solidFill>
              </a:rPr>
              <a:t/>
            </a:r>
            <a:br>
              <a:rPr lang="en-US" sz="4000" b="1" dirty="0">
                <a:solidFill>
                  <a:schemeClr val="tx1"/>
                </a:solidFill>
              </a:rPr>
            </a:br>
            <a:r>
              <a:rPr lang="en-US" sz="4000" b="1" dirty="0" smtClean="0">
                <a:solidFill>
                  <a:schemeClr val="tx1"/>
                </a:solidFill>
              </a:rPr>
              <a:t>Discussion Questions</a:t>
            </a:r>
            <a:endParaRPr lang="en-US" sz="4000" b="1" dirty="0">
              <a:solidFill>
                <a:schemeClr val="tx1"/>
              </a:solidFill>
            </a:endParaRPr>
          </a:p>
        </p:txBody>
      </p:sp>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87849" y="228600"/>
            <a:ext cx="1527551"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8600" y="250803"/>
            <a:ext cx="1145436" cy="100584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ontent Placeholder 2"/>
          <p:cNvSpPr txBox="1">
            <a:spLocks/>
          </p:cNvSpPr>
          <p:nvPr/>
        </p:nvSpPr>
        <p:spPr>
          <a:xfrm>
            <a:off x="95250" y="1981201"/>
            <a:ext cx="8839200" cy="4343400"/>
          </a:xfrm>
          <a:prstGeom prst="rect">
            <a:avLst/>
          </a:prstGeom>
        </p:spPr>
        <p:txBody>
          <a:bodyPr vert="horz" lIns="54864" tIns="91440" rtlCol="0">
            <a:no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438912" marR="0" lvl="0" indent="-320040" algn="l" defTabSz="914400" rtl="0" eaLnBrk="1" fontAlgn="auto" latinLnBrk="0" hangingPunct="1">
              <a:lnSpc>
                <a:spcPct val="100000"/>
              </a:lnSpc>
              <a:spcBef>
                <a:spcPts val="0"/>
              </a:spcBef>
              <a:spcAft>
                <a:spcPts val="0"/>
              </a:spcAft>
              <a:buClr>
                <a:srgbClr val="F0AD00"/>
              </a:buClr>
              <a:buSzPct val="80000"/>
              <a:buFont typeface="Wingdings 2"/>
              <a:buChar char=""/>
              <a:tabLst/>
              <a:defRPr/>
            </a:pPr>
            <a:r>
              <a:rPr kumimoji="0" lang="en-US" sz="1900" b="0" i="0" u="none" strike="noStrike" kern="1200" cap="none" spc="0" normalizeH="0" baseline="0" noProof="0" dirty="0" smtClean="0">
                <a:ln>
                  <a:noFill/>
                </a:ln>
                <a:solidFill>
                  <a:sysClr val="windowText" lastClr="000000"/>
                </a:solidFill>
                <a:effectLst/>
                <a:uLnTx/>
                <a:uFillTx/>
                <a:latin typeface="Corbel"/>
                <a:ea typeface="+mn-ea"/>
                <a:cs typeface="+mn-cs"/>
              </a:rPr>
              <a:t>What difficulties does the telemarketing aspect present?</a:t>
            </a:r>
          </a:p>
          <a:p>
            <a:pPr marL="438912" marR="0" lvl="0" indent="-320040" algn="l" defTabSz="914400" rtl="0" eaLnBrk="1" fontAlgn="auto" latinLnBrk="0" hangingPunct="1">
              <a:lnSpc>
                <a:spcPct val="100000"/>
              </a:lnSpc>
              <a:spcBef>
                <a:spcPts val="0"/>
              </a:spcBef>
              <a:spcAft>
                <a:spcPts val="0"/>
              </a:spcAft>
              <a:buClr>
                <a:srgbClr val="F0AD00"/>
              </a:buClr>
              <a:buSzPct val="80000"/>
              <a:buFont typeface="Wingdings 2"/>
              <a:buChar char=""/>
              <a:tabLst/>
              <a:defRPr/>
            </a:pPr>
            <a:endParaRPr kumimoji="0" lang="en-US" sz="1900" b="0" i="0" u="none" strike="noStrike" kern="1200" cap="none" spc="0" normalizeH="0" baseline="0" noProof="0" dirty="0" smtClean="0">
              <a:ln>
                <a:noFill/>
              </a:ln>
              <a:solidFill>
                <a:sysClr val="windowText" lastClr="000000"/>
              </a:solidFill>
              <a:effectLst/>
              <a:uLnTx/>
              <a:uFillTx/>
              <a:latin typeface="Corbel"/>
              <a:ea typeface="+mn-ea"/>
              <a:cs typeface="+mn-cs"/>
            </a:endParaRPr>
          </a:p>
          <a:p>
            <a:pPr marL="438912" marR="0" lvl="0" indent="-320040" algn="l" defTabSz="914400" rtl="0" eaLnBrk="1" fontAlgn="auto" latinLnBrk="0" hangingPunct="1">
              <a:lnSpc>
                <a:spcPct val="100000"/>
              </a:lnSpc>
              <a:spcBef>
                <a:spcPts val="0"/>
              </a:spcBef>
              <a:spcAft>
                <a:spcPts val="0"/>
              </a:spcAft>
              <a:buClr>
                <a:srgbClr val="F0AD00"/>
              </a:buClr>
              <a:buSzPct val="80000"/>
              <a:buFont typeface="Wingdings 2"/>
              <a:buChar char=""/>
              <a:tabLst/>
              <a:defRPr/>
            </a:pPr>
            <a:r>
              <a:rPr kumimoji="0" lang="en-US" sz="1900" b="0" i="0" u="none" strike="noStrike" kern="1200" cap="none" spc="0" normalizeH="0" baseline="0" noProof="0" dirty="0" smtClean="0">
                <a:ln>
                  <a:noFill/>
                </a:ln>
                <a:solidFill>
                  <a:sysClr val="windowText" lastClr="000000"/>
                </a:solidFill>
                <a:effectLst/>
                <a:uLnTx/>
                <a:uFillTx/>
                <a:latin typeface="Corbel"/>
                <a:ea typeface="+mn-ea"/>
                <a:cs typeface="+mn-cs"/>
              </a:rPr>
              <a:t>If the wrongdoer</a:t>
            </a:r>
            <a:r>
              <a:rPr kumimoji="0" lang="en-US" sz="1900" b="0" i="0" u="none" strike="noStrike" kern="1200" cap="none" spc="0" normalizeH="0" noProof="0" dirty="0" smtClean="0">
                <a:ln>
                  <a:noFill/>
                </a:ln>
                <a:solidFill>
                  <a:sysClr val="windowText" lastClr="000000"/>
                </a:solidFill>
                <a:effectLst/>
                <a:uLnTx/>
                <a:uFillTx/>
                <a:latin typeface="Corbel"/>
                <a:ea typeface="+mn-ea"/>
                <a:cs typeface="+mn-cs"/>
              </a:rPr>
              <a:t> is outside Africa, what impact would it have on your investigation?</a:t>
            </a:r>
            <a:endParaRPr kumimoji="0" lang="en-US" sz="1900" b="0" i="0" u="none" strike="noStrike" kern="1200" cap="none" spc="0" normalizeH="0" baseline="0" noProof="0" dirty="0" smtClean="0">
              <a:ln>
                <a:noFill/>
              </a:ln>
              <a:solidFill>
                <a:sysClr val="windowText" lastClr="000000"/>
              </a:solidFill>
              <a:effectLst/>
              <a:uLnTx/>
              <a:uFillTx/>
              <a:latin typeface="Corbel"/>
              <a:ea typeface="+mn-ea"/>
              <a:cs typeface="+mn-cs"/>
            </a:endParaRPr>
          </a:p>
          <a:p>
            <a:pPr marL="438912" marR="0" lvl="0" indent="-320040" algn="l" defTabSz="914400" rtl="0" eaLnBrk="1" fontAlgn="auto" latinLnBrk="0" hangingPunct="1">
              <a:lnSpc>
                <a:spcPct val="100000"/>
              </a:lnSpc>
              <a:spcBef>
                <a:spcPts val="0"/>
              </a:spcBef>
              <a:spcAft>
                <a:spcPts val="0"/>
              </a:spcAft>
              <a:buClr>
                <a:srgbClr val="F0AD00"/>
              </a:buClr>
              <a:buSzPct val="80000"/>
              <a:buFont typeface="Wingdings 2"/>
              <a:buChar char=""/>
              <a:tabLst/>
              <a:defRPr/>
            </a:pPr>
            <a:endParaRPr lang="en-US" sz="1900" dirty="0">
              <a:solidFill>
                <a:sysClr val="windowText" lastClr="000000"/>
              </a:solidFill>
              <a:latin typeface="Corbel"/>
            </a:endParaRPr>
          </a:p>
          <a:p>
            <a:pPr marL="438912" marR="0" lvl="0" indent="-320040" algn="l" defTabSz="914400" rtl="0" eaLnBrk="1" fontAlgn="auto" latinLnBrk="0" hangingPunct="1">
              <a:lnSpc>
                <a:spcPct val="100000"/>
              </a:lnSpc>
              <a:spcBef>
                <a:spcPts val="0"/>
              </a:spcBef>
              <a:spcAft>
                <a:spcPts val="0"/>
              </a:spcAft>
              <a:buClr>
                <a:srgbClr val="F0AD00"/>
              </a:buClr>
              <a:buSzPct val="80000"/>
              <a:buFont typeface="Wingdings 2"/>
              <a:buChar char=""/>
              <a:tabLst/>
              <a:defRPr/>
            </a:pPr>
            <a:r>
              <a:rPr kumimoji="0" lang="en-US" sz="1900" b="0" i="0" u="none" strike="noStrike" kern="1200" cap="none" spc="0" normalizeH="0" baseline="0" noProof="0" dirty="0" smtClean="0">
                <a:ln>
                  <a:noFill/>
                </a:ln>
                <a:solidFill>
                  <a:sysClr val="windowText" lastClr="000000"/>
                </a:solidFill>
                <a:effectLst/>
                <a:uLnTx/>
                <a:uFillTx/>
                <a:latin typeface="Corbel"/>
                <a:ea typeface="+mn-ea"/>
                <a:cs typeface="+mn-cs"/>
              </a:rPr>
              <a:t>Would your agency work with foreign agencies or counterparts on this matter?</a:t>
            </a:r>
          </a:p>
          <a:p>
            <a:pPr marL="438912" marR="0" lvl="0" indent="-320040" algn="l" defTabSz="914400" rtl="0" eaLnBrk="1" fontAlgn="auto" latinLnBrk="0" hangingPunct="1">
              <a:lnSpc>
                <a:spcPct val="100000"/>
              </a:lnSpc>
              <a:spcBef>
                <a:spcPts val="0"/>
              </a:spcBef>
              <a:spcAft>
                <a:spcPts val="0"/>
              </a:spcAft>
              <a:buClr>
                <a:srgbClr val="F0AD00"/>
              </a:buClr>
              <a:buSzPct val="80000"/>
              <a:buFont typeface="Wingdings 2"/>
              <a:buChar char=""/>
              <a:tabLst/>
              <a:defRPr/>
            </a:pPr>
            <a:endParaRPr lang="en-US" sz="1900" dirty="0">
              <a:solidFill>
                <a:sysClr val="windowText" lastClr="000000"/>
              </a:solidFill>
              <a:latin typeface="Corbel"/>
            </a:endParaRPr>
          </a:p>
          <a:p>
            <a:pPr marL="438912" marR="0" lvl="0" indent="-320040" algn="l" defTabSz="914400" rtl="0" eaLnBrk="1" fontAlgn="auto" latinLnBrk="0" hangingPunct="1">
              <a:lnSpc>
                <a:spcPct val="100000"/>
              </a:lnSpc>
              <a:spcBef>
                <a:spcPts val="0"/>
              </a:spcBef>
              <a:spcAft>
                <a:spcPts val="0"/>
              </a:spcAft>
              <a:buClr>
                <a:srgbClr val="F0AD00"/>
              </a:buClr>
              <a:buSzPct val="80000"/>
              <a:buFont typeface="Wingdings 2"/>
              <a:buChar char=""/>
              <a:tabLst/>
              <a:defRPr/>
            </a:pPr>
            <a:r>
              <a:rPr kumimoji="0" lang="en-US" sz="1900" b="0" i="0" u="none" strike="noStrike" kern="1200" cap="none" spc="0" normalizeH="0" baseline="0" noProof="0" dirty="0" smtClean="0">
                <a:ln>
                  <a:noFill/>
                </a:ln>
                <a:solidFill>
                  <a:sysClr val="windowText" lastClr="000000"/>
                </a:solidFill>
                <a:effectLst/>
                <a:uLnTx/>
                <a:uFillTx/>
                <a:latin typeface="Corbel"/>
                <a:ea typeface="+mn-ea"/>
                <a:cs typeface="+mn-cs"/>
              </a:rPr>
              <a:t>Would you seek cooperation from any</a:t>
            </a:r>
            <a:r>
              <a:rPr kumimoji="0" lang="en-US" sz="1900" b="0" i="0" u="none" strike="noStrike" kern="1200" cap="none" spc="0" normalizeH="0" noProof="0" dirty="0" smtClean="0">
                <a:ln>
                  <a:noFill/>
                </a:ln>
                <a:solidFill>
                  <a:sysClr val="windowText" lastClr="000000"/>
                </a:solidFill>
                <a:effectLst/>
                <a:uLnTx/>
                <a:uFillTx/>
                <a:latin typeface="Corbel"/>
                <a:ea typeface="+mn-ea"/>
                <a:cs typeface="+mn-cs"/>
              </a:rPr>
              <a:t> international organization?</a:t>
            </a:r>
          </a:p>
          <a:p>
            <a:pPr marL="438912" marR="0" lvl="0" indent="-320040" algn="l" defTabSz="914400" rtl="0" eaLnBrk="1" fontAlgn="auto" latinLnBrk="0" hangingPunct="1">
              <a:lnSpc>
                <a:spcPct val="100000"/>
              </a:lnSpc>
              <a:spcBef>
                <a:spcPts val="0"/>
              </a:spcBef>
              <a:spcAft>
                <a:spcPts val="0"/>
              </a:spcAft>
              <a:buClr>
                <a:srgbClr val="F0AD00"/>
              </a:buClr>
              <a:buSzPct val="80000"/>
              <a:buFont typeface="Wingdings 2"/>
              <a:buChar char=""/>
              <a:tabLst/>
              <a:defRPr/>
            </a:pPr>
            <a:endParaRPr lang="en-US" sz="1900" dirty="0">
              <a:solidFill>
                <a:sysClr val="windowText" lastClr="000000"/>
              </a:solidFill>
              <a:latin typeface="Corbel"/>
            </a:endParaRPr>
          </a:p>
          <a:p>
            <a:pPr marL="438912" marR="0" lvl="0" indent="-320040" algn="l" defTabSz="914400" rtl="0" eaLnBrk="1" fontAlgn="auto" latinLnBrk="0" hangingPunct="1">
              <a:lnSpc>
                <a:spcPct val="100000"/>
              </a:lnSpc>
              <a:spcBef>
                <a:spcPts val="0"/>
              </a:spcBef>
              <a:spcAft>
                <a:spcPts val="0"/>
              </a:spcAft>
              <a:buClr>
                <a:srgbClr val="F0AD00"/>
              </a:buClr>
              <a:buSzPct val="80000"/>
              <a:buFont typeface="Wingdings 2"/>
              <a:buChar char=""/>
              <a:tabLst/>
              <a:defRPr/>
            </a:pPr>
            <a:r>
              <a:rPr lang="en-US" sz="1900" dirty="0" smtClean="0">
                <a:solidFill>
                  <a:sysClr val="windowText" lastClr="000000"/>
                </a:solidFill>
                <a:latin typeface="Corbel"/>
              </a:rPr>
              <a:t>Assume that Smart Pro installed additional software programs and charged customers for them without authorization utilizing remote access – How would it be different?</a:t>
            </a:r>
          </a:p>
          <a:p>
            <a:pPr marL="438912" marR="0" lvl="0" indent="-320040" algn="l" defTabSz="914400" rtl="0" eaLnBrk="1" fontAlgn="auto" latinLnBrk="0" hangingPunct="1">
              <a:lnSpc>
                <a:spcPct val="100000"/>
              </a:lnSpc>
              <a:spcBef>
                <a:spcPts val="0"/>
              </a:spcBef>
              <a:spcAft>
                <a:spcPts val="0"/>
              </a:spcAft>
              <a:buClr>
                <a:srgbClr val="F0AD00"/>
              </a:buClr>
              <a:buSzPct val="80000"/>
              <a:buFont typeface="Wingdings 2"/>
              <a:buChar char=""/>
              <a:tabLst/>
              <a:defRPr/>
            </a:pPr>
            <a:endParaRPr kumimoji="0" lang="en-US" sz="1900" b="0" i="0" u="none" strike="noStrike" kern="1200" cap="none" spc="0" normalizeH="0" noProof="0" dirty="0">
              <a:ln>
                <a:noFill/>
              </a:ln>
              <a:solidFill>
                <a:sysClr val="windowText" lastClr="000000"/>
              </a:solidFill>
              <a:effectLst/>
              <a:uLnTx/>
              <a:uFillTx/>
              <a:latin typeface="Corbel"/>
              <a:ea typeface="+mn-ea"/>
              <a:cs typeface="+mn-cs"/>
            </a:endParaRPr>
          </a:p>
          <a:p>
            <a:pPr marL="438912" marR="0" lvl="0" indent="-320040" algn="l" defTabSz="914400" rtl="0" eaLnBrk="1" fontAlgn="auto" latinLnBrk="0" hangingPunct="1">
              <a:lnSpc>
                <a:spcPct val="100000"/>
              </a:lnSpc>
              <a:spcBef>
                <a:spcPts val="0"/>
              </a:spcBef>
              <a:spcAft>
                <a:spcPts val="0"/>
              </a:spcAft>
              <a:buClr>
                <a:srgbClr val="F0AD00"/>
              </a:buClr>
              <a:buSzPct val="80000"/>
              <a:buFont typeface="Wingdings 2"/>
              <a:buChar char=""/>
              <a:tabLst/>
              <a:defRPr/>
            </a:pPr>
            <a:r>
              <a:rPr lang="en-US" sz="1900" dirty="0" smtClean="0">
                <a:solidFill>
                  <a:sysClr val="windowText" lastClr="000000"/>
                </a:solidFill>
                <a:latin typeface="Corbel"/>
              </a:rPr>
              <a:t>Assume Support Pro was in fact affiliated with Microsoft and abused its status – would there be any difference? Would Microsoft be held liable to any extent? </a:t>
            </a:r>
            <a:endParaRPr kumimoji="0" lang="en-US" sz="1900" b="0" i="0" u="none" strike="noStrike" kern="1200" cap="none" spc="0" normalizeH="0" noProof="0" dirty="0" smtClean="0">
              <a:ln>
                <a:noFill/>
              </a:ln>
              <a:solidFill>
                <a:sysClr val="windowText" lastClr="000000"/>
              </a:solidFill>
              <a:effectLst/>
              <a:uLnTx/>
              <a:uFillTx/>
              <a:latin typeface="Corbel"/>
              <a:ea typeface="+mn-ea"/>
              <a:cs typeface="+mn-cs"/>
            </a:endParaRPr>
          </a:p>
          <a:p>
            <a:pPr marL="438912" marR="0" lvl="0" indent="-320040" algn="l" defTabSz="914400" rtl="0" eaLnBrk="1" fontAlgn="auto" latinLnBrk="0" hangingPunct="1">
              <a:lnSpc>
                <a:spcPct val="100000"/>
              </a:lnSpc>
              <a:spcBef>
                <a:spcPts val="0"/>
              </a:spcBef>
              <a:spcAft>
                <a:spcPts val="0"/>
              </a:spcAft>
              <a:buClr>
                <a:srgbClr val="F0AD00"/>
              </a:buClr>
              <a:buSzPct val="80000"/>
              <a:buFont typeface="Wingdings 2"/>
              <a:buChar char=""/>
              <a:tabLst/>
              <a:defRPr/>
            </a:pPr>
            <a:endParaRPr lang="en-US" sz="1900" baseline="0" dirty="0">
              <a:solidFill>
                <a:sysClr val="windowText" lastClr="000000"/>
              </a:solidFill>
              <a:latin typeface="Corbel"/>
            </a:endParaRPr>
          </a:p>
          <a:p>
            <a:pPr marL="438912" marR="0" lvl="0" indent="-320040" algn="l" defTabSz="914400" rtl="0" eaLnBrk="1" fontAlgn="auto" latinLnBrk="0" hangingPunct="1">
              <a:lnSpc>
                <a:spcPct val="100000"/>
              </a:lnSpc>
              <a:spcBef>
                <a:spcPts val="0"/>
              </a:spcBef>
              <a:spcAft>
                <a:spcPts val="0"/>
              </a:spcAft>
              <a:buClr>
                <a:srgbClr val="F0AD00"/>
              </a:buClr>
              <a:buSzPct val="80000"/>
              <a:buFont typeface="Wingdings 2"/>
              <a:buChar char=""/>
              <a:tabLst/>
              <a:defRPr/>
            </a:pPr>
            <a:endParaRPr kumimoji="0" lang="en-US" sz="1900" b="0" i="0" u="none" strike="noStrike" kern="1200" cap="none" spc="0" normalizeH="0" baseline="0" noProof="0" dirty="0" smtClean="0">
              <a:ln>
                <a:noFill/>
              </a:ln>
              <a:solidFill>
                <a:sysClr val="windowText" lastClr="000000"/>
              </a:solidFill>
              <a:effectLst/>
              <a:uLnTx/>
              <a:uFillTx/>
              <a:latin typeface="Corbel"/>
              <a:ea typeface="+mn-ea"/>
              <a:cs typeface="+mn-cs"/>
            </a:endParaRPr>
          </a:p>
          <a:p>
            <a:pPr marL="438912" marR="0" lvl="0" indent="-320040" algn="l" defTabSz="914400" rtl="0" eaLnBrk="1" fontAlgn="auto" latinLnBrk="0" hangingPunct="1">
              <a:lnSpc>
                <a:spcPct val="100000"/>
              </a:lnSpc>
              <a:spcBef>
                <a:spcPts val="0"/>
              </a:spcBef>
              <a:spcAft>
                <a:spcPts val="0"/>
              </a:spcAft>
              <a:buClr>
                <a:srgbClr val="F0AD00"/>
              </a:buClr>
              <a:buSzPct val="80000"/>
              <a:buFont typeface="Wingdings 2"/>
              <a:buChar char=""/>
              <a:tabLst/>
              <a:defRPr/>
            </a:pPr>
            <a:endParaRPr kumimoji="0" lang="en-US" sz="1900" b="0" i="0" u="none" strike="noStrike" kern="1200" cap="none" spc="0" normalizeH="0" baseline="0" noProof="0" dirty="0" smtClean="0">
              <a:ln>
                <a:noFill/>
              </a:ln>
              <a:solidFill>
                <a:sysClr val="windowText" lastClr="000000"/>
              </a:solidFill>
              <a:effectLst/>
              <a:uLnTx/>
              <a:uFillTx/>
              <a:latin typeface="Corbel"/>
              <a:ea typeface="+mn-ea"/>
              <a:cs typeface="+mn-cs"/>
            </a:endParaRPr>
          </a:p>
          <a:p>
            <a:pPr marL="438912" marR="0" lvl="0" indent="-320040" algn="l" defTabSz="914400" rtl="0" eaLnBrk="1" fontAlgn="auto" latinLnBrk="0" hangingPunct="1">
              <a:lnSpc>
                <a:spcPct val="100000"/>
              </a:lnSpc>
              <a:spcBef>
                <a:spcPts val="0"/>
              </a:spcBef>
              <a:spcAft>
                <a:spcPts val="0"/>
              </a:spcAft>
              <a:buClr>
                <a:srgbClr val="F0AD00"/>
              </a:buClr>
              <a:buSzPct val="80000"/>
              <a:buFont typeface="Wingdings 2"/>
              <a:buChar char=""/>
              <a:tabLst/>
              <a:defRPr/>
            </a:pPr>
            <a:endParaRPr kumimoji="0" lang="en-US" sz="1900" b="0" i="0" u="none" strike="noStrike" kern="1200" cap="none" spc="0" normalizeH="0" baseline="0" noProof="0" dirty="0" smtClean="0">
              <a:ln>
                <a:noFill/>
              </a:ln>
              <a:solidFill>
                <a:sysClr val="windowText" lastClr="000000"/>
              </a:solidFill>
              <a:effectLst/>
              <a:uLnTx/>
              <a:uFillTx/>
              <a:latin typeface="Corbel"/>
              <a:ea typeface="+mn-ea"/>
              <a:cs typeface="+mn-cs"/>
            </a:endParaRPr>
          </a:p>
        </p:txBody>
      </p:sp>
    </p:spTree>
    <p:extLst>
      <p:ext uri="{BB962C8B-B14F-4D97-AF65-F5344CB8AC3E}">
        <p14:creationId xmlns:p14="http://schemas.microsoft.com/office/powerpoint/2010/main" val="2720442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photo Title 2">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3439" t="7481" r="1273" b="21782"/>
          <a:stretch/>
        </p:blipFill>
        <p:spPr bwMode="auto">
          <a:xfrm>
            <a:off x="990600" y="779123"/>
            <a:ext cx="1383402" cy="121131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a:xfrm>
            <a:off x="3991088" y="6492875"/>
            <a:ext cx="1161826" cy="365125"/>
          </a:xfrm>
        </p:spPr>
        <p:txBody>
          <a:bodyPr/>
          <a:lstStyle/>
          <a:p>
            <a:fld id="{12A81D5C-F4C2-48B8-81C3-36C8089BB5FF}" type="slidenum">
              <a:rPr lang="en-US" smtClean="0">
                <a:solidFill>
                  <a:srgbClr val="073E87"/>
                </a:solidFill>
              </a:rPr>
              <a:pPr/>
              <a:t>14</a:t>
            </a:fld>
            <a:endParaRPr lang="en-US" dirty="0">
              <a:solidFill>
                <a:srgbClr val="073E87"/>
              </a:solidFill>
            </a:endParaRPr>
          </a:p>
        </p:txBody>
      </p:sp>
      <p:sp>
        <p:nvSpPr>
          <p:cNvPr id="2" name="Title 1"/>
          <p:cNvSpPr>
            <a:spLocks noGrp="1"/>
          </p:cNvSpPr>
          <p:nvPr>
            <p:ph type="title"/>
          </p:nvPr>
        </p:nvSpPr>
        <p:spPr>
          <a:xfrm>
            <a:off x="2133600" y="323850"/>
            <a:ext cx="5181600" cy="1252728"/>
          </a:xfrm>
        </p:spPr>
        <p:txBody>
          <a:bodyPr>
            <a:normAutofit/>
          </a:bodyPr>
          <a:lstStyle/>
          <a:p>
            <a:r>
              <a:rPr lang="en-US" sz="3600" b="1" u="sng" dirty="0">
                <a:solidFill>
                  <a:schemeClr val="tx1"/>
                </a:solidFill>
              </a:rPr>
              <a:t>SMS </a:t>
            </a:r>
            <a:r>
              <a:rPr lang="en-US" sz="3600" b="1" u="sng" dirty="0" smtClean="0">
                <a:solidFill>
                  <a:schemeClr val="tx1"/>
                </a:solidFill>
              </a:rPr>
              <a:t>Scam</a:t>
            </a:r>
            <a:r>
              <a:rPr lang="en-US" sz="3600" b="1" dirty="0">
                <a:solidFill>
                  <a:schemeClr val="tx1"/>
                </a:solidFill>
              </a:rPr>
              <a:t/>
            </a:r>
            <a:br>
              <a:rPr lang="en-US" sz="3600" b="1" dirty="0">
                <a:solidFill>
                  <a:schemeClr val="tx1"/>
                </a:solidFill>
              </a:rPr>
            </a:br>
            <a:r>
              <a:rPr lang="en-US" sz="3600" b="1" dirty="0" smtClean="0">
                <a:solidFill>
                  <a:schemeClr val="tx1"/>
                </a:solidFill>
              </a:rPr>
              <a:t>Facts – 1/2</a:t>
            </a:r>
            <a:endParaRPr lang="en-US" sz="4000" b="1" dirty="0">
              <a:solidFill>
                <a:schemeClr val="tx1"/>
              </a:solidFill>
            </a:endParaRPr>
          </a:p>
        </p:txBody>
      </p:sp>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02070" y="304800"/>
            <a:ext cx="1837130" cy="1557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8600" y="250803"/>
            <a:ext cx="1145436" cy="100584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ontent Placeholder 2"/>
          <p:cNvSpPr txBox="1">
            <a:spLocks/>
          </p:cNvSpPr>
          <p:nvPr/>
        </p:nvSpPr>
        <p:spPr>
          <a:xfrm>
            <a:off x="266700" y="1999961"/>
            <a:ext cx="8686800" cy="5105400"/>
          </a:xfrm>
          <a:prstGeom prst="rect">
            <a:avLst/>
          </a:prstGeom>
        </p:spPr>
        <p:txBody>
          <a:bodyPr vert="horz" lIns="54864" tIns="91440" rtlCol="0">
            <a:no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438912" marR="0" lvl="0" indent="-320040" algn="l" defTabSz="914400" rtl="0" eaLnBrk="1" fontAlgn="auto" latinLnBrk="0" hangingPunct="1">
              <a:lnSpc>
                <a:spcPct val="100000"/>
              </a:lnSpc>
              <a:spcBef>
                <a:spcPts val="0"/>
              </a:spcBef>
              <a:spcAft>
                <a:spcPts val="0"/>
              </a:spcAft>
              <a:buClr>
                <a:srgbClr val="F0AD00"/>
              </a:buClr>
              <a:buSzPct val="80000"/>
              <a:buFont typeface="Wingdings 2"/>
              <a:buChar char=""/>
              <a:tabLst/>
              <a:defRPr/>
            </a:pPr>
            <a:endParaRPr kumimoji="0" lang="en-US" sz="1900" b="0" i="0" u="none" strike="noStrike" kern="1200" cap="none" spc="0" normalizeH="0" baseline="0" noProof="0" dirty="0" smtClean="0">
              <a:ln>
                <a:noFill/>
              </a:ln>
              <a:solidFill>
                <a:sysClr val="windowText" lastClr="000000"/>
              </a:solidFill>
              <a:effectLst/>
              <a:uLnTx/>
              <a:uFillTx/>
              <a:latin typeface="Corbel"/>
              <a:ea typeface="+mn-ea"/>
              <a:cs typeface="+mn-cs"/>
            </a:endParaRPr>
          </a:p>
        </p:txBody>
      </p:sp>
      <p:sp>
        <p:nvSpPr>
          <p:cNvPr id="3" name="Rectangle 2"/>
          <p:cNvSpPr/>
          <p:nvPr/>
        </p:nvSpPr>
        <p:spPr>
          <a:xfrm>
            <a:off x="38100" y="2514600"/>
            <a:ext cx="8915400" cy="3308598"/>
          </a:xfrm>
          <a:prstGeom prst="rect">
            <a:avLst/>
          </a:prstGeom>
        </p:spPr>
        <p:txBody>
          <a:bodyPr wrap="square">
            <a:spAutoFit/>
          </a:bodyPr>
          <a:lstStyle/>
          <a:p>
            <a:pPr marL="438912" lvl="0" indent="-320040">
              <a:buClr>
                <a:srgbClr val="F0AD00"/>
              </a:buClr>
              <a:buSzPct val="80000"/>
              <a:buFont typeface="Wingdings 2"/>
              <a:buChar char=""/>
              <a:defRPr/>
            </a:pPr>
            <a:r>
              <a:rPr lang="en-US" sz="1900" dirty="0" err="1" smtClean="0">
                <a:solidFill>
                  <a:sysClr val="windowText" lastClr="000000"/>
                </a:solidFill>
                <a:latin typeface="Corbel"/>
              </a:rPr>
              <a:t>Abebe</a:t>
            </a:r>
            <a:r>
              <a:rPr lang="en-US" sz="1900" dirty="0" smtClean="0">
                <a:solidFill>
                  <a:sysClr val="windowText" lastClr="000000"/>
                </a:solidFill>
                <a:latin typeface="Corbel"/>
              </a:rPr>
              <a:t> and Ife, friends at a college in Ethiopia, received this text message:</a:t>
            </a:r>
          </a:p>
          <a:p>
            <a:pPr marL="438912" lvl="0" indent="-320040" algn="ctr">
              <a:buClr>
                <a:srgbClr val="F0AD00"/>
              </a:buClr>
              <a:buSzPct val="80000"/>
              <a:buFont typeface="Wingdings 2"/>
              <a:buChar char=""/>
              <a:defRPr/>
            </a:pPr>
            <a:r>
              <a:rPr lang="en-US" sz="1900" dirty="0" smtClean="0">
                <a:solidFill>
                  <a:sysClr val="windowText" lastClr="000000"/>
                </a:solidFill>
                <a:latin typeface="Corbel"/>
              </a:rPr>
              <a:t>“Weekly Horoscope – Want to know your destiny? Text NOW to 28490!”</a:t>
            </a:r>
          </a:p>
          <a:p>
            <a:pPr marL="438912" lvl="0" indent="-320040">
              <a:buClr>
                <a:srgbClr val="F0AD00"/>
              </a:buClr>
              <a:buSzPct val="80000"/>
              <a:buFont typeface="Wingdings 2"/>
              <a:buChar char=""/>
              <a:defRPr/>
            </a:pPr>
            <a:endParaRPr lang="en-US" sz="1900" dirty="0" smtClean="0">
              <a:solidFill>
                <a:sysClr val="windowText" lastClr="000000"/>
              </a:solidFill>
              <a:latin typeface="Corbel"/>
            </a:endParaRPr>
          </a:p>
          <a:p>
            <a:pPr marL="438912" lvl="0" indent="-320040">
              <a:buClr>
                <a:srgbClr val="F0AD00"/>
              </a:buClr>
              <a:buSzPct val="80000"/>
              <a:buFont typeface="Wingdings 2"/>
              <a:buChar char=""/>
              <a:defRPr/>
            </a:pPr>
            <a:r>
              <a:rPr lang="en-US" sz="1900" dirty="0" smtClean="0">
                <a:solidFill>
                  <a:sysClr val="windowText" lastClr="000000"/>
                </a:solidFill>
                <a:latin typeface="Corbel"/>
              </a:rPr>
              <a:t>Although </a:t>
            </a:r>
            <a:r>
              <a:rPr lang="en-US" sz="1900" dirty="0" err="1" smtClean="0">
                <a:solidFill>
                  <a:sysClr val="windowText" lastClr="000000"/>
                </a:solidFill>
                <a:latin typeface="Corbel"/>
              </a:rPr>
              <a:t>Abebe</a:t>
            </a:r>
            <a:r>
              <a:rPr lang="en-US" sz="1900" dirty="0" smtClean="0">
                <a:solidFill>
                  <a:sysClr val="windowText" lastClr="000000"/>
                </a:solidFill>
                <a:latin typeface="Corbel"/>
              </a:rPr>
              <a:t> noticed that there is no description about cost, he followed the instruction. He suggested Ife subscribe as well, but she was not interested and discarded the text. </a:t>
            </a:r>
          </a:p>
          <a:p>
            <a:pPr marL="438912" lvl="0" indent="-320040">
              <a:buClr>
                <a:srgbClr val="F0AD00"/>
              </a:buClr>
              <a:buSzPct val="80000"/>
              <a:buFont typeface="Wingdings 2"/>
              <a:buChar char=""/>
              <a:defRPr/>
            </a:pPr>
            <a:endParaRPr lang="en-US" sz="1900" dirty="0" smtClean="0">
              <a:solidFill>
                <a:sysClr val="windowText" lastClr="000000"/>
              </a:solidFill>
              <a:latin typeface="Corbel"/>
            </a:endParaRPr>
          </a:p>
          <a:p>
            <a:pPr marL="438912" lvl="0" indent="-320040">
              <a:buClr>
                <a:srgbClr val="F0AD00"/>
              </a:buClr>
              <a:buSzPct val="80000"/>
              <a:buFont typeface="Wingdings 2"/>
              <a:buChar char=""/>
              <a:defRPr/>
            </a:pPr>
            <a:r>
              <a:rPr lang="en-US" sz="1900" dirty="0" smtClean="0">
                <a:solidFill>
                  <a:sysClr val="windowText" lastClr="000000"/>
                </a:solidFill>
                <a:latin typeface="Corbel"/>
              </a:rPr>
              <a:t>Unknown to them, the fee of 60 ETB (worth $3) for Weekly Horoscope was placed on their monthly phone bills thereafter. However, neither </a:t>
            </a:r>
            <a:r>
              <a:rPr lang="en-US" sz="1900" dirty="0" err="1" smtClean="0">
                <a:solidFill>
                  <a:sysClr val="windowText" lastClr="000000"/>
                </a:solidFill>
                <a:latin typeface="Corbel"/>
              </a:rPr>
              <a:t>Abebe</a:t>
            </a:r>
            <a:r>
              <a:rPr lang="en-US" sz="1900" dirty="0" smtClean="0">
                <a:solidFill>
                  <a:sysClr val="windowText" lastClr="000000"/>
                </a:solidFill>
                <a:latin typeface="Corbel"/>
              </a:rPr>
              <a:t> nor Ife noticed the charge because they were never in the habit of checking their bills. </a:t>
            </a:r>
          </a:p>
          <a:p>
            <a:pPr marL="438912" lvl="0" indent="-320040">
              <a:buClr>
                <a:srgbClr val="F0AD00"/>
              </a:buClr>
              <a:buSzPct val="80000"/>
              <a:buFont typeface="Wingdings 2"/>
              <a:buChar char=""/>
              <a:defRPr/>
            </a:pPr>
            <a:endParaRPr lang="en-US" sz="1900" dirty="0" smtClean="0">
              <a:solidFill>
                <a:sysClr val="windowText" lastClr="000000"/>
              </a:solidFill>
              <a:latin typeface="Corbel"/>
            </a:endParaRPr>
          </a:p>
        </p:txBody>
      </p:sp>
    </p:spTree>
    <p:extLst>
      <p:ext uri="{BB962C8B-B14F-4D97-AF65-F5344CB8AC3E}">
        <p14:creationId xmlns:p14="http://schemas.microsoft.com/office/powerpoint/2010/main" val="14379228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photo Title 2">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3439" t="7481" r="1273" b="21782"/>
          <a:stretch/>
        </p:blipFill>
        <p:spPr bwMode="auto">
          <a:xfrm>
            <a:off x="990600" y="779123"/>
            <a:ext cx="1383402" cy="121131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a:xfrm>
            <a:off x="3991088" y="6492875"/>
            <a:ext cx="1161826" cy="365125"/>
          </a:xfrm>
        </p:spPr>
        <p:txBody>
          <a:bodyPr/>
          <a:lstStyle/>
          <a:p>
            <a:fld id="{12A81D5C-F4C2-48B8-81C3-36C8089BB5FF}" type="slidenum">
              <a:rPr lang="en-US" smtClean="0">
                <a:solidFill>
                  <a:srgbClr val="073E87"/>
                </a:solidFill>
              </a:rPr>
              <a:pPr/>
              <a:t>15</a:t>
            </a:fld>
            <a:endParaRPr lang="en-US" dirty="0">
              <a:solidFill>
                <a:srgbClr val="073E87"/>
              </a:solidFill>
            </a:endParaRPr>
          </a:p>
        </p:txBody>
      </p:sp>
      <p:sp>
        <p:nvSpPr>
          <p:cNvPr id="2" name="Title 1"/>
          <p:cNvSpPr>
            <a:spLocks noGrp="1"/>
          </p:cNvSpPr>
          <p:nvPr>
            <p:ph type="title"/>
          </p:nvPr>
        </p:nvSpPr>
        <p:spPr>
          <a:xfrm>
            <a:off x="2133600" y="323850"/>
            <a:ext cx="5181600" cy="1252728"/>
          </a:xfrm>
        </p:spPr>
        <p:txBody>
          <a:bodyPr>
            <a:normAutofit/>
          </a:bodyPr>
          <a:lstStyle/>
          <a:p>
            <a:r>
              <a:rPr lang="en-US" sz="3600" b="1" u="sng" dirty="0">
                <a:solidFill>
                  <a:schemeClr val="tx1"/>
                </a:solidFill>
              </a:rPr>
              <a:t>SMS </a:t>
            </a:r>
            <a:r>
              <a:rPr lang="en-US" sz="3600" b="1" u="sng" dirty="0" smtClean="0">
                <a:solidFill>
                  <a:schemeClr val="tx1"/>
                </a:solidFill>
              </a:rPr>
              <a:t>Scam</a:t>
            </a:r>
            <a:r>
              <a:rPr lang="en-US" sz="3600" b="1" dirty="0">
                <a:solidFill>
                  <a:schemeClr val="tx1"/>
                </a:solidFill>
              </a:rPr>
              <a:t/>
            </a:r>
            <a:br>
              <a:rPr lang="en-US" sz="3600" b="1" dirty="0">
                <a:solidFill>
                  <a:schemeClr val="tx1"/>
                </a:solidFill>
              </a:rPr>
            </a:br>
            <a:r>
              <a:rPr lang="en-US" sz="3600" b="1" dirty="0" smtClean="0">
                <a:solidFill>
                  <a:schemeClr val="tx1"/>
                </a:solidFill>
              </a:rPr>
              <a:t>Facts – 2/2</a:t>
            </a:r>
            <a:endParaRPr lang="en-US" sz="4000" b="1" dirty="0">
              <a:solidFill>
                <a:schemeClr val="tx1"/>
              </a:solidFill>
            </a:endParaRPr>
          </a:p>
        </p:txBody>
      </p:sp>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02070" y="304800"/>
            <a:ext cx="1837130" cy="1557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8600" y="250803"/>
            <a:ext cx="1145436" cy="100584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ontent Placeholder 2"/>
          <p:cNvSpPr txBox="1">
            <a:spLocks/>
          </p:cNvSpPr>
          <p:nvPr/>
        </p:nvSpPr>
        <p:spPr>
          <a:xfrm>
            <a:off x="266700" y="1999961"/>
            <a:ext cx="8686800" cy="5105400"/>
          </a:xfrm>
          <a:prstGeom prst="rect">
            <a:avLst/>
          </a:prstGeom>
        </p:spPr>
        <p:txBody>
          <a:bodyPr vert="horz" lIns="54864" tIns="91440" rtlCol="0">
            <a:no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438912" marR="0" lvl="0" indent="-320040" algn="l" defTabSz="914400" rtl="0" eaLnBrk="1" fontAlgn="auto" latinLnBrk="0" hangingPunct="1">
              <a:lnSpc>
                <a:spcPct val="100000"/>
              </a:lnSpc>
              <a:spcBef>
                <a:spcPts val="0"/>
              </a:spcBef>
              <a:spcAft>
                <a:spcPts val="0"/>
              </a:spcAft>
              <a:buClr>
                <a:srgbClr val="F0AD00"/>
              </a:buClr>
              <a:buSzPct val="80000"/>
              <a:buFont typeface="Wingdings 2"/>
              <a:buChar char=""/>
              <a:tabLst/>
              <a:defRPr/>
            </a:pPr>
            <a:endParaRPr kumimoji="0" lang="en-US" sz="1900" b="0" i="0" u="none" strike="noStrike" kern="1200" cap="none" spc="0" normalizeH="0" baseline="0" noProof="0" dirty="0" smtClean="0">
              <a:ln>
                <a:noFill/>
              </a:ln>
              <a:solidFill>
                <a:sysClr val="windowText" lastClr="000000"/>
              </a:solidFill>
              <a:effectLst/>
              <a:uLnTx/>
              <a:uFillTx/>
              <a:latin typeface="Corbel"/>
              <a:ea typeface="+mn-ea"/>
              <a:cs typeface="+mn-cs"/>
            </a:endParaRPr>
          </a:p>
        </p:txBody>
      </p:sp>
      <p:sp>
        <p:nvSpPr>
          <p:cNvPr id="3" name="Rectangle 2"/>
          <p:cNvSpPr/>
          <p:nvPr/>
        </p:nvSpPr>
        <p:spPr>
          <a:xfrm>
            <a:off x="66453" y="2590800"/>
            <a:ext cx="8915400" cy="2431435"/>
          </a:xfrm>
          <a:prstGeom prst="rect">
            <a:avLst/>
          </a:prstGeom>
        </p:spPr>
        <p:txBody>
          <a:bodyPr wrap="square">
            <a:spAutoFit/>
          </a:bodyPr>
          <a:lstStyle/>
          <a:p>
            <a:pPr marL="438912" lvl="0" indent="-320040">
              <a:buClr>
                <a:srgbClr val="F0AD00"/>
              </a:buClr>
              <a:buSzPct val="80000"/>
              <a:buFont typeface="Wingdings 2"/>
              <a:buChar char=""/>
              <a:defRPr/>
            </a:pPr>
            <a:r>
              <a:rPr lang="en-US" sz="1900" dirty="0" err="1" smtClean="0">
                <a:solidFill>
                  <a:sysClr val="windowText" lastClr="000000"/>
                </a:solidFill>
                <a:latin typeface="Corbel"/>
              </a:rPr>
              <a:t>eBilling</a:t>
            </a:r>
            <a:r>
              <a:rPr lang="en-US" sz="1900" dirty="0" smtClean="0">
                <a:solidFill>
                  <a:sysClr val="windowText" lastClr="000000"/>
                </a:solidFill>
                <a:latin typeface="Corbel"/>
              </a:rPr>
              <a:t> </a:t>
            </a:r>
            <a:r>
              <a:rPr lang="en-US" sz="1900" dirty="0">
                <a:solidFill>
                  <a:sysClr val="windowText" lastClr="000000"/>
                </a:solidFill>
                <a:latin typeface="Corbel"/>
              </a:rPr>
              <a:t>(a billing aggregator in Liberia) also obtained the list of personal information from Smart Win, and invited SMS Fun (a service marketer in the US) to market SMS subscription services using the phone numbers on the list. </a:t>
            </a:r>
          </a:p>
          <a:p>
            <a:pPr marL="438912" lvl="0" indent="-320040">
              <a:buClr>
                <a:srgbClr val="F0AD00"/>
              </a:buClr>
              <a:buSzPct val="80000"/>
              <a:buFont typeface="Wingdings 2"/>
              <a:buChar char=""/>
              <a:defRPr/>
            </a:pPr>
            <a:endParaRPr lang="en-US" sz="1900" dirty="0">
              <a:solidFill>
                <a:sysClr val="windowText" lastClr="000000"/>
              </a:solidFill>
              <a:latin typeface="Corbel"/>
            </a:endParaRPr>
          </a:p>
          <a:p>
            <a:pPr marL="438912" lvl="0" indent="-320040">
              <a:buClr>
                <a:srgbClr val="F0AD00"/>
              </a:buClr>
              <a:buSzPct val="80000"/>
              <a:buFont typeface="Wingdings 2"/>
              <a:buChar char=""/>
              <a:defRPr/>
            </a:pPr>
            <a:r>
              <a:rPr lang="en-US" sz="1900" dirty="0">
                <a:solidFill>
                  <a:sysClr val="windowText" lastClr="000000"/>
                </a:solidFill>
                <a:latin typeface="Corbel"/>
              </a:rPr>
              <a:t>They placed such charges on the bills of consumers who (1) sent a text to 28490, (2) discarded the text, and (3) declined any further </a:t>
            </a:r>
            <a:r>
              <a:rPr lang="en-US" sz="1900" dirty="0" smtClean="0">
                <a:solidFill>
                  <a:sysClr val="windowText" lastClr="000000"/>
                </a:solidFill>
                <a:latin typeface="Corbel"/>
              </a:rPr>
              <a:t>offers.</a:t>
            </a:r>
          </a:p>
          <a:p>
            <a:pPr marL="438912" lvl="0" indent="-320040">
              <a:buClr>
                <a:srgbClr val="F0AD00"/>
              </a:buClr>
              <a:buSzPct val="80000"/>
              <a:buFont typeface="Wingdings 2"/>
              <a:buChar char=""/>
              <a:defRPr/>
            </a:pPr>
            <a:endParaRPr lang="en-US" sz="1900" dirty="0">
              <a:solidFill>
                <a:sysClr val="windowText" lastClr="000000"/>
              </a:solidFill>
              <a:latin typeface="Corbel"/>
            </a:endParaRPr>
          </a:p>
          <a:p>
            <a:pPr marL="438912" lvl="0" indent="-320040">
              <a:buClr>
                <a:srgbClr val="F0AD00"/>
              </a:buClr>
              <a:buSzPct val="80000"/>
              <a:buFont typeface="Wingdings 2"/>
              <a:buChar char=""/>
              <a:defRPr/>
            </a:pPr>
            <a:r>
              <a:rPr lang="en-US" sz="1900" dirty="0" smtClean="0">
                <a:solidFill>
                  <a:sysClr val="windowText" lastClr="000000"/>
                </a:solidFill>
                <a:latin typeface="Corbel"/>
              </a:rPr>
              <a:t>They </a:t>
            </a:r>
            <a:r>
              <a:rPr lang="en-US" sz="1900" dirty="0">
                <a:solidFill>
                  <a:sysClr val="windowText" lastClr="000000"/>
                </a:solidFill>
                <a:latin typeface="Corbel"/>
              </a:rPr>
              <a:t>have collected 500,000  ETB (worth $26,000) in total. </a:t>
            </a:r>
          </a:p>
        </p:txBody>
      </p:sp>
    </p:spTree>
    <p:extLst>
      <p:ext uri="{BB962C8B-B14F-4D97-AF65-F5344CB8AC3E}">
        <p14:creationId xmlns:p14="http://schemas.microsoft.com/office/powerpoint/2010/main" val="7271646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photo Title 2">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3439" t="7481" r="1273" b="21782"/>
          <a:stretch/>
        </p:blipFill>
        <p:spPr bwMode="auto">
          <a:xfrm>
            <a:off x="990600" y="779123"/>
            <a:ext cx="1383402" cy="121131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a:xfrm>
            <a:off x="3991088" y="6492875"/>
            <a:ext cx="1161826" cy="365125"/>
          </a:xfrm>
        </p:spPr>
        <p:txBody>
          <a:bodyPr/>
          <a:lstStyle/>
          <a:p>
            <a:fld id="{12A81D5C-F4C2-48B8-81C3-36C8089BB5FF}" type="slidenum">
              <a:rPr lang="en-US" smtClean="0">
                <a:solidFill>
                  <a:srgbClr val="073E87"/>
                </a:solidFill>
              </a:rPr>
              <a:pPr/>
              <a:t>16</a:t>
            </a:fld>
            <a:endParaRPr lang="en-US" dirty="0">
              <a:solidFill>
                <a:srgbClr val="073E87"/>
              </a:solidFill>
            </a:endParaRPr>
          </a:p>
        </p:txBody>
      </p:sp>
      <p:sp>
        <p:nvSpPr>
          <p:cNvPr id="2" name="Title 1"/>
          <p:cNvSpPr>
            <a:spLocks noGrp="1"/>
          </p:cNvSpPr>
          <p:nvPr>
            <p:ph type="title"/>
          </p:nvPr>
        </p:nvSpPr>
        <p:spPr>
          <a:xfrm>
            <a:off x="2133600" y="323850"/>
            <a:ext cx="5181600" cy="1252728"/>
          </a:xfrm>
        </p:spPr>
        <p:txBody>
          <a:bodyPr>
            <a:normAutofit/>
          </a:bodyPr>
          <a:lstStyle/>
          <a:p>
            <a:r>
              <a:rPr lang="en-US" sz="3600" b="1" u="sng" dirty="0">
                <a:solidFill>
                  <a:schemeClr val="tx1"/>
                </a:solidFill>
              </a:rPr>
              <a:t>SMS </a:t>
            </a:r>
            <a:r>
              <a:rPr lang="en-US" sz="3600" b="1" u="sng" dirty="0" smtClean="0">
                <a:solidFill>
                  <a:schemeClr val="tx1"/>
                </a:solidFill>
              </a:rPr>
              <a:t>Scam</a:t>
            </a:r>
            <a:r>
              <a:rPr lang="en-US" sz="3600" b="1" dirty="0">
                <a:solidFill>
                  <a:schemeClr val="tx1"/>
                </a:solidFill>
              </a:rPr>
              <a:t/>
            </a:r>
            <a:br>
              <a:rPr lang="en-US" sz="3600" b="1" dirty="0">
                <a:solidFill>
                  <a:schemeClr val="tx1"/>
                </a:solidFill>
              </a:rPr>
            </a:br>
            <a:r>
              <a:rPr lang="en-US" sz="3600" b="1" dirty="0" smtClean="0">
                <a:solidFill>
                  <a:schemeClr val="tx1"/>
                </a:solidFill>
              </a:rPr>
              <a:t>Discussion Questions</a:t>
            </a:r>
            <a:endParaRPr lang="en-US" sz="4000" b="1" dirty="0">
              <a:solidFill>
                <a:schemeClr val="tx1"/>
              </a:solidFill>
            </a:endParaRPr>
          </a:p>
        </p:txBody>
      </p:sp>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02070" y="304800"/>
            <a:ext cx="1837130" cy="1557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8600" y="250803"/>
            <a:ext cx="1145436" cy="100584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Content Placeholder 2"/>
          <p:cNvSpPr txBox="1">
            <a:spLocks/>
          </p:cNvSpPr>
          <p:nvPr/>
        </p:nvSpPr>
        <p:spPr>
          <a:xfrm>
            <a:off x="152400" y="1990436"/>
            <a:ext cx="8839200" cy="4867564"/>
          </a:xfrm>
          <a:prstGeom prst="rect">
            <a:avLst/>
          </a:prstGeom>
        </p:spPr>
        <p:txBody>
          <a:bodyPr vert="horz" lIns="54864" tIns="91440" rtlCol="0">
            <a:no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lvl="0">
              <a:buClr>
                <a:srgbClr val="F0AD00"/>
              </a:buClr>
              <a:defRPr/>
            </a:pPr>
            <a:r>
              <a:rPr lang="en-US" sz="1900" dirty="0">
                <a:solidFill>
                  <a:sysClr val="windowText" lastClr="000000"/>
                </a:solidFill>
                <a:latin typeface="Corbel"/>
              </a:rPr>
              <a:t>How would you go about investigating a case like this?</a:t>
            </a:r>
          </a:p>
          <a:p>
            <a:pPr lvl="0">
              <a:buClr>
                <a:srgbClr val="F0AD00"/>
              </a:buClr>
              <a:defRPr/>
            </a:pPr>
            <a:endParaRPr lang="en-US" sz="1900" dirty="0">
              <a:solidFill>
                <a:sysClr val="windowText" lastClr="000000"/>
              </a:solidFill>
              <a:latin typeface="Corbel"/>
            </a:endParaRPr>
          </a:p>
          <a:p>
            <a:pPr lvl="0">
              <a:buClr>
                <a:srgbClr val="F0AD00"/>
              </a:buClr>
              <a:defRPr/>
            </a:pPr>
            <a:r>
              <a:rPr lang="en-US" sz="1900" dirty="0">
                <a:solidFill>
                  <a:sysClr val="windowText" lastClr="000000"/>
                </a:solidFill>
                <a:latin typeface="Corbel"/>
              </a:rPr>
              <a:t>Is it important whether your agency has received any consumer complaints?</a:t>
            </a:r>
          </a:p>
          <a:p>
            <a:pPr lvl="0">
              <a:buClr>
                <a:srgbClr val="F0AD00"/>
              </a:buClr>
              <a:defRPr/>
            </a:pPr>
            <a:endParaRPr lang="en-US" sz="1900" dirty="0">
              <a:solidFill>
                <a:sysClr val="windowText" lastClr="000000"/>
              </a:solidFill>
              <a:latin typeface="Corbel"/>
            </a:endParaRPr>
          </a:p>
          <a:p>
            <a:pPr lvl="0">
              <a:buClr>
                <a:srgbClr val="F0AD00"/>
              </a:buClr>
              <a:defRPr/>
            </a:pPr>
            <a:r>
              <a:rPr lang="en-US" sz="1900" dirty="0">
                <a:solidFill>
                  <a:sysClr val="windowText" lastClr="000000"/>
                </a:solidFill>
                <a:latin typeface="Corbel"/>
              </a:rPr>
              <a:t>What factors would be important as your agency considers whether it will pursue this matter?</a:t>
            </a:r>
          </a:p>
          <a:p>
            <a:pPr lvl="0">
              <a:buClr>
                <a:srgbClr val="F0AD00"/>
              </a:buClr>
              <a:defRPr/>
            </a:pPr>
            <a:endParaRPr lang="en-US" sz="1900" dirty="0">
              <a:solidFill>
                <a:sysClr val="windowText" lastClr="000000"/>
              </a:solidFill>
              <a:latin typeface="Corbel"/>
            </a:endParaRPr>
          </a:p>
          <a:p>
            <a:pPr lvl="0">
              <a:buClr>
                <a:srgbClr val="F0AD00"/>
              </a:buClr>
              <a:defRPr/>
            </a:pPr>
            <a:r>
              <a:rPr lang="en-US" sz="1900" dirty="0">
                <a:solidFill>
                  <a:sysClr val="windowText" lastClr="000000"/>
                </a:solidFill>
                <a:latin typeface="Corbel"/>
              </a:rPr>
              <a:t>If you decided to pursue this matter, what would your agency </a:t>
            </a:r>
            <a:r>
              <a:rPr lang="en-US" sz="1900" dirty="0" smtClean="0">
                <a:solidFill>
                  <a:sysClr val="windowText" lastClr="000000"/>
                </a:solidFill>
                <a:latin typeface="Corbel"/>
              </a:rPr>
              <a:t>has </a:t>
            </a:r>
            <a:r>
              <a:rPr lang="en-US" sz="1900" dirty="0">
                <a:solidFill>
                  <a:sysClr val="windowText" lastClr="000000"/>
                </a:solidFill>
                <a:latin typeface="Corbel"/>
              </a:rPr>
              <a:t>to establish?</a:t>
            </a:r>
          </a:p>
          <a:p>
            <a:pPr lvl="0">
              <a:buClr>
                <a:srgbClr val="F0AD00"/>
              </a:buClr>
              <a:defRPr/>
            </a:pPr>
            <a:endParaRPr lang="en-US" sz="1900" dirty="0">
              <a:solidFill>
                <a:sysClr val="windowText" lastClr="000000"/>
              </a:solidFill>
              <a:latin typeface="Corbel"/>
            </a:endParaRPr>
          </a:p>
          <a:p>
            <a:pPr lvl="0">
              <a:buClr>
                <a:srgbClr val="F0AD00"/>
              </a:buClr>
              <a:defRPr/>
            </a:pPr>
            <a:r>
              <a:rPr lang="en-US" sz="1900" dirty="0">
                <a:solidFill>
                  <a:sysClr val="windowText" lastClr="000000"/>
                </a:solidFill>
                <a:latin typeface="Corbel"/>
              </a:rPr>
              <a:t>Is there any other agencies that may have a role, including NPO’s and self-regulatory industry body?</a:t>
            </a:r>
          </a:p>
          <a:p>
            <a:pPr lvl="0">
              <a:buClr>
                <a:srgbClr val="F0AD00"/>
              </a:buClr>
              <a:defRPr/>
            </a:pPr>
            <a:endParaRPr lang="en-US" sz="1900" dirty="0">
              <a:solidFill>
                <a:sysClr val="windowText" lastClr="000000"/>
              </a:solidFill>
              <a:latin typeface="Corbel"/>
            </a:endParaRPr>
          </a:p>
          <a:p>
            <a:pPr lvl="0">
              <a:buClr>
                <a:srgbClr val="F0AD00"/>
              </a:buClr>
              <a:defRPr/>
            </a:pPr>
            <a:r>
              <a:rPr lang="en-US" sz="1900" dirty="0">
                <a:solidFill>
                  <a:sysClr val="windowText" lastClr="000000"/>
                </a:solidFill>
                <a:latin typeface="Corbel"/>
              </a:rPr>
              <a:t>What type of relief would you seek in this matter?</a:t>
            </a:r>
          </a:p>
          <a:p>
            <a:pPr lvl="0">
              <a:buClr>
                <a:srgbClr val="F0AD00"/>
              </a:buClr>
              <a:defRPr/>
            </a:pPr>
            <a:endParaRPr lang="en-US" sz="1900" dirty="0">
              <a:solidFill>
                <a:sysClr val="windowText" lastClr="000000"/>
              </a:solidFill>
              <a:latin typeface="Corbel"/>
            </a:endParaRPr>
          </a:p>
          <a:p>
            <a:pPr lvl="0">
              <a:buClr>
                <a:srgbClr val="F0AD00"/>
              </a:buClr>
              <a:defRPr/>
            </a:pPr>
            <a:r>
              <a:rPr lang="en-US" sz="1900" dirty="0">
                <a:solidFill>
                  <a:sysClr val="windowText" lastClr="000000"/>
                </a:solidFill>
                <a:latin typeface="Corbel"/>
              </a:rPr>
              <a:t>What type of consumer or business education, if any, do you think would be effective</a:t>
            </a:r>
            <a:r>
              <a:rPr lang="en-US" sz="1900" dirty="0" smtClean="0">
                <a:solidFill>
                  <a:sysClr val="windowText" lastClr="000000"/>
                </a:solidFill>
                <a:latin typeface="Corbel"/>
              </a:rPr>
              <a:t>?</a:t>
            </a:r>
            <a:endParaRPr lang="en-US" sz="1900" dirty="0">
              <a:solidFill>
                <a:sysClr val="windowText" lastClr="000000"/>
              </a:solidFill>
              <a:latin typeface="Corbel"/>
            </a:endParaRPr>
          </a:p>
        </p:txBody>
      </p:sp>
    </p:spTree>
    <p:extLst>
      <p:ext uri="{BB962C8B-B14F-4D97-AF65-F5344CB8AC3E}">
        <p14:creationId xmlns:p14="http://schemas.microsoft.com/office/powerpoint/2010/main" val="1899960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photo Title 2">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3439" t="7481" r="1273" b="21782"/>
          <a:stretch/>
        </p:blipFill>
        <p:spPr bwMode="auto">
          <a:xfrm>
            <a:off x="990600" y="779123"/>
            <a:ext cx="1383402" cy="121131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a:xfrm>
            <a:off x="3991088" y="6492875"/>
            <a:ext cx="1161826" cy="365125"/>
          </a:xfrm>
        </p:spPr>
        <p:txBody>
          <a:bodyPr/>
          <a:lstStyle/>
          <a:p>
            <a:fld id="{12A81D5C-F4C2-48B8-81C3-36C8089BB5FF}" type="slidenum">
              <a:rPr lang="en-US" smtClean="0">
                <a:solidFill>
                  <a:srgbClr val="073E87"/>
                </a:solidFill>
              </a:rPr>
              <a:pPr/>
              <a:t>17</a:t>
            </a:fld>
            <a:endParaRPr lang="en-US" dirty="0">
              <a:solidFill>
                <a:srgbClr val="073E87"/>
              </a:solidFill>
            </a:endParaRPr>
          </a:p>
        </p:txBody>
      </p:sp>
      <p:sp>
        <p:nvSpPr>
          <p:cNvPr id="2" name="Title 1"/>
          <p:cNvSpPr>
            <a:spLocks noGrp="1"/>
          </p:cNvSpPr>
          <p:nvPr>
            <p:ph type="title"/>
          </p:nvPr>
        </p:nvSpPr>
        <p:spPr>
          <a:xfrm>
            <a:off x="2133600" y="323850"/>
            <a:ext cx="5181600" cy="1252728"/>
          </a:xfrm>
        </p:spPr>
        <p:txBody>
          <a:bodyPr>
            <a:normAutofit/>
          </a:bodyPr>
          <a:lstStyle/>
          <a:p>
            <a:r>
              <a:rPr lang="en-US" sz="3600" b="1" u="sng" dirty="0">
                <a:solidFill>
                  <a:schemeClr val="tx1"/>
                </a:solidFill>
              </a:rPr>
              <a:t>SMS </a:t>
            </a:r>
            <a:r>
              <a:rPr lang="en-US" sz="3600" b="1" u="sng" dirty="0" smtClean="0">
                <a:solidFill>
                  <a:schemeClr val="tx1"/>
                </a:solidFill>
              </a:rPr>
              <a:t>Scam</a:t>
            </a:r>
            <a:r>
              <a:rPr lang="en-US" sz="3600" b="1" dirty="0">
                <a:solidFill>
                  <a:schemeClr val="tx1"/>
                </a:solidFill>
              </a:rPr>
              <a:t/>
            </a:r>
            <a:br>
              <a:rPr lang="en-US" sz="3600" b="1" dirty="0">
                <a:solidFill>
                  <a:schemeClr val="tx1"/>
                </a:solidFill>
              </a:rPr>
            </a:br>
            <a:r>
              <a:rPr lang="en-US" sz="3600" b="1" dirty="0" smtClean="0">
                <a:solidFill>
                  <a:schemeClr val="tx1"/>
                </a:solidFill>
              </a:rPr>
              <a:t>Discussion Questions</a:t>
            </a:r>
            <a:endParaRPr lang="en-US" sz="4000" b="1" dirty="0">
              <a:solidFill>
                <a:schemeClr val="tx1"/>
              </a:solidFill>
            </a:endParaRPr>
          </a:p>
        </p:txBody>
      </p:sp>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02070" y="304800"/>
            <a:ext cx="1837130" cy="1557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8600" y="250803"/>
            <a:ext cx="1145436" cy="100584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ontent Placeholder 2"/>
          <p:cNvSpPr txBox="1">
            <a:spLocks/>
          </p:cNvSpPr>
          <p:nvPr/>
        </p:nvSpPr>
        <p:spPr>
          <a:xfrm>
            <a:off x="266700" y="1898808"/>
            <a:ext cx="8686800" cy="4781839"/>
          </a:xfrm>
          <a:prstGeom prst="rect">
            <a:avLst/>
          </a:prstGeom>
        </p:spPr>
        <p:txBody>
          <a:bodyPr vert="horz" lIns="54864" tIns="91440" rtlCol="0">
            <a:no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438912" marR="0" lvl="0" indent="-320040" algn="l" defTabSz="914400" rtl="0" eaLnBrk="1" fontAlgn="auto" latinLnBrk="0" hangingPunct="1">
              <a:lnSpc>
                <a:spcPct val="100000"/>
              </a:lnSpc>
              <a:spcBef>
                <a:spcPts val="0"/>
              </a:spcBef>
              <a:spcAft>
                <a:spcPts val="0"/>
              </a:spcAft>
              <a:buClr>
                <a:srgbClr val="F0AD00"/>
              </a:buClr>
              <a:buSzPct val="80000"/>
              <a:buFont typeface="Wingdings 2"/>
              <a:buChar char=""/>
              <a:tabLst/>
              <a:defRPr/>
            </a:pPr>
            <a:r>
              <a:rPr kumimoji="0" lang="en-US" sz="1900" b="0" i="0" u="none" strike="noStrike" kern="1200" cap="none" spc="0" normalizeH="0" baseline="0" noProof="0" dirty="0" smtClean="0">
                <a:ln>
                  <a:noFill/>
                </a:ln>
                <a:solidFill>
                  <a:sysClr val="windowText" lastClr="000000"/>
                </a:solidFill>
                <a:effectLst/>
                <a:uLnTx/>
                <a:uFillTx/>
                <a:latin typeface="Corbel"/>
                <a:ea typeface="+mn-ea"/>
                <a:cs typeface="+mn-cs"/>
              </a:rPr>
              <a:t>Would your agency work with foreign agencies or counterparts on this matter?</a:t>
            </a:r>
          </a:p>
          <a:p>
            <a:pPr marL="118872" marR="0" lvl="0" indent="0" algn="l" defTabSz="914400" rtl="0" eaLnBrk="1" fontAlgn="auto" latinLnBrk="0" hangingPunct="1">
              <a:lnSpc>
                <a:spcPct val="100000"/>
              </a:lnSpc>
              <a:spcBef>
                <a:spcPts val="0"/>
              </a:spcBef>
              <a:spcAft>
                <a:spcPts val="0"/>
              </a:spcAft>
              <a:buClr>
                <a:srgbClr val="F0AD00"/>
              </a:buClr>
              <a:buSzPct val="80000"/>
              <a:buNone/>
              <a:tabLst/>
              <a:defRPr/>
            </a:pPr>
            <a:endParaRPr lang="en-US" sz="1900" dirty="0">
              <a:solidFill>
                <a:sysClr val="windowText" lastClr="000000"/>
              </a:solidFill>
              <a:latin typeface="Corbel"/>
            </a:endParaRPr>
          </a:p>
          <a:p>
            <a:pPr marL="438912" marR="0" lvl="0" indent="-320040" algn="l" defTabSz="914400" rtl="0" eaLnBrk="1" fontAlgn="auto" latinLnBrk="0" hangingPunct="1">
              <a:lnSpc>
                <a:spcPct val="100000"/>
              </a:lnSpc>
              <a:spcBef>
                <a:spcPts val="0"/>
              </a:spcBef>
              <a:spcAft>
                <a:spcPts val="0"/>
              </a:spcAft>
              <a:buClr>
                <a:srgbClr val="F0AD00"/>
              </a:buClr>
              <a:buSzPct val="80000"/>
              <a:buFont typeface="Wingdings 2"/>
              <a:buChar char=""/>
              <a:tabLst/>
              <a:defRPr/>
            </a:pPr>
            <a:r>
              <a:rPr lang="en-US" sz="1900" dirty="0" smtClean="0">
                <a:solidFill>
                  <a:sysClr val="windowText" lastClr="000000"/>
                </a:solidFill>
                <a:latin typeface="Corbel"/>
              </a:rPr>
              <a:t>Would there be any difference among the following 3 groups, if there is redress for damaged consumers?</a:t>
            </a:r>
          </a:p>
          <a:p>
            <a:pPr lvl="1" indent="-320040">
              <a:spcBef>
                <a:spcPts val="0"/>
              </a:spcBef>
              <a:buClr>
                <a:srgbClr val="F0AD00"/>
              </a:buClr>
              <a:buSzPct val="80000"/>
              <a:buFont typeface="Wingdings 2"/>
              <a:buChar char=""/>
              <a:defRPr/>
            </a:pPr>
            <a:r>
              <a:rPr kumimoji="0" lang="en-US" sz="1800" b="0" i="0" u="none" strike="noStrike" kern="1200" cap="none" spc="0" normalizeH="0" baseline="0" noProof="0" dirty="0" smtClean="0">
                <a:ln>
                  <a:noFill/>
                </a:ln>
                <a:solidFill>
                  <a:sysClr val="windowText" lastClr="000000"/>
                </a:solidFill>
                <a:effectLst/>
                <a:uLnTx/>
                <a:uFillTx/>
                <a:latin typeface="Corbel"/>
              </a:rPr>
              <a:t>(1)</a:t>
            </a:r>
            <a:r>
              <a:rPr kumimoji="0" lang="en-US" sz="1800" b="0" i="0" u="none" strike="noStrike" kern="1200" cap="none" spc="0" normalizeH="0" noProof="0" dirty="0" smtClean="0">
                <a:ln>
                  <a:noFill/>
                </a:ln>
                <a:solidFill>
                  <a:sysClr val="windowText" lastClr="000000"/>
                </a:solidFill>
                <a:effectLst/>
                <a:uLnTx/>
                <a:uFillTx/>
                <a:latin typeface="Corbel"/>
              </a:rPr>
              <a:t> Those who responded , e.g. </a:t>
            </a:r>
            <a:r>
              <a:rPr kumimoji="0" lang="en-US" sz="1800" b="0" i="0" u="none" strike="noStrike" kern="1200" cap="none" spc="0" normalizeH="0" noProof="0" dirty="0" err="1" smtClean="0">
                <a:ln>
                  <a:noFill/>
                </a:ln>
                <a:solidFill>
                  <a:sysClr val="windowText" lastClr="000000"/>
                </a:solidFill>
                <a:effectLst/>
                <a:uLnTx/>
                <a:uFillTx/>
                <a:latin typeface="Corbel"/>
              </a:rPr>
              <a:t>Abebe</a:t>
            </a:r>
            <a:endParaRPr kumimoji="0" lang="en-US" sz="1800" b="0" i="0" u="none" strike="noStrike" kern="1200" cap="none" spc="0" normalizeH="0" noProof="0" dirty="0" smtClean="0">
              <a:ln>
                <a:noFill/>
              </a:ln>
              <a:solidFill>
                <a:sysClr val="windowText" lastClr="000000"/>
              </a:solidFill>
              <a:effectLst/>
              <a:uLnTx/>
              <a:uFillTx/>
              <a:latin typeface="Corbel"/>
            </a:endParaRPr>
          </a:p>
          <a:p>
            <a:pPr lvl="1" indent="-320040">
              <a:spcBef>
                <a:spcPts val="0"/>
              </a:spcBef>
              <a:buClr>
                <a:srgbClr val="F0AD00"/>
              </a:buClr>
              <a:buSzPct val="80000"/>
              <a:buFont typeface="Wingdings 2"/>
              <a:buChar char=""/>
              <a:defRPr/>
            </a:pPr>
            <a:r>
              <a:rPr lang="en-US" sz="1800" baseline="0" dirty="0" smtClean="0">
                <a:solidFill>
                  <a:sysClr val="windowText" lastClr="000000"/>
                </a:solidFill>
                <a:latin typeface="Corbel"/>
              </a:rPr>
              <a:t>(2)</a:t>
            </a:r>
            <a:r>
              <a:rPr lang="en-US" sz="1800" dirty="0" smtClean="0">
                <a:solidFill>
                  <a:sysClr val="windowText" lastClr="000000"/>
                </a:solidFill>
                <a:latin typeface="Corbel"/>
              </a:rPr>
              <a:t> Those who ignored, e.g. Ife</a:t>
            </a:r>
          </a:p>
          <a:p>
            <a:pPr lvl="1" indent="-320040">
              <a:spcBef>
                <a:spcPts val="0"/>
              </a:spcBef>
              <a:buClr>
                <a:srgbClr val="F0AD00"/>
              </a:buClr>
              <a:buSzPct val="80000"/>
              <a:buFont typeface="Wingdings 2"/>
              <a:buChar char=""/>
              <a:defRPr/>
            </a:pPr>
            <a:r>
              <a:rPr kumimoji="0" lang="en-US" sz="1800" b="0" i="0" u="none" strike="noStrike" kern="1200" cap="none" spc="0" normalizeH="0" baseline="0" noProof="0" dirty="0" smtClean="0">
                <a:ln>
                  <a:noFill/>
                </a:ln>
                <a:solidFill>
                  <a:sysClr val="windowText" lastClr="000000"/>
                </a:solidFill>
                <a:effectLst/>
                <a:uLnTx/>
                <a:uFillTx/>
                <a:latin typeface="Corbel"/>
              </a:rPr>
              <a:t>(3)</a:t>
            </a:r>
            <a:r>
              <a:rPr kumimoji="0" lang="en-US" sz="1800" b="0" i="0" u="none" strike="noStrike" kern="1200" cap="none" spc="0" normalizeH="0" noProof="0" dirty="0" smtClean="0">
                <a:ln>
                  <a:noFill/>
                </a:ln>
                <a:solidFill>
                  <a:sysClr val="windowText" lastClr="000000"/>
                </a:solidFill>
                <a:effectLst/>
                <a:uLnTx/>
                <a:uFillTx/>
                <a:latin typeface="Corbel"/>
              </a:rPr>
              <a:t> Those who sent a text to decline the offer</a:t>
            </a:r>
          </a:p>
          <a:p>
            <a:pPr marL="118872" marR="0" lvl="0" indent="0" algn="l" defTabSz="914400" rtl="0" eaLnBrk="1" fontAlgn="auto" latinLnBrk="0" hangingPunct="1">
              <a:lnSpc>
                <a:spcPct val="100000"/>
              </a:lnSpc>
              <a:spcBef>
                <a:spcPts val="0"/>
              </a:spcBef>
              <a:spcAft>
                <a:spcPts val="0"/>
              </a:spcAft>
              <a:buClr>
                <a:srgbClr val="F0AD00"/>
              </a:buClr>
              <a:buSzPct val="80000"/>
              <a:buNone/>
              <a:tabLst/>
              <a:defRPr/>
            </a:pPr>
            <a:endParaRPr lang="en-US" sz="1900" dirty="0">
              <a:solidFill>
                <a:sysClr val="windowText" lastClr="000000"/>
              </a:solidFill>
              <a:latin typeface="Corbel"/>
            </a:endParaRPr>
          </a:p>
          <a:p>
            <a:pPr marL="438912" marR="0" lvl="0" indent="-320040" algn="l" defTabSz="914400" rtl="0" eaLnBrk="1" fontAlgn="auto" latinLnBrk="0" hangingPunct="1">
              <a:lnSpc>
                <a:spcPct val="100000"/>
              </a:lnSpc>
              <a:spcBef>
                <a:spcPts val="0"/>
              </a:spcBef>
              <a:spcAft>
                <a:spcPts val="0"/>
              </a:spcAft>
              <a:buClr>
                <a:srgbClr val="F0AD00"/>
              </a:buClr>
              <a:buSzPct val="80000"/>
              <a:buFont typeface="Wingdings 2"/>
              <a:buChar char=""/>
              <a:tabLst/>
              <a:defRPr/>
            </a:pPr>
            <a:r>
              <a:rPr lang="en-US" sz="1900" dirty="0" smtClean="0">
                <a:solidFill>
                  <a:sysClr val="windowText" lastClr="000000"/>
                </a:solidFill>
                <a:latin typeface="Corbel"/>
              </a:rPr>
              <a:t>Would there be any difference between customers who noticed unauthorized charges and who did not because they do not usually read their bills? </a:t>
            </a:r>
          </a:p>
          <a:p>
            <a:pPr marL="438912" marR="0" lvl="0" indent="-320040" algn="l" defTabSz="914400" rtl="0" eaLnBrk="1" fontAlgn="auto" latinLnBrk="0" hangingPunct="1">
              <a:lnSpc>
                <a:spcPct val="100000"/>
              </a:lnSpc>
              <a:spcBef>
                <a:spcPts val="0"/>
              </a:spcBef>
              <a:spcAft>
                <a:spcPts val="0"/>
              </a:spcAft>
              <a:buClr>
                <a:srgbClr val="F0AD00"/>
              </a:buClr>
              <a:buSzPct val="80000"/>
              <a:buFont typeface="Wingdings 2"/>
              <a:buChar char=""/>
              <a:tabLst/>
              <a:defRPr/>
            </a:pPr>
            <a:endParaRPr lang="en-US" sz="1900" dirty="0">
              <a:solidFill>
                <a:sysClr val="windowText" lastClr="000000"/>
              </a:solidFill>
              <a:latin typeface="Corbel"/>
            </a:endParaRPr>
          </a:p>
          <a:p>
            <a:pPr>
              <a:buClr>
                <a:srgbClr val="F0AD00"/>
              </a:buClr>
              <a:defRPr/>
            </a:pPr>
            <a:r>
              <a:rPr lang="en-US" sz="1900" dirty="0">
                <a:solidFill>
                  <a:sysClr val="windowText" lastClr="000000"/>
                </a:solidFill>
                <a:latin typeface="Corbel"/>
              </a:rPr>
              <a:t>I</a:t>
            </a:r>
            <a:r>
              <a:rPr lang="en-US" sz="1900" dirty="0" smtClean="0">
                <a:solidFill>
                  <a:sysClr val="windowText" lastClr="000000"/>
                </a:solidFill>
                <a:latin typeface="Corbel"/>
              </a:rPr>
              <a:t>s it important to disclose the condition and cost for subscription? If yes, how should a company disclose such information to customers, and what </a:t>
            </a:r>
            <a:r>
              <a:rPr lang="en-US" sz="1900" dirty="0">
                <a:solidFill>
                  <a:sysClr val="windowText" lastClr="000000"/>
                </a:solidFill>
                <a:latin typeface="Corbel"/>
              </a:rPr>
              <a:t>sort of consent would be </a:t>
            </a:r>
            <a:r>
              <a:rPr lang="en-US" sz="1900" dirty="0" smtClean="0">
                <a:solidFill>
                  <a:sysClr val="windowText" lastClr="000000"/>
                </a:solidFill>
                <a:latin typeface="Corbel"/>
              </a:rPr>
              <a:t>appropriate?</a:t>
            </a:r>
            <a:endParaRPr lang="en-US" sz="1900" dirty="0">
              <a:solidFill>
                <a:sysClr val="windowText" lastClr="000000"/>
              </a:solidFill>
              <a:latin typeface="Corbel"/>
            </a:endParaRPr>
          </a:p>
          <a:p>
            <a:pPr marL="118872" marR="0" lvl="0" indent="0" algn="l" defTabSz="914400" rtl="0" eaLnBrk="1" fontAlgn="auto" latinLnBrk="0" hangingPunct="1">
              <a:lnSpc>
                <a:spcPct val="100000"/>
              </a:lnSpc>
              <a:spcBef>
                <a:spcPts val="0"/>
              </a:spcBef>
              <a:spcAft>
                <a:spcPts val="0"/>
              </a:spcAft>
              <a:buClr>
                <a:srgbClr val="F0AD00"/>
              </a:buClr>
              <a:buSzPct val="80000"/>
              <a:buNone/>
              <a:tabLst/>
              <a:defRPr/>
            </a:pPr>
            <a:endParaRPr kumimoji="0" lang="en-US" sz="1900" b="0" i="0" u="none" strike="noStrike" kern="1200" cap="none" spc="0" normalizeH="0" noProof="0" dirty="0">
              <a:ln>
                <a:noFill/>
              </a:ln>
              <a:solidFill>
                <a:sysClr val="windowText" lastClr="000000"/>
              </a:solidFill>
              <a:effectLst/>
              <a:uLnTx/>
              <a:uFillTx/>
              <a:latin typeface="Corbel"/>
              <a:ea typeface="+mn-ea"/>
              <a:cs typeface="+mn-cs"/>
            </a:endParaRPr>
          </a:p>
          <a:p>
            <a:pPr marL="438912" marR="0" lvl="0" indent="-320040" algn="l" defTabSz="914400" rtl="0" eaLnBrk="1" fontAlgn="auto" latinLnBrk="0" hangingPunct="1">
              <a:lnSpc>
                <a:spcPct val="100000"/>
              </a:lnSpc>
              <a:spcBef>
                <a:spcPts val="0"/>
              </a:spcBef>
              <a:spcAft>
                <a:spcPts val="0"/>
              </a:spcAft>
              <a:buClr>
                <a:srgbClr val="F0AD00"/>
              </a:buClr>
              <a:buSzPct val="80000"/>
              <a:buFont typeface="Wingdings 2"/>
              <a:buChar char=""/>
              <a:tabLst/>
              <a:defRPr/>
            </a:pPr>
            <a:r>
              <a:rPr lang="en-US" sz="1900" dirty="0" smtClean="0">
                <a:solidFill>
                  <a:sysClr val="windowText" lastClr="000000"/>
                </a:solidFill>
                <a:latin typeface="Corbel"/>
              </a:rPr>
              <a:t>To what extent, would companies be held liable? (e.g.) Service marketer, billing aggregator, mobile service provider…</a:t>
            </a:r>
            <a:endParaRPr kumimoji="0" lang="en-US" sz="1900" b="0" i="0" u="none" strike="noStrike" kern="1200" cap="none" spc="0" normalizeH="0" noProof="0" dirty="0" smtClean="0">
              <a:ln>
                <a:noFill/>
              </a:ln>
              <a:solidFill>
                <a:sysClr val="windowText" lastClr="000000"/>
              </a:solidFill>
              <a:effectLst/>
              <a:uLnTx/>
              <a:uFillTx/>
              <a:latin typeface="Corbel"/>
              <a:ea typeface="+mn-ea"/>
              <a:cs typeface="+mn-cs"/>
            </a:endParaRPr>
          </a:p>
          <a:p>
            <a:pPr marL="438912" marR="0" lvl="0" indent="-320040" algn="l" defTabSz="914400" rtl="0" eaLnBrk="1" fontAlgn="auto" latinLnBrk="0" hangingPunct="1">
              <a:lnSpc>
                <a:spcPct val="100000"/>
              </a:lnSpc>
              <a:spcBef>
                <a:spcPts val="0"/>
              </a:spcBef>
              <a:spcAft>
                <a:spcPts val="0"/>
              </a:spcAft>
              <a:buClr>
                <a:srgbClr val="F0AD00"/>
              </a:buClr>
              <a:buSzPct val="80000"/>
              <a:buFont typeface="Wingdings 2"/>
              <a:buChar char=""/>
              <a:tabLst/>
              <a:defRPr/>
            </a:pPr>
            <a:endParaRPr lang="en-US" sz="1900" baseline="0" dirty="0">
              <a:solidFill>
                <a:sysClr val="windowText" lastClr="000000"/>
              </a:solidFill>
              <a:latin typeface="Corbel"/>
            </a:endParaRPr>
          </a:p>
          <a:p>
            <a:pPr marL="438912" marR="0" lvl="0" indent="-320040" algn="l" defTabSz="914400" rtl="0" eaLnBrk="1" fontAlgn="auto" latinLnBrk="0" hangingPunct="1">
              <a:lnSpc>
                <a:spcPct val="100000"/>
              </a:lnSpc>
              <a:spcBef>
                <a:spcPts val="0"/>
              </a:spcBef>
              <a:spcAft>
                <a:spcPts val="0"/>
              </a:spcAft>
              <a:buClr>
                <a:srgbClr val="F0AD00"/>
              </a:buClr>
              <a:buSzPct val="80000"/>
              <a:buFont typeface="Wingdings 2"/>
              <a:buChar char=""/>
              <a:tabLst/>
              <a:defRPr/>
            </a:pPr>
            <a:endParaRPr kumimoji="0" lang="en-US" sz="1900" b="0" i="0" u="none" strike="noStrike" kern="1200" cap="none" spc="0" normalizeH="0" baseline="0" noProof="0" dirty="0" smtClean="0">
              <a:ln>
                <a:noFill/>
              </a:ln>
              <a:solidFill>
                <a:sysClr val="windowText" lastClr="000000"/>
              </a:solidFill>
              <a:effectLst/>
              <a:uLnTx/>
              <a:uFillTx/>
              <a:latin typeface="Corbel"/>
              <a:ea typeface="+mn-ea"/>
              <a:cs typeface="+mn-cs"/>
            </a:endParaRPr>
          </a:p>
          <a:p>
            <a:pPr marL="438912" marR="0" lvl="0" indent="-320040" algn="l" defTabSz="914400" rtl="0" eaLnBrk="1" fontAlgn="auto" latinLnBrk="0" hangingPunct="1">
              <a:lnSpc>
                <a:spcPct val="100000"/>
              </a:lnSpc>
              <a:spcBef>
                <a:spcPts val="0"/>
              </a:spcBef>
              <a:spcAft>
                <a:spcPts val="0"/>
              </a:spcAft>
              <a:buClr>
                <a:srgbClr val="F0AD00"/>
              </a:buClr>
              <a:buSzPct val="80000"/>
              <a:buFont typeface="Wingdings 2"/>
              <a:buChar char=""/>
              <a:tabLst/>
              <a:defRPr/>
            </a:pPr>
            <a:endParaRPr lang="en-US" sz="1900" dirty="0">
              <a:solidFill>
                <a:sysClr val="windowText" lastClr="000000"/>
              </a:solidFill>
              <a:latin typeface="Corbel"/>
            </a:endParaRPr>
          </a:p>
          <a:p>
            <a:pPr marL="438912" marR="0" lvl="0" indent="-320040" algn="l" defTabSz="914400" rtl="0" eaLnBrk="1" fontAlgn="auto" latinLnBrk="0" hangingPunct="1">
              <a:lnSpc>
                <a:spcPct val="100000"/>
              </a:lnSpc>
              <a:spcBef>
                <a:spcPts val="0"/>
              </a:spcBef>
              <a:spcAft>
                <a:spcPts val="0"/>
              </a:spcAft>
              <a:buClr>
                <a:srgbClr val="F0AD00"/>
              </a:buClr>
              <a:buSzPct val="80000"/>
              <a:buFont typeface="Wingdings 2"/>
              <a:buChar char=""/>
              <a:tabLst/>
              <a:defRPr/>
            </a:pPr>
            <a:endParaRPr kumimoji="0" lang="en-US" sz="1900" b="0" i="0" u="none" strike="noStrike" kern="1200" cap="none" spc="0" normalizeH="0" baseline="0" noProof="0" dirty="0" smtClean="0">
              <a:ln>
                <a:noFill/>
              </a:ln>
              <a:solidFill>
                <a:sysClr val="windowText" lastClr="000000"/>
              </a:solidFill>
              <a:effectLst/>
              <a:uLnTx/>
              <a:uFillTx/>
              <a:latin typeface="Corbel"/>
              <a:ea typeface="+mn-ea"/>
              <a:cs typeface="+mn-cs"/>
            </a:endParaRPr>
          </a:p>
        </p:txBody>
      </p:sp>
    </p:spTree>
    <p:extLst>
      <p:ext uri="{BB962C8B-B14F-4D97-AF65-F5344CB8AC3E}">
        <p14:creationId xmlns:p14="http://schemas.microsoft.com/office/powerpoint/2010/main" val="66289955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photo Title 2">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3439" t="7481" r="1273" b="21782"/>
          <a:stretch/>
        </p:blipFill>
        <p:spPr bwMode="auto">
          <a:xfrm>
            <a:off x="990600" y="779123"/>
            <a:ext cx="1383402" cy="121131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a:xfrm>
            <a:off x="3991088" y="6492875"/>
            <a:ext cx="1161826" cy="365125"/>
          </a:xfrm>
        </p:spPr>
        <p:txBody>
          <a:bodyPr/>
          <a:lstStyle/>
          <a:p>
            <a:fld id="{12A81D5C-F4C2-48B8-81C3-36C8089BB5FF}" type="slidenum">
              <a:rPr lang="en-US" smtClean="0">
                <a:solidFill>
                  <a:srgbClr val="073E87"/>
                </a:solidFill>
              </a:rPr>
              <a:pPr/>
              <a:t>18</a:t>
            </a:fld>
            <a:endParaRPr lang="en-US" dirty="0">
              <a:solidFill>
                <a:srgbClr val="073E87"/>
              </a:solidFill>
            </a:endParaRPr>
          </a:p>
        </p:txBody>
      </p:sp>
      <p:sp>
        <p:nvSpPr>
          <p:cNvPr id="2" name="Title 1"/>
          <p:cNvSpPr>
            <a:spLocks noGrp="1"/>
          </p:cNvSpPr>
          <p:nvPr>
            <p:ph type="title"/>
          </p:nvPr>
        </p:nvSpPr>
        <p:spPr>
          <a:xfrm>
            <a:off x="1443635" y="630279"/>
            <a:ext cx="6477000" cy="1252728"/>
          </a:xfrm>
        </p:spPr>
        <p:txBody>
          <a:bodyPr>
            <a:normAutofit/>
          </a:bodyPr>
          <a:lstStyle/>
          <a:p>
            <a:r>
              <a:rPr lang="en-US" sz="4000" b="1" dirty="0" smtClean="0">
                <a:solidFill>
                  <a:schemeClr val="tx1"/>
                </a:solidFill>
              </a:rPr>
              <a:t>FTC Cases</a:t>
            </a:r>
            <a:endParaRPr lang="en-US" sz="4000" b="1" dirty="0">
              <a:solidFill>
                <a:schemeClr val="tx1"/>
              </a:solidFill>
            </a:endParaRPr>
          </a:p>
        </p:txBody>
      </p:sp>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02070" y="304800"/>
            <a:ext cx="1837130" cy="1557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8600" y="250803"/>
            <a:ext cx="1145436" cy="100584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75426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photo Title 2">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3439" t="7481" r="1273" b="21782"/>
          <a:stretch/>
        </p:blipFill>
        <p:spPr bwMode="auto">
          <a:xfrm>
            <a:off x="990600" y="779123"/>
            <a:ext cx="1383402" cy="121131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a:xfrm>
            <a:off x="3991088" y="6492875"/>
            <a:ext cx="1161826" cy="365125"/>
          </a:xfrm>
        </p:spPr>
        <p:txBody>
          <a:bodyPr/>
          <a:lstStyle/>
          <a:p>
            <a:fld id="{12A81D5C-F4C2-48B8-81C3-36C8089BB5FF}" type="slidenum">
              <a:rPr lang="en-US" smtClean="0">
                <a:solidFill>
                  <a:srgbClr val="073E87"/>
                </a:solidFill>
              </a:rPr>
              <a:pPr/>
              <a:t>19</a:t>
            </a:fld>
            <a:endParaRPr lang="en-US" dirty="0">
              <a:solidFill>
                <a:srgbClr val="073E87"/>
              </a:solidFill>
            </a:endParaRPr>
          </a:p>
        </p:txBody>
      </p:sp>
      <p:sp>
        <p:nvSpPr>
          <p:cNvPr id="2" name="Title 1"/>
          <p:cNvSpPr>
            <a:spLocks noGrp="1"/>
          </p:cNvSpPr>
          <p:nvPr>
            <p:ph type="title"/>
          </p:nvPr>
        </p:nvSpPr>
        <p:spPr>
          <a:xfrm>
            <a:off x="1443635" y="788648"/>
            <a:ext cx="6477000" cy="1252728"/>
          </a:xfrm>
        </p:spPr>
        <p:txBody>
          <a:bodyPr>
            <a:normAutofit/>
          </a:bodyPr>
          <a:lstStyle/>
          <a:p>
            <a:r>
              <a:rPr lang="en-US" sz="3600" b="1" dirty="0">
                <a:solidFill>
                  <a:schemeClr val="tx1"/>
                </a:solidFill>
              </a:rPr>
              <a:t>FTC v. Henry </a:t>
            </a:r>
            <a:r>
              <a:rPr lang="en-US" sz="3600" b="1" dirty="0" smtClean="0">
                <a:solidFill>
                  <a:schemeClr val="tx1"/>
                </a:solidFill>
              </a:rPr>
              <a:t>Kelly</a:t>
            </a:r>
            <a:endParaRPr lang="en-US" sz="4000" b="1" dirty="0">
              <a:solidFill>
                <a:schemeClr val="tx1"/>
              </a:solidFill>
            </a:endParaRPr>
          </a:p>
        </p:txBody>
      </p:sp>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02070" y="304800"/>
            <a:ext cx="1837130" cy="1557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8600" y="250803"/>
            <a:ext cx="1145436" cy="100584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Content Placeholder 2"/>
          <p:cNvSpPr txBox="1">
            <a:spLocks/>
          </p:cNvSpPr>
          <p:nvPr/>
        </p:nvSpPr>
        <p:spPr>
          <a:xfrm>
            <a:off x="24366" y="2057400"/>
            <a:ext cx="4552950" cy="3505200"/>
          </a:xfrm>
          <a:prstGeom prst="rect">
            <a:avLst/>
          </a:prstGeom>
        </p:spPr>
        <p:txBody>
          <a:bodyPr vert="horz" lIns="54864" tIns="91440" rtlCol="0">
            <a:no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438912" marR="0" lvl="0" indent="-320040" algn="l" defTabSz="914400" rtl="0" eaLnBrk="1" fontAlgn="auto" latinLnBrk="0" hangingPunct="1">
              <a:lnSpc>
                <a:spcPct val="100000"/>
              </a:lnSpc>
              <a:spcBef>
                <a:spcPts val="0"/>
              </a:spcBef>
              <a:spcAft>
                <a:spcPts val="0"/>
              </a:spcAft>
              <a:buClr>
                <a:srgbClr val="F0AD00"/>
              </a:buClr>
              <a:buSzPct val="80000"/>
              <a:buFont typeface="Wingdings 2"/>
              <a:buChar char=""/>
              <a:tabLst/>
              <a:defRPr/>
            </a:pPr>
            <a:r>
              <a:rPr lang="en-US" sz="1900" dirty="0" smtClean="0">
                <a:solidFill>
                  <a:sysClr val="windowText" lastClr="000000"/>
                </a:solidFill>
                <a:latin typeface="Corbel"/>
              </a:rPr>
              <a:t>1 of the series of 8 cases against 29 Defendants.</a:t>
            </a:r>
            <a:endParaRPr kumimoji="0" lang="en-US" sz="1900" b="0" i="0" u="none" strike="noStrike" kern="1200" cap="none" spc="0" normalizeH="0" baseline="0" noProof="0" dirty="0" smtClean="0">
              <a:ln>
                <a:noFill/>
              </a:ln>
              <a:solidFill>
                <a:sysClr val="windowText" lastClr="000000"/>
              </a:solidFill>
              <a:effectLst/>
              <a:uLnTx/>
              <a:uFillTx/>
              <a:latin typeface="Corbel"/>
            </a:endParaRPr>
          </a:p>
          <a:p>
            <a:pPr marL="438912" marR="0" lvl="0" indent="-320040" algn="l" defTabSz="914400" rtl="0" eaLnBrk="1" fontAlgn="auto" latinLnBrk="0" hangingPunct="1">
              <a:lnSpc>
                <a:spcPct val="100000"/>
              </a:lnSpc>
              <a:spcBef>
                <a:spcPts val="0"/>
              </a:spcBef>
              <a:spcAft>
                <a:spcPts val="0"/>
              </a:spcAft>
              <a:buClr>
                <a:srgbClr val="F0AD00"/>
              </a:buClr>
              <a:buSzPct val="80000"/>
              <a:buFont typeface="Wingdings 2"/>
              <a:buChar char=""/>
              <a:tabLst/>
              <a:defRPr/>
            </a:pPr>
            <a:endParaRPr lang="en-US" sz="1900" dirty="0" smtClean="0">
              <a:solidFill>
                <a:sysClr val="windowText" lastClr="000000"/>
              </a:solidFill>
              <a:latin typeface="Corbel"/>
            </a:endParaRPr>
          </a:p>
          <a:p>
            <a:pPr marL="438912" marR="0" lvl="0" indent="-320040" algn="l" defTabSz="914400" rtl="0" eaLnBrk="1" fontAlgn="auto" latinLnBrk="0" hangingPunct="1">
              <a:lnSpc>
                <a:spcPct val="100000"/>
              </a:lnSpc>
              <a:spcBef>
                <a:spcPts val="0"/>
              </a:spcBef>
              <a:spcAft>
                <a:spcPts val="0"/>
              </a:spcAft>
              <a:buClr>
                <a:srgbClr val="F0AD00"/>
              </a:buClr>
              <a:buSzPct val="80000"/>
              <a:buFont typeface="Wingdings 2"/>
              <a:buChar char=""/>
              <a:tabLst/>
              <a:defRPr/>
            </a:pPr>
            <a:r>
              <a:rPr kumimoji="0" lang="en-US" sz="1900" b="0" i="0" u="none" strike="noStrike" kern="1200" cap="none" spc="0" normalizeH="0" baseline="0" noProof="0" dirty="0" smtClean="0">
                <a:ln>
                  <a:noFill/>
                </a:ln>
                <a:solidFill>
                  <a:sysClr val="windowText" lastClr="000000"/>
                </a:solidFill>
                <a:effectLst/>
                <a:uLnTx/>
                <a:uFillTx/>
                <a:latin typeface="Corbel"/>
              </a:rPr>
              <a:t>Facts:</a:t>
            </a:r>
          </a:p>
          <a:p>
            <a:pPr marL="731520" marR="0" lvl="1" indent="-274320" algn="l" defTabSz="914400" rtl="0" eaLnBrk="1" fontAlgn="auto" latinLnBrk="0" hangingPunct="1">
              <a:lnSpc>
                <a:spcPct val="100000"/>
              </a:lnSpc>
              <a:spcBef>
                <a:spcPct val="20000"/>
              </a:spcBef>
              <a:spcAft>
                <a:spcPts val="0"/>
              </a:spcAft>
              <a:buClr>
                <a:srgbClr val="60B5CC"/>
              </a:buClr>
              <a:buSzPct val="90000"/>
              <a:buFont typeface="Wingdings"/>
              <a:buChar char=""/>
              <a:tabLst/>
              <a:defRPr/>
            </a:pPr>
            <a:r>
              <a:rPr kumimoji="0" lang="en-US" sz="1900" b="0" i="0" u="none" strike="noStrike" kern="1200" cap="none" spc="0" normalizeH="0" baseline="0" noProof="0" dirty="0" smtClean="0">
                <a:ln>
                  <a:noFill/>
                </a:ln>
                <a:solidFill>
                  <a:sysClr val="windowText" lastClr="000000"/>
                </a:solidFill>
                <a:effectLst/>
                <a:uLnTx/>
                <a:uFillTx/>
                <a:latin typeface="Corbel"/>
              </a:rPr>
              <a:t>Defendant</a:t>
            </a:r>
            <a:r>
              <a:rPr kumimoji="0" lang="en-US" sz="1900" b="0" i="0" u="none" strike="noStrike" kern="1200" cap="none" spc="0" normalizeH="0" noProof="0" dirty="0" smtClean="0">
                <a:ln>
                  <a:noFill/>
                </a:ln>
                <a:solidFill>
                  <a:sysClr val="windowText" lastClr="000000"/>
                </a:solidFill>
                <a:effectLst/>
                <a:uLnTx/>
                <a:uFillTx/>
                <a:latin typeface="Corbel"/>
              </a:rPr>
              <a:t> sent text messages to consumers which led consumers to websites where they can claim “free” gift cards, and</a:t>
            </a:r>
            <a:r>
              <a:rPr lang="en-US" sz="1900" baseline="0" dirty="0" smtClean="0">
                <a:solidFill>
                  <a:sysClr val="windowText" lastClr="000000"/>
                </a:solidFill>
                <a:latin typeface="Corbel"/>
              </a:rPr>
              <a:t> collected personal information.</a:t>
            </a:r>
          </a:p>
          <a:p>
            <a:pPr marL="731520" marR="0" lvl="1" indent="-274320" algn="l" defTabSz="914400" rtl="0" eaLnBrk="1" fontAlgn="auto" latinLnBrk="0" hangingPunct="1">
              <a:lnSpc>
                <a:spcPct val="100000"/>
              </a:lnSpc>
              <a:spcBef>
                <a:spcPct val="20000"/>
              </a:spcBef>
              <a:spcAft>
                <a:spcPts val="0"/>
              </a:spcAft>
              <a:buClr>
                <a:srgbClr val="60B5CC"/>
              </a:buClr>
              <a:buSzPct val="90000"/>
              <a:buFont typeface="Wingdings"/>
              <a:buChar char=""/>
              <a:tabLst/>
              <a:defRPr/>
            </a:pPr>
            <a:r>
              <a:rPr kumimoji="0" lang="en-US" sz="1900" b="0" i="0" u="none" strike="noStrike" kern="1200" cap="none" spc="0" normalizeH="0" noProof="0" dirty="0" smtClean="0">
                <a:ln>
                  <a:noFill/>
                </a:ln>
                <a:solidFill>
                  <a:sysClr val="windowText" lastClr="000000"/>
                </a:solidFill>
                <a:effectLst/>
                <a:uLnTx/>
                <a:uFillTx/>
                <a:latin typeface="Corbel"/>
              </a:rPr>
              <a:t>Claiming such “free” gift cards required them to purchase various services.</a:t>
            </a:r>
            <a:endParaRPr kumimoji="0" lang="en-US" sz="1900" b="0" i="0" u="none" strike="noStrike" kern="1200" cap="none" spc="0" normalizeH="0" baseline="0" noProof="0" dirty="0" smtClean="0">
              <a:ln>
                <a:noFill/>
              </a:ln>
              <a:solidFill>
                <a:sysClr val="windowText" lastClr="000000"/>
              </a:solidFill>
              <a:effectLst/>
              <a:uLnTx/>
              <a:uFillTx/>
              <a:latin typeface="Corbel"/>
            </a:endParaRPr>
          </a:p>
          <a:p>
            <a:pPr marL="731520" marR="0" lvl="1" indent="-274320" algn="l" defTabSz="914400" rtl="0" eaLnBrk="1" fontAlgn="auto" latinLnBrk="0" hangingPunct="1">
              <a:lnSpc>
                <a:spcPct val="100000"/>
              </a:lnSpc>
              <a:spcBef>
                <a:spcPct val="20000"/>
              </a:spcBef>
              <a:spcAft>
                <a:spcPts val="0"/>
              </a:spcAft>
              <a:buClr>
                <a:srgbClr val="60B5CC"/>
              </a:buClr>
              <a:buSzPct val="90000"/>
              <a:buFont typeface="Wingdings"/>
              <a:buChar char=""/>
              <a:tabLst/>
              <a:defRPr/>
            </a:pPr>
            <a:endParaRPr lang="en-US" sz="1900" dirty="0" smtClean="0">
              <a:solidFill>
                <a:sysClr val="windowText" lastClr="000000"/>
              </a:solidFill>
              <a:latin typeface="Corbel"/>
            </a:endParaRPr>
          </a:p>
          <a:p>
            <a:pPr>
              <a:buClr>
                <a:srgbClr val="F0AD00"/>
              </a:buClr>
            </a:pPr>
            <a:r>
              <a:rPr lang="en-US" sz="1900" dirty="0" smtClean="0">
                <a:solidFill>
                  <a:prstClr val="black"/>
                </a:solidFill>
                <a:latin typeface="Corbel"/>
              </a:rPr>
              <a:t>Resolution:</a:t>
            </a:r>
          </a:p>
          <a:p>
            <a:pPr lvl="1">
              <a:buClr>
                <a:srgbClr val="60B5CC"/>
              </a:buClr>
            </a:pPr>
            <a:r>
              <a:rPr lang="en-US" sz="1900" dirty="0" smtClean="0">
                <a:solidFill>
                  <a:prstClr val="black"/>
                </a:solidFill>
                <a:latin typeface="Corbel"/>
              </a:rPr>
              <a:t>Permanent Injunction</a:t>
            </a:r>
            <a:endParaRPr lang="en-US" sz="1900" dirty="0">
              <a:solidFill>
                <a:prstClr val="black"/>
              </a:solidFill>
              <a:latin typeface="Corbel"/>
            </a:endParaRPr>
          </a:p>
        </p:txBody>
      </p:sp>
      <p:pic>
        <p:nvPicPr>
          <p:cNvPr id="7"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l="51899" t="30614" r="18026" b="59956"/>
          <a:stretch/>
        </p:blipFill>
        <p:spPr bwMode="auto">
          <a:xfrm rot="21270349">
            <a:off x="3309066" y="5352884"/>
            <a:ext cx="5218735" cy="10226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p:nvPicPr>
        <p:blipFill rotWithShape="1">
          <a:blip r:embed="rId8">
            <a:extLst>
              <a:ext uri="{28A0092B-C50C-407E-A947-70E740481C1C}">
                <a14:useLocalDpi xmlns:a14="http://schemas.microsoft.com/office/drawing/2010/main" val="0"/>
              </a:ext>
            </a:extLst>
          </a:blip>
          <a:srcRect l="47449" t="19910" r="28387" b="47411"/>
          <a:stretch/>
        </p:blipFill>
        <p:spPr bwMode="auto">
          <a:xfrm rot="574867">
            <a:off x="5769154" y="2742229"/>
            <a:ext cx="2887094" cy="244034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7258548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photo Title 2">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3439" t="7481" r="1273" b="21782"/>
          <a:stretch/>
        </p:blipFill>
        <p:spPr bwMode="auto">
          <a:xfrm>
            <a:off x="990600" y="779123"/>
            <a:ext cx="1383402" cy="121131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a:xfrm>
            <a:off x="3991088" y="6492875"/>
            <a:ext cx="1161826" cy="365125"/>
          </a:xfrm>
        </p:spPr>
        <p:txBody>
          <a:bodyPr/>
          <a:lstStyle/>
          <a:p>
            <a:fld id="{12A81D5C-F4C2-48B8-81C3-36C8089BB5FF}" type="slidenum">
              <a:rPr lang="en-US" smtClean="0">
                <a:solidFill>
                  <a:srgbClr val="073E87"/>
                </a:solidFill>
              </a:rPr>
              <a:pPr/>
              <a:t>2</a:t>
            </a:fld>
            <a:endParaRPr lang="en-US" dirty="0">
              <a:solidFill>
                <a:srgbClr val="073E87"/>
              </a:solidFill>
            </a:endParaRPr>
          </a:p>
        </p:txBody>
      </p:sp>
      <p:sp>
        <p:nvSpPr>
          <p:cNvPr id="2" name="Title 1"/>
          <p:cNvSpPr>
            <a:spLocks noGrp="1"/>
          </p:cNvSpPr>
          <p:nvPr>
            <p:ph type="title"/>
          </p:nvPr>
        </p:nvSpPr>
        <p:spPr>
          <a:xfrm>
            <a:off x="2374002" y="457401"/>
            <a:ext cx="4572000" cy="1252728"/>
          </a:xfrm>
        </p:spPr>
        <p:txBody>
          <a:bodyPr>
            <a:normAutofit/>
          </a:bodyPr>
          <a:lstStyle/>
          <a:p>
            <a:r>
              <a:rPr lang="en-US" sz="3600" b="1" dirty="0" smtClean="0">
                <a:solidFill>
                  <a:schemeClr val="tx1"/>
                </a:solidFill>
              </a:rPr>
              <a:t>Summary</a:t>
            </a:r>
            <a:endParaRPr lang="en-US" sz="3600" b="1" dirty="0">
              <a:solidFill>
                <a:schemeClr val="tx1"/>
              </a:solidFill>
            </a:endParaRPr>
          </a:p>
        </p:txBody>
      </p:sp>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02070" y="304800"/>
            <a:ext cx="1837130" cy="1557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8600" y="250803"/>
            <a:ext cx="1145436" cy="100584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228600" y="3048000"/>
            <a:ext cx="8610600" cy="369332"/>
          </a:xfrm>
          <a:prstGeom prst="rect">
            <a:avLst/>
          </a:prstGeom>
          <a:noFill/>
        </p:spPr>
        <p:txBody>
          <a:bodyPr wrap="square" rtlCol="0">
            <a:spAutoFit/>
          </a:bodyPr>
          <a:lstStyle/>
          <a:p>
            <a:endParaRPr lang="en-US" dirty="0"/>
          </a:p>
        </p:txBody>
      </p:sp>
      <p:sp>
        <p:nvSpPr>
          <p:cNvPr id="9" name="Content Placeholder 2"/>
          <p:cNvSpPr txBox="1">
            <a:spLocks/>
          </p:cNvSpPr>
          <p:nvPr/>
        </p:nvSpPr>
        <p:spPr>
          <a:xfrm>
            <a:off x="457200" y="2590800"/>
            <a:ext cx="8229600" cy="2448877"/>
          </a:xfrm>
          <a:prstGeom prst="rect">
            <a:avLst/>
          </a:prstGeom>
        </p:spPr>
        <p:txBody>
          <a:bodyPr vert="horz" lIns="54864" tIns="91440" rtlCol="0">
            <a:no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438912" marR="0" lvl="0" indent="-320040" algn="l" defTabSz="914400" rtl="0" eaLnBrk="1" fontAlgn="auto" latinLnBrk="0" hangingPunct="1">
              <a:lnSpc>
                <a:spcPct val="100000"/>
              </a:lnSpc>
              <a:spcBef>
                <a:spcPts val="0"/>
              </a:spcBef>
              <a:spcAft>
                <a:spcPts val="0"/>
              </a:spcAft>
              <a:buClr>
                <a:srgbClr val="F0AD00"/>
              </a:buClr>
              <a:buSzPct val="80000"/>
              <a:buFont typeface="Wingdings 2"/>
              <a:buChar char=""/>
              <a:tabLst/>
              <a:defRPr/>
            </a:pPr>
            <a:r>
              <a:rPr kumimoji="0" lang="en-US" sz="2400" b="0" i="0" u="none" strike="noStrike" kern="1200" cap="none" spc="0" normalizeH="0" baseline="0" noProof="0" dirty="0" smtClean="0">
                <a:ln>
                  <a:noFill/>
                </a:ln>
                <a:solidFill>
                  <a:sysClr val="windowText" lastClr="000000"/>
                </a:solidFill>
                <a:effectLst/>
                <a:uLnTx/>
                <a:uFillTx/>
                <a:latin typeface="Corbel"/>
                <a:ea typeface="+mn-ea"/>
                <a:cs typeface="+mn-cs"/>
              </a:rPr>
              <a:t>Four Case Study Areas of Concentration</a:t>
            </a:r>
          </a:p>
          <a:p>
            <a:pPr marL="731520" marR="0" lvl="1" indent="-274320" algn="l" defTabSz="914400" rtl="0" eaLnBrk="1" fontAlgn="auto" latinLnBrk="0" hangingPunct="1">
              <a:lnSpc>
                <a:spcPct val="100000"/>
              </a:lnSpc>
              <a:spcBef>
                <a:spcPct val="20000"/>
              </a:spcBef>
              <a:spcAft>
                <a:spcPts val="0"/>
              </a:spcAft>
              <a:buClr>
                <a:srgbClr val="60B5CC"/>
              </a:buClr>
              <a:buSzPct val="90000"/>
              <a:buFont typeface="Wingdings"/>
              <a:buChar char=""/>
              <a:tabLst/>
              <a:defRPr/>
            </a:pPr>
            <a:r>
              <a:rPr kumimoji="0" lang="en-US" sz="2400" b="0" i="0" u="none" strike="noStrike" kern="1200" cap="none" spc="0" normalizeH="0" baseline="0" noProof="0" dirty="0" smtClean="0">
                <a:ln>
                  <a:noFill/>
                </a:ln>
                <a:solidFill>
                  <a:sysClr val="windowText" lastClr="000000"/>
                </a:solidFill>
                <a:effectLst/>
                <a:uLnTx/>
                <a:uFillTx/>
                <a:latin typeface="Corbel"/>
                <a:ea typeface="+mn-ea"/>
                <a:cs typeface="+mn-cs"/>
              </a:rPr>
              <a:t>A Bank Interest Opportunity Scam</a:t>
            </a:r>
          </a:p>
          <a:p>
            <a:pPr marL="731520" marR="0" lvl="1" indent="-274320" algn="l" defTabSz="914400" rtl="0" eaLnBrk="1" fontAlgn="auto" latinLnBrk="0" hangingPunct="1">
              <a:lnSpc>
                <a:spcPct val="100000"/>
              </a:lnSpc>
              <a:spcBef>
                <a:spcPct val="20000"/>
              </a:spcBef>
              <a:spcAft>
                <a:spcPts val="0"/>
              </a:spcAft>
              <a:buClr>
                <a:srgbClr val="60B5CC"/>
              </a:buClr>
              <a:buSzPct val="90000"/>
              <a:buFont typeface="Wingdings"/>
              <a:buChar char=""/>
              <a:tabLst/>
              <a:defRPr/>
            </a:pPr>
            <a:r>
              <a:rPr kumimoji="0" lang="en-US" sz="2400" b="0" i="0" u="none" strike="noStrike" kern="1200" cap="none" spc="0" normalizeH="0" baseline="0" noProof="0" dirty="0" smtClean="0">
                <a:ln>
                  <a:noFill/>
                </a:ln>
                <a:solidFill>
                  <a:sysClr val="windowText" lastClr="000000"/>
                </a:solidFill>
                <a:effectLst/>
                <a:uLnTx/>
                <a:uFillTx/>
                <a:latin typeface="Corbel"/>
                <a:ea typeface="+mn-ea"/>
                <a:cs typeface="+mn-cs"/>
              </a:rPr>
              <a:t>A Lottery Scam</a:t>
            </a:r>
          </a:p>
          <a:p>
            <a:pPr marL="731520" marR="0" lvl="1" indent="-274320" algn="l" defTabSz="914400" rtl="0" eaLnBrk="1" fontAlgn="auto" latinLnBrk="0" hangingPunct="1">
              <a:lnSpc>
                <a:spcPct val="100000"/>
              </a:lnSpc>
              <a:spcBef>
                <a:spcPct val="20000"/>
              </a:spcBef>
              <a:spcAft>
                <a:spcPts val="0"/>
              </a:spcAft>
              <a:buClr>
                <a:srgbClr val="60B5CC"/>
              </a:buClr>
              <a:buSzPct val="90000"/>
              <a:buFont typeface="Wingdings"/>
              <a:buChar char=""/>
              <a:tabLst/>
              <a:defRPr/>
            </a:pPr>
            <a:r>
              <a:rPr kumimoji="0" lang="en-US" sz="2400" b="0" i="0" u="none" strike="noStrike" kern="1200" cap="none" spc="0" normalizeH="0" baseline="0" noProof="0" dirty="0" smtClean="0">
                <a:ln>
                  <a:noFill/>
                </a:ln>
                <a:solidFill>
                  <a:sysClr val="windowText" lastClr="000000"/>
                </a:solidFill>
                <a:effectLst/>
                <a:uLnTx/>
                <a:uFillTx/>
                <a:latin typeface="Corbel"/>
                <a:ea typeface="+mn-ea"/>
                <a:cs typeface="+mn-cs"/>
              </a:rPr>
              <a:t>Tech Support Scam</a:t>
            </a:r>
          </a:p>
          <a:p>
            <a:pPr marL="731520" marR="0" lvl="1" indent="-274320" algn="l" defTabSz="914400" rtl="0" eaLnBrk="1" fontAlgn="auto" latinLnBrk="0" hangingPunct="1">
              <a:lnSpc>
                <a:spcPct val="100000"/>
              </a:lnSpc>
              <a:spcBef>
                <a:spcPct val="20000"/>
              </a:spcBef>
              <a:spcAft>
                <a:spcPts val="0"/>
              </a:spcAft>
              <a:buClr>
                <a:srgbClr val="60B5CC"/>
              </a:buClr>
              <a:buSzPct val="90000"/>
              <a:buFont typeface="Wingdings"/>
              <a:buChar char=""/>
              <a:tabLst/>
              <a:defRPr/>
            </a:pPr>
            <a:r>
              <a:rPr kumimoji="0" lang="en-US" sz="2400" b="0" i="0" u="none" strike="noStrike" kern="1200" cap="none" spc="0" normalizeH="0" baseline="0" noProof="0" dirty="0" smtClean="0">
                <a:ln>
                  <a:noFill/>
                </a:ln>
                <a:solidFill>
                  <a:sysClr val="windowText" lastClr="000000"/>
                </a:solidFill>
                <a:effectLst/>
                <a:uLnTx/>
                <a:uFillTx/>
                <a:latin typeface="Corbel"/>
                <a:ea typeface="+mn-ea"/>
                <a:cs typeface="+mn-cs"/>
              </a:rPr>
              <a:t>An SMS Scam</a:t>
            </a:r>
          </a:p>
          <a:p>
            <a:pPr marL="438912" marR="0" lvl="0" indent="-320040" algn="l" defTabSz="914400" rtl="0" eaLnBrk="1" fontAlgn="auto" latinLnBrk="0" hangingPunct="1">
              <a:lnSpc>
                <a:spcPct val="100000"/>
              </a:lnSpc>
              <a:spcBef>
                <a:spcPts val="0"/>
              </a:spcBef>
              <a:spcAft>
                <a:spcPts val="0"/>
              </a:spcAft>
              <a:buClr>
                <a:srgbClr val="F0AD00"/>
              </a:buClr>
              <a:buSzPct val="80000"/>
              <a:buFont typeface="Wingdings 2"/>
              <a:buChar char=""/>
              <a:tabLst/>
              <a:defRPr/>
            </a:pPr>
            <a:r>
              <a:rPr kumimoji="0" lang="en-US" sz="2400" b="0" i="0" u="none" strike="noStrike" kern="1200" cap="none" spc="0" normalizeH="0" baseline="0" noProof="0" dirty="0" smtClean="0">
                <a:ln>
                  <a:noFill/>
                </a:ln>
                <a:solidFill>
                  <a:sysClr val="windowText" lastClr="000000"/>
                </a:solidFill>
                <a:effectLst/>
                <a:uLnTx/>
                <a:uFillTx/>
                <a:latin typeface="Corbel"/>
                <a:ea typeface="+mn-ea"/>
                <a:cs typeface="+mn-cs"/>
              </a:rPr>
              <a:t>Discussion Questions</a:t>
            </a:r>
          </a:p>
          <a:p>
            <a:pPr marL="438912" marR="0" lvl="0" indent="-320040" algn="l" defTabSz="914400" rtl="0" eaLnBrk="1" fontAlgn="auto" latinLnBrk="0" hangingPunct="1">
              <a:lnSpc>
                <a:spcPct val="100000"/>
              </a:lnSpc>
              <a:spcBef>
                <a:spcPts val="0"/>
              </a:spcBef>
              <a:spcAft>
                <a:spcPts val="0"/>
              </a:spcAft>
              <a:buClr>
                <a:srgbClr val="F0AD00"/>
              </a:buClr>
              <a:buSzPct val="80000"/>
              <a:buFont typeface="Wingdings 2"/>
              <a:buChar char=""/>
              <a:tabLst/>
              <a:defRPr/>
            </a:pPr>
            <a:r>
              <a:rPr kumimoji="0" lang="en-US" sz="2400" b="0" i="0" u="none" strike="noStrike" kern="1200" cap="none" spc="0" normalizeH="0" baseline="0" noProof="0" dirty="0" smtClean="0">
                <a:ln>
                  <a:noFill/>
                </a:ln>
                <a:solidFill>
                  <a:sysClr val="windowText" lastClr="000000"/>
                </a:solidFill>
                <a:effectLst/>
                <a:uLnTx/>
                <a:uFillTx/>
                <a:latin typeface="Corbel"/>
                <a:ea typeface="+mn-ea"/>
                <a:cs typeface="+mn-cs"/>
              </a:rPr>
              <a:t>FTC Cases</a:t>
            </a:r>
          </a:p>
          <a:p>
            <a:pPr marL="438912" marR="0" lvl="0" indent="-320040" algn="l" defTabSz="914400" rtl="0" eaLnBrk="1" fontAlgn="auto" latinLnBrk="0" hangingPunct="1">
              <a:lnSpc>
                <a:spcPct val="100000"/>
              </a:lnSpc>
              <a:spcBef>
                <a:spcPts val="0"/>
              </a:spcBef>
              <a:spcAft>
                <a:spcPts val="0"/>
              </a:spcAft>
              <a:buClr>
                <a:srgbClr val="F0AD00"/>
              </a:buClr>
              <a:buSzPct val="80000"/>
              <a:buFont typeface="Wingdings 2"/>
              <a:buChar char=""/>
              <a:tabLst/>
              <a:defRPr/>
            </a:pPr>
            <a:r>
              <a:rPr lang="en-US" sz="2400" dirty="0" smtClean="0">
                <a:solidFill>
                  <a:sysClr val="windowText" lastClr="000000"/>
                </a:solidFill>
                <a:latin typeface="Corbel"/>
              </a:rPr>
              <a:t>International Cooperation</a:t>
            </a:r>
          </a:p>
          <a:p>
            <a:pPr marL="438912" marR="0" lvl="0" indent="-320040" algn="l" defTabSz="914400" rtl="0" eaLnBrk="1" fontAlgn="auto" latinLnBrk="0" hangingPunct="1">
              <a:lnSpc>
                <a:spcPct val="100000"/>
              </a:lnSpc>
              <a:spcBef>
                <a:spcPts val="0"/>
              </a:spcBef>
              <a:spcAft>
                <a:spcPts val="0"/>
              </a:spcAft>
              <a:buClr>
                <a:srgbClr val="F0AD00"/>
              </a:buClr>
              <a:buSzPct val="80000"/>
              <a:buFont typeface="Wingdings 2"/>
              <a:buChar char=""/>
              <a:tabLst/>
              <a:defRPr/>
            </a:pPr>
            <a:r>
              <a:rPr lang="en-US" sz="2400" dirty="0" smtClean="0">
                <a:solidFill>
                  <a:sysClr val="windowText" lastClr="000000"/>
                </a:solidFill>
                <a:latin typeface="Corbel"/>
              </a:rPr>
              <a:t>African Complaint Categories</a:t>
            </a:r>
          </a:p>
          <a:p>
            <a:pPr marL="438912" marR="0" lvl="0" indent="-320040" algn="l" defTabSz="914400" rtl="0" eaLnBrk="1" fontAlgn="auto" latinLnBrk="0" hangingPunct="1">
              <a:lnSpc>
                <a:spcPct val="100000"/>
              </a:lnSpc>
              <a:spcBef>
                <a:spcPts val="0"/>
              </a:spcBef>
              <a:spcAft>
                <a:spcPts val="0"/>
              </a:spcAft>
              <a:buClr>
                <a:srgbClr val="F0AD00"/>
              </a:buClr>
              <a:buSzPct val="80000"/>
              <a:buFont typeface="Wingdings 2"/>
              <a:buChar char=""/>
              <a:tabLst/>
              <a:defRPr/>
            </a:pPr>
            <a:endParaRPr kumimoji="0" lang="en-US" sz="2400" b="0" i="0" u="none" strike="noStrike" kern="1200" cap="none" spc="0" normalizeH="0" baseline="0" noProof="0" dirty="0">
              <a:ln>
                <a:noFill/>
              </a:ln>
              <a:solidFill>
                <a:sysClr val="windowText" lastClr="000000"/>
              </a:solidFill>
              <a:effectLst/>
              <a:uLnTx/>
              <a:uFillTx/>
              <a:latin typeface="Corbel"/>
              <a:ea typeface="+mn-ea"/>
              <a:cs typeface="+mn-cs"/>
            </a:endParaRPr>
          </a:p>
        </p:txBody>
      </p:sp>
    </p:spTree>
    <p:extLst>
      <p:ext uri="{BB962C8B-B14F-4D97-AF65-F5344CB8AC3E}">
        <p14:creationId xmlns:p14="http://schemas.microsoft.com/office/powerpoint/2010/main" val="67763291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photo Title 2">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3439" t="7481" r="1273" b="21782"/>
          <a:stretch/>
        </p:blipFill>
        <p:spPr bwMode="auto">
          <a:xfrm>
            <a:off x="990600" y="779123"/>
            <a:ext cx="1383402" cy="121131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a:xfrm>
            <a:off x="3991088" y="6492875"/>
            <a:ext cx="1161826" cy="365125"/>
          </a:xfrm>
        </p:spPr>
        <p:txBody>
          <a:bodyPr/>
          <a:lstStyle/>
          <a:p>
            <a:fld id="{12A81D5C-F4C2-48B8-81C3-36C8089BB5FF}" type="slidenum">
              <a:rPr lang="en-US" smtClean="0">
                <a:solidFill>
                  <a:srgbClr val="073E87"/>
                </a:solidFill>
              </a:rPr>
              <a:pPr/>
              <a:t>20</a:t>
            </a:fld>
            <a:endParaRPr lang="en-US" dirty="0">
              <a:solidFill>
                <a:srgbClr val="073E87"/>
              </a:solidFill>
            </a:endParaRPr>
          </a:p>
        </p:txBody>
      </p:sp>
      <p:sp>
        <p:nvSpPr>
          <p:cNvPr id="2" name="Title 1"/>
          <p:cNvSpPr>
            <a:spLocks noGrp="1"/>
          </p:cNvSpPr>
          <p:nvPr>
            <p:ph type="title"/>
          </p:nvPr>
        </p:nvSpPr>
        <p:spPr>
          <a:xfrm>
            <a:off x="1443635" y="788648"/>
            <a:ext cx="6477000" cy="1252728"/>
          </a:xfrm>
        </p:spPr>
        <p:txBody>
          <a:bodyPr>
            <a:normAutofit/>
          </a:bodyPr>
          <a:lstStyle/>
          <a:p>
            <a:r>
              <a:rPr lang="en-US" sz="3600" b="1" dirty="0">
                <a:solidFill>
                  <a:schemeClr val="tx1"/>
                </a:solidFill>
              </a:rPr>
              <a:t>FTC v. Henry </a:t>
            </a:r>
            <a:r>
              <a:rPr lang="en-US" sz="3600" b="1" dirty="0" smtClean="0">
                <a:solidFill>
                  <a:schemeClr val="tx1"/>
                </a:solidFill>
              </a:rPr>
              <a:t>Kelly</a:t>
            </a:r>
            <a:endParaRPr lang="en-US" sz="4000" b="1" dirty="0">
              <a:solidFill>
                <a:schemeClr val="tx1"/>
              </a:solidFill>
            </a:endParaRPr>
          </a:p>
        </p:txBody>
      </p:sp>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02070" y="304800"/>
            <a:ext cx="1837130" cy="1557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8600" y="250803"/>
            <a:ext cx="1145436" cy="100584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42780" t="15842" r="28610" b="58532"/>
          <a:stretch/>
        </p:blipFill>
        <p:spPr bwMode="auto">
          <a:xfrm>
            <a:off x="1274429" y="2743200"/>
            <a:ext cx="6646205" cy="372062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5034500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photo Title 2">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3439" t="7481" r="1273" b="21782"/>
          <a:stretch/>
        </p:blipFill>
        <p:spPr bwMode="auto">
          <a:xfrm>
            <a:off x="990600" y="779123"/>
            <a:ext cx="1383402" cy="121131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a:xfrm>
            <a:off x="3991088" y="6492875"/>
            <a:ext cx="1161826" cy="365125"/>
          </a:xfrm>
        </p:spPr>
        <p:txBody>
          <a:bodyPr/>
          <a:lstStyle/>
          <a:p>
            <a:fld id="{12A81D5C-F4C2-48B8-81C3-36C8089BB5FF}" type="slidenum">
              <a:rPr lang="en-US" smtClean="0">
                <a:solidFill>
                  <a:srgbClr val="073E87"/>
                </a:solidFill>
              </a:rPr>
              <a:pPr/>
              <a:t>21</a:t>
            </a:fld>
            <a:endParaRPr lang="en-US" dirty="0">
              <a:solidFill>
                <a:srgbClr val="073E87"/>
              </a:solidFill>
            </a:endParaRPr>
          </a:p>
        </p:txBody>
      </p:sp>
      <p:sp>
        <p:nvSpPr>
          <p:cNvPr id="2" name="Title 1"/>
          <p:cNvSpPr>
            <a:spLocks noGrp="1"/>
          </p:cNvSpPr>
          <p:nvPr>
            <p:ph type="title"/>
          </p:nvPr>
        </p:nvSpPr>
        <p:spPr>
          <a:xfrm>
            <a:off x="1443635" y="788648"/>
            <a:ext cx="6477000" cy="1252728"/>
          </a:xfrm>
        </p:spPr>
        <p:txBody>
          <a:bodyPr>
            <a:normAutofit/>
          </a:bodyPr>
          <a:lstStyle/>
          <a:p>
            <a:r>
              <a:rPr lang="en-US" sz="3600" b="1" dirty="0">
                <a:solidFill>
                  <a:schemeClr val="tx1"/>
                </a:solidFill>
              </a:rPr>
              <a:t>FTC v. </a:t>
            </a:r>
            <a:r>
              <a:rPr lang="en-US" sz="3600" b="1" dirty="0" smtClean="0">
                <a:solidFill>
                  <a:schemeClr val="tx1"/>
                </a:solidFill>
              </a:rPr>
              <a:t>Jason Cruz</a:t>
            </a:r>
            <a:endParaRPr lang="en-US" sz="4000" b="1" dirty="0">
              <a:solidFill>
                <a:schemeClr val="tx1"/>
              </a:solidFill>
            </a:endParaRPr>
          </a:p>
        </p:txBody>
      </p:sp>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02070" y="304800"/>
            <a:ext cx="1837130" cy="1557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8600" y="250803"/>
            <a:ext cx="1145436" cy="100584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l="43644" t="52179" r="16169" b="33469"/>
          <a:stretch/>
        </p:blipFill>
        <p:spPr bwMode="auto">
          <a:xfrm>
            <a:off x="1259441" y="4876800"/>
            <a:ext cx="6661194" cy="14867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42296" t="11571" r="16259" b="63068"/>
          <a:stretch/>
        </p:blipFill>
        <p:spPr bwMode="auto">
          <a:xfrm>
            <a:off x="1066800" y="2438400"/>
            <a:ext cx="6704634" cy="25642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682301" y="3429000"/>
            <a:ext cx="5709099" cy="3048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059879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photo Title 2">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3439" t="7481" r="1273" b="21782"/>
          <a:stretch/>
        </p:blipFill>
        <p:spPr bwMode="auto">
          <a:xfrm>
            <a:off x="990600" y="779123"/>
            <a:ext cx="1383402" cy="121131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a:xfrm>
            <a:off x="3991088" y="6492875"/>
            <a:ext cx="1161826" cy="365125"/>
          </a:xfrm>
        </p:spPr>
        <p:txBody>
          <a:bodyPr/>
          <a:lstStyle/>
          <a:p>
            <a:fld id="{12A81D5C-F4C2-48B8-81C3-36C8089BB5FF}" type="slidenum">
              <a:rPr lang="en-US" smtClean="0">
                <a:solidFill>
                  <a:srgbClr val="073E87"/>
                </a:solidFill>
              </a:rPr>
              <a:pPr/>
              <a:t>22</a:t>
            </a:fld>
            <a:endParaRPr lang="en-US" dirty="0">
              <a:solidFill>
                <a:srgbClr val="073E87"/>
              </a:solidFill>
            </a:endParaRPr>
          </a:p>
        </p:txBody>
      </p:sp>
      <p:sp>
        <p:nvSpPr>
          <p:cNvPr id="2" name="Title 1"/>
          <p:cNvSpPr>
            <a:spLocks noGrp="1"/>
          </p:cNvSpPr>
          <p:nvPr>
            <p:ph type="title"/>
          </p:nvPr>
        </p:nvSpPr>
        <p:spPr>
          <a:xfrm>
            <a:off x="1443635" y="788648"/>
            <a:ext cx="6477000" cy="1252728"/>
          </a:xfrm>
        </p:spPr>
        <p:txBody>
          <a:bodyPr>
            <a:normAutofit/>
          </a:bodyPr>
          <a:lstStyle/>
          <a:p>
            <a:r>
              <a:rPr lang="en-US" sz="3600" b="1" dirty="0">
                <a:solidFill>
                  <a:schemeClr val="tx1"/>
                </a:solidFill>
              </a:rPr>
              <a:t>FTC v. </a:t>
            </a:r>
            <a:r>
              <a:rPr lang="en-US" sz="3600" b="1" dirty="0" smtClean="0">
                <a:solidFill>
                  <a:schemeClr val="tx1"/>
                </a:solidFill>
              </a:rPr>
              <a:t>Jason Cruz</a:t>
            </a:r>
            <a:endParaRPr lang="en-US" sz="4000" b="1" dirty="0">
              <a:solidFill>
                <a:schemeClr val="tx1"/>
              </a:solidFill>
            </a:endParaRPr>
          </a:p>
        </p:txBody>
      </p:sp>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02070" y="304800"/>
            <a:ext cx="1837130" cy="1557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8600" y="250803"/>
            <a:ext cx="1145436" cy="100584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41799" t="18451" r="16960" b="35981"/>
          <a:stretch/>
        </p:blipFill>
        <p:spPr bwMode="auto">
          <a:xfrm>
            <a:off x="1219200" y="2133600"/>
            <a:ext cx="6320435" cy="43647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828800" y="3810000"/>
            <a:ext cx="3581400" cy="1752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516524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photo Title 2">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3439" t="7481" r="1273" b="21782"/>
          <a:stretch/>
        </p:blipFill>
        <p:spPr bwMode="auto">
          <a:xfrm>
            <a:off x="990600" y="779123"/>
            <a:ext cx="1383402" cy="121131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a:xfrm>
            <a:off x="3991088" y="6492875"/>
            <a:ext cx="1161826" cy="365125"/>
          </a:xfrm>
        </p:spPr>
        <p:txBody>
          <a:bodyPr/>
          <a:lstStyle/>
          <a:p>
            <a:fld id="{12A81D5C-F4C2-48B8-81C3-36C8089BB5FF}" type="slidenum">
              <a:rPr lang="en-US" smtClean="0">
                <a:solidFill>
                  <a:srgbClr val="073E87"/>
                </a:solidFill>
              </a:rPr>
              <a:pPr/>
              <a:t>23</a:t>
            </a:fld>
            <a:endParaRPr lang="en-US" dirty="0">
              <a:solidFill>
                <a:srgbClr val="073E87"/>
              </a:solidFill>
            </a:endParaRPr>
          </a:p>
        </p:txBody>
      </p:sp>
      <p:sp>
        <p:nvSpPr>
          <p:cNvPr id="2" name="Title 1"/>
          <p:cNvSpPr>
            <a:spLocks noGrp="1"/>
          </p:cNvSpPr>
          <p:nvPr>
            <p:ph type="title"/>
          </p:nvPr>
        </p:nvSpPr>
        <p:spPr>
          <a:xfrm>
            <a:off x="1443635" y="788648"/>
            <a:ext cx="6477000" cy="1252728"/>
          </a:xfrm>
        </p:spPr>
        <p:txBody>
          <a:bodyPr>
            <a:normAutofit/>
          </a:bodyPr>
          <a:lstStyle/>
          <a:p>
            <a:r>
              <a:rPr lang="en-US" sz="3600" b="1" dirty="0">
                <a:solidFill>
                  <a:schemeClr val="tx1"/>
                </a:solidFill>
              </a:rPr>
              <a:t>FTC v. </a:t>
            </a:r>
            <a:r>
              <a:rPr lang="en-US" sz="3600" b="1" dirty="0" err="1" smtClean="0">
                <a:solidFill>
                  <a:schemeClr val="tx1"/>
                </a:solidFill>
              </a:rPr>
              <a:t>SubscriberBASE</a:t>
            </a:r>
            <a:endParaRPr lang="en-US" sz="4000" b="1" dirty="0">
              <a:solidFill>
                <a:schemeClr val="tx1"/>
              </a:solidFill>
            </a:endParaRPr>
          </a:p>
        </p:txBody>
      </p:sp>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02070" y="304800"/>
            <a:ext cx="1837130" cy="1557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8600" y="250803"/>
            <a:ext cx="1145436" cy="100584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descr="K:\OIA\0501-OIA\Consumer Protection\Law Clerks\Work\Yui Ota - 2013\African Dialogue - Case Study\Graphics\SubscriberBASE.bmp"/>
          <p:cNvPicPr>
            <a:picLocks noChangeAspect="1" noChangeArrowheads="1"/>
          </p:cNvPicPr>
          <p:nvPr/>
        </p:nvPicPr>
        <p:blipFill rotWithShape="1">
          <a:blip r:embed="rId7">
            <a:extLst>
              <a:ext uri="{28A0092B-C50C-407E-A947-70E740481C1C}">
                <a14:useLocalDpi xmlns:a14="http://schemas.microsoft.com/office/drawing/2010/main" val="0"/>
              </a:ext>
            </a:extLst>
          </a:blip>
          <a:srcRect b="28509"/>
          <a:stretch/>
        </p:blipFill>
        <p:spPr bwMode="auto">
          <a:xfrm>
            <a:off x="1972870" y="2667000"/>
            <a:ext cx="5029200" cy="37315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424272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photo Title 2">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3439" t="7481" r="1273" b="21782"/>
          <a:stretch/>
        </p:blipFill>
        <p:spPr bwMode="auto">
          <a:xfrm>
            <a:off x="990600" y="779123"/>
            <a:ext cx="1383402" cy="121131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a:xfrm>
            <a:off x="3991088" y="6492875"/>
            <a:ext cx="1161826" cy="365125"/>
          </a:xfrm>
        </p:spPr>
        <p:txBody>
          <a:bodyPr/>
          <a:lstStyle/>
          <a:p>
            <a:fld id="{12A81D5C-F4C2-48B8-81C3-36C8089BB5FF}" type="slidenum">
              <a:rPr lang="en-US" smtClean="0">
                <a:solidFill>
                  <a:srgbClr val="073E87"/>
                </a:solidFill>
              </a:rPr>
              <a:pPr/>
              <a:t>24</a:t>
            </a:fld>
            <a:endParaRPr lang="en-US" dirty="0">
              <a:solidFill>
                <a:srgbClr val="073E87"/>
              </a:solidFill>
            </a:endParaRPr>
          </a:p>
        </p:txBody>
      </p:sp>
      <p:sp>
        <p:nvSpPr>
          <p:cNvPr id="2" name="Title 1"/>
          <p:cNvSpPr>
            <a:spLocks noGrp="1"/>
          </p:cNvSpPr>
          <p:nvPr>
            <p:ph type="title"/>
          </p:nvPr>
        </p:nvSpPr>
        <p:spPr>
          <a:xfrm>
            <a:off x="1443635" y="788648"/>
            <a:ext cx="6477000" cy="1252728"/>
          </a:xfrm>
        </p:spPr>
        <p:txBody>
          <a:bodyPr>
            <a:normAutofit/>
          </a:bodyPr>
          <a:lstStyle/>
          <a:p>
            <a:r>
              <a:rPr lang="en-US" sz="3600" b="1" dirty="0" smtClean="0">
                <a:solidFill>
                  <a:schemeClr val="tx1"/>
                </a:solidFill>
              </a:rPr>
              <a:t>FTC </a:t>
            </a:r>
            <a:r>
              <a:rPr lang="en-US" sz="3600" b="1" dirty="0">
                <a:solidFill>
                  <a:schemeClr val="tx1"/>
                </a:solidFill>
              </a:rPr>
              <a:t>v. Phillip </a:t>
            </a:r>
            <a:r>
              <a:rPr lang="en-US" sz="3600" b="1" dirty="0" smtClean="0">
                <a:solidFill>
                  <a:schemeClr val="tx1"/>
                </a:solidFill>
              </a:rPr>
              <a:t>Flora</a:t>
            </a:r>
            <a:endParaRPr lang="en-US" sz="4000" b="1" dirty="0">
              <a:solidFill>
                <a:schemeClr val="tx1"/>
              </a:solidFill>
            </a:endParaRPr>
          </a:p>
        </p:txBody>
      </p:sp>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02070" y="304800"/>
            <a:ext cx="1837130" cy="1557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8600" y="250803"/>
            <a:ext cx="1145436" cy="100584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Content Placeholder 2"/>
          <p:cNvSpPr txBox="1">
            <a:spLocks/>
          </p:cNvSpPr>
          <p:nvPr/>
        </p:nvSpPr>
        <p:spPr>
          <a:xfrm>
            <a:off x="152400" y="2057400"/>
            <a:ext cx="8686800" cy="4953000"/>
          </a:xfrm>
          <a:prstGeom prst="rect">
            <a:avLst/>
          </a:prstGeom>
        </p:spPr>
        <p:txBody>
          <a:bodyPr vert="horz" lIns="54864" tIns="91440" rtlCol="0">
            <a:no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438912" marR="0" lvl="0" indent="-320040" algn="l" defTabSz="914400" rtl="0" eaLnBrk="1" fontAlgn="auto" latinLnBrk="0" hangingPunct="1">
              <a:lnSpc>
                <a:spcPct val="100000"/>
              </a:lnSpc>
              <a:spcBef>
                <a:spcPts val="0"/>
              </a:spcBef>
              <a:spcAft>
                <a:spcPts val="0"/>
              </a:spcAft>
              <a:buClr>
                <a:srgbClr val="F0AD00"/>
              </a:buClr>
              <a:buSzPct val="80000"/>
              <a:buFont typeface="Wingdings 2"/>
              <a:buChar char=""/>
              <a:tabLst/>
              <a:defRPr/>
            </a:pPr>
            <a:r>
              <a:rPr kumimoji="0" lang="en-US" sz="1900" b="0" i="0" u="none" strike="noStrike" kern="1200" cap="none" spc="0" normalizeH="0" baseline="0" noProof="0" dirty="0" smtClean="0">
                <a:ln>
                  <a:noFill/>
                </a:ln>
                <a:solidFill>
                  <a:sysClr val="windowText" lastClr="000000"/>
                </a:solidFill>
                <a:effectLst/>
                <a:uLnTx/>
                <a:uFillTx/>
                <a:latin typeface="Corbel"/>
                <a:ea typeface="+mn-ea"/>
                <a:cs typeface="+mn-cs"/>
              </a:rPr>
              <a:t>Facts:</a:t>
            </a:r>
          </a:p>
          <a:p>
            <a:pPr marL="731520" marR="0" lvl="1" indent="-274320" algn="l" defTabSz="914400" rtl="0" eaLnBrk="1" fontAlgn="auto" latinLnBrk="0" hangingPunct="1">
              <a:lnSpc>
                <a:spcPct val="100000"/>
              </a:lnSpc>
              <a:spcBef>
                <a:spcPct val="20000"/>
              </a:spcBef>
              <a:spcAft>
                <a:spcPts val="0"/>
              </a:spcAft>
              <a:buClr>
                <a:srgbClr val="60B5CC"/>
              </a:buClr>
              <a:buSzPct val="90000"/>
              <a:buFont typeface="Wingdings"/>
              <a:buChar char=""/>
              <a:tabLst/>
              <a:defRPr/>
            </a:pPr>
            <a:r>
              <a:rPr kumimoji="0" lang="en-US" sz="1900" b="0" i="0" u="none" strike="noStrike" kern="1200" cap="none" spc="0" normalizeH="0" baseline="0" noProof="0" dirty="0" smtClean="0">
                <a:ln>
                  <a:noFill/>
                </a:ln>
                <a:solidFill>
                  <a:sysClr val="windowText" lastClr="000000"/>
                </a:solidFill>
                <a:effectLst/>
                <a:uLnTx/>
                <a:uFillTx/>
                <a:latin typeface="Corbel"/>
                <a:ea typeface="+mn-ea"/>
                <a:cs typeface="+mn-cs"/>
              </a:rPr>
              <a:t>Defendant sent unsolicited text messages and emails to customers promoting products and services such as loan modification programs and debt relief services. </a:t>
            </a:r>
          </a:p>
          <a:p>
            <a:pPr marL="731520" marR="0" lvl="1" indent="-274320" algn="l" defTabSz="914400" rtl="0" eaLnBrk="1" fontAlgn="auto" latinLnBrk="0" hangingPunct="1">
              <a:lnSpc>
                <a:spcPct val="100000"/>
              </a:lnSpc>
              <a:spcBef>
                <a:spcPct val="20000"/>
              </a:spcBef>
              <a:spcAft>
                <a:spcPts val="0"/>
              </a:spcAft>
              <a:buClr>
                <a:srgbClr val="60B5CC"/>
              </a:buClr>
              <a:buSzPct val="90000"/>
              <a:buFont typeface="Wingdings"/>
              <a:buChar char=""/>
              <a:tabLst/>
              <a:defRPr/>
            </a:pPr>
            <a:r>
              <a:rPr kumimoji="0" lang="en-US" sz="1900" b="0" i="0" u="none" strike="noStrike" kern="1200" cap="none" spc="0" normalizeH="0" baseline="0" noProof="0" dirty="0" smtClean="0">
                <a:ln>
                  <a:noFill/>
                </a:ln>
                <a:solidFill>
                  <a:sysClr val="windowText" lastClr="000000"/>
                </a:solidFill>
                <a:effectLst/>
                <a:uLnTx/>
                <a:uFillTx/>
                <a:latin typeface="Corbel"/>
                <a:ea typeface="+mn-ea"/>
                <a:cs typeface="+mn-cs"/>
              </a:rPr>
              <a:t>Customers were then led to websites which appeared to be associated with the U.S. federal government, which in fact they were not. </a:t>
            </a:r>
          </a:p>
          <a:p>
            <a:pPr marL="438912" marR="0" lvl="0" indent="-320040" algn="l" defTabSz="914400" rtl="0" eaLnBrk="1" fontAlgn="auto" latinLnBrk="0" hangingPunct="1">
              <a:lnSpc>
                <a:spcPct val="100000"/>
              </a:lnSpc>
              <a:spcBef>
                <a:spcPts val="0"/>
              </a:spcBef>
              <a:spcAft>
                <a:spcPts val="0"/>
              </a:spcAft>
              <a:buClr>
                <a:srgbClr val="F0AD00"/>
              </a:buClr>
              <a:buSzPct val="80000"/>
              <a:buFont typeface="Wingdings 2"/>
              <a:buChar char=""/>
              <a:tabLst/>
              <a:defRPr/>
            </a:pPr>
            <a:endParaRPr kumimoji="0" lang="en-US" sz="1900" b="0" i="0" u="none" strike="noStrike" kern="1200" cap="none" spc="0" normalizeH="0" baseline="0" noProof="0" dirty="0" smtClean="0">
              <a:ln>
                <a:noFill/>
              </a:ln>
              <a:solidFill>
                <a:sysClr val="windowText" lastClr="000000"/>
              </a:solidFill>
              <a:effectLst/>
              <a:uLnTx/>
              <a:uFillTx/>
              <a:latin typeface="Corbel"/>
              <a:ea typeface="+mn-ea"/>
              <a:cs typeface="+mn-cs"/>
            </a:endParaRPr>
          </a:p>
          <a:p>
            <a:pPr marL="438912" marR="0" lvl="0" indent="-320040" algn="l" defTabSz="914400" rtl="0" eaLnBrk="1" fontAlgn="auto" latinLnBrk="0" hangingPunct="1">
              <a:lnSpc>
                <a:spcPct val="100000"/>
              </a:lnSpc>
              <a:spcBef>
                <a:spcPts val="0"/>
              </a:spcBef>
              <a:spcAft>
                <a:spcPts val="0"/>
              </a:spcAft>
              <a:buClr>
                <a:srgbClr val="F0AD00"/>
              </a:buClr>
              <a:buSzPct val="80000"/>
              <a:buFont typeface="Wingdings 2"/>
              <a:buChar char=""/>
              <a:tabLst/>
              <a:defRPr/>
            </a:pPr>
            <a:r>
              <a:rPr kumimoji="0" lang="en-US" sz="1900" b="0" i="0" u="none" strike="noStrike" kern="1200" cap="none" spc="0" normalizeH="0" baseline="0" noProof="0" dirty="0" smtClean="0">
                <a:ln>
                  <a:noFill/>
                </a:ln>
                <a:solidFill>
                  <a:sysClr val="windowText" lastClr="000000"/>
                </a:solidFill>
                <a:effectLst/>
                <a:uLnTx/>
                <a:uFillTx/>
                <a:latin typeface="Corbel"/>
                <a:ea typeface="+mn-ea"/>
                <a:cs typeface="+mn-cs"/>
              </a:rPr>
              <a:t>Resolution:</a:t>
            </a:r>
          </a:p>
          <a:p>
            <a:pPr marL="731520" marR="0" lvl="1" indent="-274320" algn="l" defTabSz="914400" rtl="0" eaLnBrk="1" fontAlgn="auto" latinLnBrk="0" hangingPunct="1">
              <a:lnSpc>
                <a:spcPct val="100000"/>
              </a:lnSpc>
              <a:spcBef>
                <a:spcPct val="20000"/>
              </a:spcBef>
              <a:spcAft>
                <a:spcPts val="0"/>
              </a:spcAft>
              <a:buClr>
                <a:srgbClr val="60B5CC"/>
              </a:buClr>
              <a:buSzPct val="90000"/>
              <a:buFont typeface="Wingdings"/>
              <a:buChar char=""/>
              <a:tabLst/>
              <a:defRPr/>
            </a:pPr>
            <a:r>
              <a:rPr kumimoji="0" lang="en-US" sz="1900" b="0" i="0" u="none" strike="noStrike" kern="1200" cap="none" spc="0" normalizeH="0" baseline="0" noProof="0" dirty="0" smtClean="0">
                <a:ln>
                  <a:noFill/>
                </a:ln>
                <a:solidFill>
                  <a:sysClr val="windowText" lastClr="000000"/>
                </a:solidFill>
                <a:effectLst/>
                <a:uLnTx/>
                <a:uFillTx/>
                <a:latin typeface="Corbel"/>
                <a:ea typeface="+mn-ea"/>
                <a:cs typeface="+mn-cs"/>
              </a:rPr>
              <a:t>Stipulated Permanent </a:t>
            </a:r>
            <a:r>
              <a:rPr lang="en-US" sz="1900" dirty="0" smtClean="0">
                <a:solidFill>
                  <a:sysClr val="windowText" lastClr="000000"/>
                </a:solidFill>
                <a:latin typeface="Corbel"/>
              </a:rPr>
              <a:t>I</a:t>
            </a:r>
            <a:r>
              <a:rPr kumimoji="0" lang="en-US" sz="1900" b="0" i="0" u="none" strike="noStrike" kern="1200" cap="none" spc="0" normalizeH="0" baseline="0" noProof="0" dirty="0" err="1" smtClean="0">
                <a:ln>
                  <a:noFill/>
                </a:ln>
                <a:solidFill>
                  <a:sysClr val="windowText" lastClr="000000"/>
                </a:solidFill>
                <a:effectLst/>
                <a:uLnTx/>
                <a:uFillTx/>
                <a:latin typeface="Corbel"/>
                <a:ea typeface="+mn-ea"/>
                <a:cs typeface="+mn-cs"/>
              </a:rPr>
              <a:t>njunction</a:t>
            </a:r>
            <a:endParaRPr kumimoji="0" lang="en-US" sz="1900" b="0" i="0" u="none" strike="noStrike" kern="1200" cap="none" spc="0" normalizeH="0" baseline="0" noProof="0" dirty="0" smtClean="0">
              <a:ln>
                <a:noFill/>
              </a:ln>
              <a:solidFill>
                <a:sysClr val="windowText" lastClr="000000"/>
              </a:solidFill>
              <a:effectLst/>
              <a:uLnTx/>
              <a:uFillTx/>
              <a:latin typeface="Corbel"/>
              <a:ea typeface="+mn-ea"/>
              <a:cs typeface="+mn-cs"/>
            </a:endParaRPr>
          </a:p>
        </p:txBody>
      </p:sp>
      <p:pic>
        <p:nvPicPr>
          <p:cNvPr id="2051"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l="48353" t="29037" r="27823" b="56899"/>
          <a:stretch/>
        </p:blipFill>
        <p:spPr bwMode="auto">
          <a:xfrm rot="642891">
            <a:off x="4381272" y="4582313"/>
            <a:ext cx="4459049" cy="1645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rotWithShape="1">
          <a:blip r:embed="rId8">
            <a:extLst>
              <a:ext uri="{28A0092B-C50C-407E-A947-70E740481C1C}">
                <a14:useLocalDpi xmlns:a14="http://schemas.microsoft.com/office/drawing/2010/main" val="0"/>
              </a:ext>
            </a:extLst>
          </a:blip>
          <a:srcRect l="46388" t="32967" r="27534" b="51871"/>
          <a:stretch/>
        </p:blipFill>
        <p:spPr bwMode="auto">
          <a:xfrm>
            <a:off x="801318" y="5257800"/>
            <a:ext cx="3301409" cy="11997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1248748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photo Title 2">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3439" t="7481" r="1273" b="21782"/>
          <a:stretch/>
        </p:blipFill>
        <p:spPr bwMode="auto">
          <a:xfrm>
            <a:off x="990600" y="779123"/>
            <a:ext cx="1383402" cy="121131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a:xfrm>
            <a:off x="3991088" y="6492875"/>
            <a:ext cx="1161826" cy="365125"/>
          </a:xfrm>
        </p:spPr>
        <p:txBody>
          <a:bodyPr/>
          <a:lstStyle/>
          <a:p>
            <a:fld id="{12A81D5C-F4C2-48B8-81C3-36C8089BB5FF}" type="slidenum">
              <a:rPr lang="en-US" smtClean="0">
                <a:solidFill>
                  <a:srgbClr val="073E87"/>
                </a:solidFill>
              </a:rPr>
              <a:pPr/>
              <a:t>25</a:t>
            </a:fld>
            <a:endParaRPr lang="en-US" dirty="0">
              <a:solidFill>
                <a:srgbClr val="073E87"/>
              </a:solidFill>
            </a:endParaRPr>
          </a:p>
        </p:txBody>
      </p:sp>
      <p:sp>
        <p:nvSpPr>
          <p:cNvPr id="2" name="Title 1"/>
          <p:cNvSpPr>
            <a:spLocks noGrp="1"/>
          </p:cNvSpPr>
          <p:nvPr>
            <p:ph type="title"/>
          </p:nvPr>
        </p:nvSpPr>
        <p:spPr>
          <a:xfrm>
            <a:off x="1443635" y="788648"/>
            <a:ext cx="6477000" cy="1252728"/>
          </a:xfrm>
        </p:spPr>
        <p:txBody>
          <a:bodyPr>
            <a:normAutofit/>
          </a:bodyPr>
          <a:lstStyle/>
          <a:p>
            <a:r>
              <a:rPr lang="en-US" sz="3600" b="1" dirty="0" smtClean="0">
                <a:solidFill>
                  <a:schemeClr val="tx1"/>
                </a:solidFill>
              </a:rPr>
              <a:t>FTC </a:t>
            </a:r>
            <a:r>
              <a:rPr lang="en-US" sz="3600" b="1" dirty="0">
                <a:solidFill>
                  <a:schemeClr val="tx1"/>
                </a:solidFill>
              </a:rPr>
              <a:t>v. Phillip </a:t>
            </a:r>
            <a:r>
              <a:rPr lang="en-US" sz="3600" b="1" dirty="0" smtClean="0">
                <a:solidFill>
                  <a:schemeClr val="tx1"/>
                </a:solidFill>
              </a:rPr>
              <a:t>Flora</a:t>
            </a:r>
            <a:endParaRPr lang="en-US" sz="4000" b="1" dirty="0">
              <a:solidFill>
                <a:schemeClr val="tx1"/>
              </a:solidFill>
            </a:endParaRPr>
          </a:p>
        </p:txBody>
      </p:sp>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02070" y="304800"/>
            <a:ext cx="1837130" cy="1557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8600" y="250803"/>
            <a:ext cx="1145436" cy="100584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44898" t="25715" r="25038" b="56920"/>
          <a:stretch/>
        </p:blipFill>
        <p:spPr bwMode="auto">
          <a:xfrm>
            <a:off x="1374036" y="3056860"/>
            <a:ext cx="6965555" cy="251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2209800" y="4114800"/>
            <a:ext cx="5257800" cy="1600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552201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4984" t="31915" r="25388" b="55834"/>
          <a:stretch/>
        </p:blipFill>
        <p:spPr bwMode="auto">
          <a:xfrm>
            <a:off x="778281" y="3048000"/>
            <a:ext cx="7840486" cy="20262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descr="photo Title 2">
            <a:hlinkClick r:id="rId4"/>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3439" t="7481" r="1273" b="21782"/>
          <a:stretch/>
        </p:blipFill>
        <p:spPr bwMode="auto">
          <a:xfrm>
            <a:off x="990600" y="779123"/>
            <a:ext cx="1383402" cy="121131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a:xfrm>
            <a:off x="3991088" y="6492875"/>
            <a:ext cx="1161826" cy="365125"/>
          </a:xfrm>
        </p:spPr>
        <p:txBody>
          <a:bodyPr/>
          <a:lstStyle/>
          <a:p>
            <a:fld id="{12A81D5C-F4C2-48B8-81C3-36C8089BB5FF}" type="slidenum">
              <a:rPr lang="en-US" smtClean="0">
                <a:solidFill>
                  <a:srgbClr val="073E87"/>
                </a:solidFill>
              </a:rPr>
              <a:pPr/>
              <a:t>26</a:t>
            </a:fld>
            <a:endParaRPr lang="en-US" dirty="0">
              <a:solidFill>
                <a:srgbClr val="073E87"/>
              </a:solidFill>
            </a:endParaRPr>
          </a:p>
        </p:txBody>
      </p:sp>
      <p:sp>
        <p:nvSpPr>
          <p:cNvPr id="2" name="Title 1"/>
          <p:cNvSpPr>
            <a:spLocks noGrp="1"/>
          </p:cNvSpPr>
          <p:nvPr>
            <p:ph type="title"/>
          </p:nvPr>
        </p:nvSpPr>
        <p:spPr>
          <a:xfrm>
            <a:off x="1443635" y="788648"/>
            <a:ext cx="6477000" cy="1252728"/>
          </a:xfrm>
        </p:spPr>
        <p:txBody>
          <a:bodyPr>
            <a:normAutofit/>
          </a:bodyPr>
          <a:lstStyle/>
          <a:p>
            <a:r>
              <a:rPr lang="en-US" sz="3600" b="1" dirty="0" smtClean="0">
                <a:solidFill>
                  <a:schemeClr val="tx1"/>
                </a:solidFill>
              </a:rPr>
              <a:t>FTC </a:t>
            </a:r>
            <a:r>
              <a:rPr lang="en-US" sz="3600" b="1" dirty="0">
                <a:solidFill>
                  <a:schemeClr val="tx1"/>
                </a:solidFill>
              </a:rPr>
              <a:t>v. Phillip </a:t>
            </a:r>
            <a:r>
              <a:rPr lang="en-US" sz="3600" b="1" dirty="0" smtClean="0">
                <a:solidFill>
                  <a:schemeClr val="tx1"/>
                </a:solidFill>
              </a:rPr>
              <a:t>Flora</a:t>
            </a:r>
            <a:endParaRPr lang="en-US" sz="4000" b="1" dirty="0">
              <a:solidFill>
                <a:schemeClr val="tx1"/>
              </a:solidFill>
            </a:endParaRPr>
          </a:p>
        </p:txBody>
      </p:sp>
      <p:pic>
        <p:nvPicPr>
          <p:cNvPr id="1028"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02070" y="304800"/>
            <a:ext cx="1837130" cy="1557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8600" y="250803"/>
            <a:ext cx="1145436" cy="100584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905000" y="3810000"/>
            <a:ext cx="5257800" cy="126425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948150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4984" t="44166" r="25388" b="41359"/>
          <a:stretch/>
        </p:blipFill>
        <p:spPr bwMode="auto">
          <a:xfrm>
            <a:off x="820811" y="2971800"/>
            <a:ext cx="7486776"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descr="photo Title 2">
            <a:hlinkClick r:id="rId4"/>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3439" t="7481" r="1273" b="21782"/>
          <a:stretch/>
        </p:blipFill>
        <p:spPr bwMode="auto">
          <a:xfrm>
            <a:off x="990600" y="779123"/>
            <a:ext cx="1383402" cy="121131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a:xfrm>
            <a:off x="3991088" y="6492875"/>
            <a:ext cx="1161826" cy="365125"/>
          </a:xfrm>
        </p:spPr>
        <p:txBody>
          <a:bodyPr/>
          <a:lstStyle/>
          <a:p>
            <a:fld id="{12A81D5C-F4C2-48B8-81C3-36C8089BB5FF}" type="slidenum">
              <a:rPr lang="en-US" smtClean="0">
                <a:solidFill>
                  <a:srgbClr val="073E87"/>
                </a:solidFill>
              </a:rPr>
              <a:pPr/>
              <a:t>27</a:t>
            </a:fld>
            <a:endParaRPr lang="en-US" dirty="0">
              <a:solidFill>
                <a:srgbClr val="073E87"/>
              </a:solidFill>
            </a:endParaRPr>
          </a:p>
        </p:txBody>
      </p:sp>
      <p:sp>
        <p:nvSpPr>
          <p:cNvPr id="2" name="Title 1"/>
          <p:cNvSpPr>
            <a:spLocks noGrp="1"/>
          </p:cNvSpPr>
          <p:nvPr>
            <p:ph type="title"/>
          </p:nvPr>
        </p:nvSpPr>
        <p:spPr>
          <a:xfrm>
            <a:off x="1443635" y="788648"/>
            <a:ext cx="6477000" cy="1252728"/>
          </a:xfrm>
        </p:spPr>
        <p:txBody>
          <a:bodyPr>
            <a:normAutofit/>
          </a:bodyPr>
          <a:lstStyle/>
          <a:p>
            <a:r>
              <a:rPr lang="en-US" sz="3600" b="1" dirty="0" smtClean="0">
                <a:solidFill>
                  <a:schemeClr val="tx1"/>
                </a:solidFill>
              </a:rPr>
              <a:t>FTC </a:t>
            </a:r>
            <a:r>
              <a:rPr lang="en-US" sz="3600" b="1" dirty="0">
                <a:solidFill>
                  <a:schemeClr val="tx1"/>
                </a:solidFill>
              </a:rPr>
              <a:t>v. Phillip </a:t>
            </a:r>
            <a:r>
              <a:rPr lang="en-US" sz="3600" b="1" dirty="0" smtClean="0">
                <a:solidFill>
                  <a:schemeClr val="tx1"/>
                </a:solidFill>
              </a:rPr>
              <a:t>Flora</a:t>
            </a:r>
            <a:endParaRPr lang="en-US" sz="4000" b="1" dirty="0">
              <a:solidFill>
                <a:schemeClr val="tx1"/>
              </a:solidFill>
            </a:endParaRPr>
          </a:p>
        </p:txBody>
      </p:sp>
      <p:pic>
        <p:nvPicPr>
          <p:cNvPr id="1028"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02070" y="304800"/>
            <a:ext cx="1837130" cy="1557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8600" y="250803"/>
            <a:ext cx="1145436" cy="100584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935299" y="3733800"/>
            <a:ext cx="5257800" cy="1219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948150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photo Title 2">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3439" t="7481" r="1273" b="21782"/>
          <a:stretch/>
        </p:blipFill>
        <p:spPr bwMode="auto">
          <a:xfrm>
            <a:off x="990600" y="779123"/>
            <a:ext cx="1383402" cy="121131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a:xfrm>
            <a:off x="3991088" y="6492875"/>
            <a:ext cx="1161826" cy="365125"/>
          </a:xfrm>
        </p:spPr>
        <p:txBody>
          <a:bodyPr/>
          <a:lstStyle/>
          <a:p>
            <a:fld id="{12A81D5C-F4C2-48B8-81C3-36C8089BB5FF}" type="slidenum">
              <a:rPr lang="en-US" smtClean="0">
                <a:solidFill>
                  <a:srgbClr val="073E87"/>
                </a:solidFill>
              </a:rPr>
              <a:pPr/>
              <a:t>28</a:t>
            </a:fld>
            <a:endParaRPr lang="en-US" dirty="0">
              <a:solidFill>
                <a:srgbClr val="073E87"/>
              </a:solidFill>
            </a:endParaRPr>
          </a:p>
        </p:txBody>
      </p:sp>
      <p:sp>
        <p:nvSpPr>
          <p:cNvPr id="2" name="Title 1"/>
          <p:cNvSpPr>
            <a:spLocks noGrp="1"/>
          </p:cNvSpPr>
          <p:nvPr>
            <p:ph type="title"/>
          </p:nvPr>
        </p:nvSpPr>
        <p:spPr>
          <a:xfrm>
            <a:off x="1415060" y="610002"/>
            <a:ext cx="6477000" cy="1252728"/>
          </a:xfrm>
        </p:spPr>
        <p:txBody>
          <a:bodyPr>
            <a:noAutofit/>
          </a:bodyPr>
          <a:lstStyle/>
          <a:p>
            <a:r>
              <a:rPr lang="en-US" sz="3600" b="1" dirty="0" smtClean="0">
                <a:solidFill>
                  <a:schemeClr val="tx1"/>
                </a:solidFill>
              </a:rPr>
              <a:t>FTC </a:t>
            </a:r>
            <a:r>
              <a:rPr lang="en-US" sz="3600" b="1" dirty="0">
                <a:solidFill>
                  <a:schemeClr val="tx1"/>
                </a:solidFill>
              </a:rPr>
              <a:t>v. </a:t>
            </a:r>
            <a:r>
              <a:rPr lang="en-US" sz="3600" b="1" dirty="0" smtClean="0">
                <a:solidFill>
                  <a:schemeClr val="tx1"/>
                </a:solidFill>
              </a:rPr>
              <a:t/>
            </a:r>
            <a:br>
              <a:rPr lang="en-US" sz="3600" b="1" dirty="0" smtClean="0">
                <a:solidFill>
                  <a:schemeClr val="tx1"/>
                </a:solidFill>
              </a:rPr>
            </a:br>
            <a:r>
              <a:rPr lang="en-US" sz="3600" b="1" dirty="0" smtClean="0">
                <a:solidFill>
                  <a:schemeClr val="tx1"/>
                </a:solidFill>
              </a:rPr>
              <a:t>World </a:t>
            </a:r>
            <a:r>
              <a:rPr lang="en-US" sz="3600" b="1" dirty="0">
                <a:solidFill>
                  <a:schemeClr val="tx1"/>
                </a:solidFill>
              </a:rPr>
              <a:t>Media </a:t>
            </a:r>
            <a:r>
              <a:rPr lang="en-US" sz="3600" b="1" dirty="0" smtClean="0">
                <a:solidFill>
                  <a:schemeClr val="tx1"/>
                </a:solidFill>
              </a:rPr>
              <a:t>Brokers</a:t>
            </a:r>
            <a:endParaRPr lang="en-US" sz="3600" b="1" dirty="0">
              <a:solidFill>
                <a:schemeClr val="tx1"/>
              </a:solidFill>
            </a:endParaRPr>
          </a:p>
        </p:txBody>
      </p:sp>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02070" y="304800"/>
            <a:ext cx="1837130" cy="1557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8600" y="250803"/>
            <a:ext cx="1145436" cy="100584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Content Placeholder 2"/>
          <p:cNvSpPr txBox="1">
            <a:spLocks/>
          </p:cNvSpPr>
          <p:nvPr/>
        </p:nvSpPr>
        <p:spPr>
          <a:xfrm>
            <a:off x="228600" y="1926265"/>
            <a:ext cx="4648200" cy="4953000"/>
          </a:xfrm>
          <a:prstGeom prst="rect">
            <a:avLst/>
          </a:prstGeom>
        </p:spPr>
        <p:txBody>
          <a:bodyPr vert="horz" lIns="54864" tIns="91440" rtlCol="0">
            <a:no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438912" marR="0" lvl="0" indent="-320040" algn="l" defTabSz="914400" rtl="0" eaLnBrk="1" fontAlgn="auto" latinLnBrk="0" hangingPunct="1">
              <a:lnSpc>
                <a:spcPct val="100000"/>
              </a:lnSpc>
              <a:spcBef>
                <a:spcPts val="0"/>
              </a:spcBef>
              <a:spcAft>
                <a:spcPts val="0"/>
              </a:spcAft>
              <a:buClr>
                <a:srgbClr val="F0AD00"/>
              </a:buClr>
              <a:buSzPct val="80000"/>
              <a:buFont typeface="Wingdings 2"/>
              <a:buChar char=""/>
              <a:tabLst/>
              <a:defRPr/>
            </a:pPr>
            <a:r>
              <a:rPr kumimoji="0" lang="en-US" sz="1900" b="0" i="0" u="none" strike="noStrike" kern="1200" cap="none" spc="0" normalizeH="0" baseline="0" noProof="0" dirty="0" smtClean="0">
                <a:ln>
                  <a:noFill/>
                </a:ln>
                <a:solidFill>
                  <a:sysClr val="windowText" lastClr="000000"/>
                </a:solidFill>
                <a:effectLst/>
                <a:uLnTx/>
                <a:uFillTx/>
                <a:latin typeface="Corbel"/>
                <a:ea typeface="+mn-ea"/>
                <a:cs typeface="+mn-cs"/>
              </a:rPr>
              <a:t>Facts:</a:t>
            </a:r>
          </a:p>
          <a:p>
            <a:pPr marL="731520" marR="0" lvl="1" indent="-274320" algn="l" defTabSz="914400" rtl="0" eaLnBrk="1" fontAlgn="auto" latinLnBrk="0" hangingPunct="1">
              <a:lnSpc>
                <a:spcPct val="100000"/>
              </a:lnSpc>
              <a:spcBef>
                <a:spcPct val="20000"/>
              </a:spcBef>
              <a:spcAft>
                <a:spcPts val="0"/>
              </a:spcAft>
              <a:buClr>
                <a:srgbClr val="60B5CC"/>
              </a:buClr>
              <a:buSzPct val="90000"/>
              <a:buFont typeface="Wingdings"/>
              <a:buChar char=""/>
              <a:tabLst/>
              <a:defRPr/>
            </a:pPr>
            <a:r>
              <a:rPr kumimoji="0" lang="en-US" sz="1900" b="0" i="0" u="none" strike="noStrike" kern="1200" cap="none" spc="0" normalizeH="0" baseline="0" noProof="0" dirty="0" smtClean="0">
                <a:ln>
                  <a:noFill/>
                </a:ln>
                <a:solidFill>
                  <a:sysClr val="windowText" lastClr="000000"/>
                </a:solidFill>
                <a:effectLst/>
                <a:uLnTx/>
                <a:uFillTx/>
                <a:latin typeface="Corbel"/>
                <a:ea typeface="+mn-ea"/>
                <a:cs typeface="+mn-cs"/>
              </a:rPr>
              <a:t>Defendants (a group of Canadian companies and Canadian individuals) </a:t>
            </a:r>
            <a:r>
              <a:rPr kumimoji="0" lang="en-US" sz="1900" b="0" i="0" u="none" strike="noStrike" kern="1200" cap="none" spc="0" normalizeH="0" baseline="0" noProof="0" dirty="0" err="1" smtClean="0">
                <a:ln>
                  <a:noFill/>
                </a:ln>
                <a:solidFill>
                  <a:sysClr val="windowText" lastClr="000000"/>
                </a:solidFill>
                <a:effectLst/>
                <a:uLnTx/>
                <a:uFillTx/>
                <a:latin typeface="Corbel"/>
                <a:ea typeface="+mn-ea"/>
                <a:cs typeface="+mn-cs"/>
              </a:rPr>
              <a:t>telemarketed</a:t>
            </a:r>
            <a:r>
              <a:rPr kumimoji="0" lang="en-US" sz="1900" b="0" i="0" u="none" strike="noStrike" kern="1200" cap="none" spc="0" normalizeH="0" baseline="0" noProof="0" dirty="0" smtClean="0">
                <a:ln>
                  <a:noFill/>
                </a:ln>
                <a:solidFill>
                  <a:sysClr val="windowText" lastClr="000000"/>
                </a:solidFill>
                <a:effectLst/>
                <a:uLnTx/>
                <a:uFillTx/>
                <a:latin typeface="Corbel"/>
                <a:ea typeface="+mn-ea"/>
                <a:cs typeface="+mn-cs"/>
              </a:rPr>
              <a:t> foreign lottery tickets and interests in foreign lottery tickets to US residents. </a:t>
            </a:r>
          </a:p>
          <a:p>
            <a:pPr marL="731520" marR="0" lvl="1" indent="-274320" algn="l" defTabSz="914400" rtl="0" eaLnBrk="1" fontAlgn="auto" latinLnBrk="0" hangingPunct="1">
              <a:lnSpc>
                <a:spcPct val="100000"/>
              </a:lnSpc>
              <a:spcBef>
                <a:spcPct val="20000"/>
              </a:spcBef>
              <a:spcAft>
                <a:spcPts val="0"/>
              </a:spcAft>
              <a:buClr>
                <a:srgbClr val="60B5CC"/>
              </a:buClr>
              <a:buSzPct val="90000"/>
              <a:buFont typeface="Wingdings"/>
              <a:buChar char=""/>
              <a:tabLst/>
              <a:defRPr/>
            </a:pPr>
            <a:r>
              <a:rPr kumimoji="0" lang="en-US" sz="1900" b="0" i="0" u="none" strike="noStrike" kern="1200" cap="none" spc="0" normalizeH="0" baseline="0" noProof="0" dirty="0" smtClean="0">
                <a:ln>
                  <a:noFill/>
                </a:ln>
                <a:solidFill>
                  <a:sysClr val="windowText" lastClr="000000"/>
                </a:solidFill>
                <a:effectLst/>
                <a:uLnTx/>
                <a:uFillTx/>
                <a:latin typeface="Corbel"/>
                <a:ea typeface="+mn-ea"/>
                <a:cs typeface="+mn-cs"/>
              </a:rPr>
              <a:t>In other instances, Defendants told consumers that they had won a monetary award or other prize from a lottery</a:t>
            </a:r>
            <a:r>
              <a:rPr kumimoji="0" lang="en-US" sz="1900" b="0" i="0" u="none" strike="noStrike" kern="1200" cap="none" spc="0" normalizeH="0" noProof="0" dirty="0" smtClean="0">
                <a:ln>
                  <a:noFill/>
                </a:ln>
                <a:solidFill>
                  <a:sysClr val="windowText" lastClr="000000"/>
                </a:solidFill>
                <a:effectLst/>
                <a:uLnTx/>
                <a:uFillTx/>
                <a:latin typeface="Corbel"/>
                <a:ea typeface="+mn-ea"/>
                <a:cs typeface="+mn-cs"/>
              </a:rPr>
              <a:t> or sweepstakes</a:t>
            </a:r>
            <a:r>
              <a:rPr kumimoji="0" lang="en-US" sz="1900" b="0" i="0" u="none" strike="noStrike" kern="1200" cap="none" spc="0" normalizeH="0" baseline="0" noProof="0" dirty="0" smtClean="0">
                <a:ln>
                  <a:noFill/>
                </a:ln>
                <a:solidFill>
                  <a:sysClr val="windowText" lastClr="000000"/>
                </a:solidFill>
                <a:effectLst/>
                <a:uLnTx/>
                <a:uFillTx/>
                <a:latin typeface="Corbel"/>
                <a:ea typeface="+mn-ea"/>
                <a:cs typeface="+mn-cs"/>
              </a:rPr>
              <a:t>, but the consumer would have to make a payment in advance. </a:t>
            </a:r>
          </a:p>
          <a:p>
            <a:pPr marL="438912" marR="0" lvl="0" indent="-320040" algn="l" defTabSz="914400" rtl="0" eaLnBrk="1" fontAlgn="auto" latinLnBrk="0" hangingPunct="1">
              <a:lnSpc>
                <a:spcPct val="100000"/>
              </a:lnSpc>
              <a:spcBef>
                <a:spcPts val="0"/>
              </a:spcBef>
              <a:spcAft>
                <a:spcPts val="0"/>
              </a:spcAft>
              <a:buClr>
                <a:srgbClr val="F0AD00"/>
              </a:buClr>
              <a:buSzPct val="80000"/>
              <a:buFont typeface="Wingdings 2"/>
              <a:buChar char=""/>
              <a:tabLst/>
              <a:defRPr/>
            </a:pPr>
            <a:endParaRPr kumimoji="0" lang="en-US" sz="1900" b="0" i="0" u="none" strike="noStrike" kern="1200" cap="none" spc="0" normalizeH="0" baseline="0" noProof="0" dirty="0" smtClean="0">
              <a:ln>
                <a:noFill/>
              </a:ln>
              <a:solidFill>
                <a:sysClr val="windowText" lastClr="000000"/>
              </a:solidFill>
              <a:effectLst/>
              <a:uLnTx/>
              <a:uFillTx/>
              <a:latin typeface="Corbel"/>
              <a:ea typeface="+mn-ea"/>
              <a:cs typeface="+mn-cs"/>
            </a:endParaRPr>
          </a:p>
          <a:p>
            <a:pPr marL="438912" marR="0" lvl="0" indent="-320040" algn="l" defTabSz="914400" rtl="0" eaLnBrk="1" fontAlgn="auto" latinLnBrk="0" hangingPunct="1">
              <a:lnSpc>
                <a:spcPct val="100000"/>
              </a:lnSpc>
              <a:spcBef>
                <a:spcPts val="0"/>
              </a:spcBef>
              <a:spcAft>
                <a:spcPts val="0"/>
              </a:spcAft>
              <a:buClr>
                <a:srgbClr val="F0AD00"/>
              </a:buClr>
              <a:buSzPct val="80000"/>
              <a:buFont typeface="Wingdings 2"/>
              <a:buChar char=""/>
              <a:tabLst/>
              <a:defRPr/>
            </a:pPr>
            <a:r>
              <a:rPr kumimoji="0" lang="en-US" sz="1900" b="0" i="0" u="none" strike="noStrike" kern="1200" cap="none" spc="0" normalizeH="0" baseline="0" noProof="0" dirty="0" smtClean="0">
                <a:ln>
                  <a:noFill/>
                </a:ln>
                <a:effectLst/>
                <a:uLnTx/>
                <a:uFillTx/>
                <a:latin typeface="Corbel"/>
                <a:ea typeface="+mn-ea"/>
                <a:cs typeface="+mn-cs"/>
              </a:rPr>
              <a:t>Resolution:</a:t>
            </a:r>
          </a:p>
          <a:p>
            <a:pPr lvl="1" indent="-320040">
              <a:spcBef>
                <a:spcPts val="0"/>
              </a:spcBef>
              <a:buClr>
                <a:schemeClr val="bg2">
                  <a:lumMod val="75000"/>
                </a:schemeClr>
              </a:buClr>
              <a:buSzPct val="80000"/>
              <a:buFont typeface="Wingdings 2"/>
              <a:buChar char=""/>
              <a:defRPr/>
            </a:pPr>
            <a:r>
              <a:rPr lang="en-US" sz="1900" dirty="0" smtClean="0">
                <a:latin typeface="Corbel"/>
              </a:rPr>
              <a:t>Permanent injunction</a:t>
            </a:r>
          </a:p>
          <a:p>
            <a:pPr lvl="1" indent="-320040">
              <a:spcBef>
                <a:spcPts val="0"/>
              </a:spcBef>
              <a:buClr>
                <a:schemeClr val="bg2">
                  <a:lumMod val="75000"/>
                </a:schemeClr>
              </a:buClr>
              <a:buSzPct val="80000"/>
              <a:buFont typeface="Wingdings 2"/>
              <a:buChar char=""/>
              <a:defRPr/>
            </a:pPr>
            <a:r>
              <a:rPr kumimoji="0" lang="en-US" sz="1900" b="0" i="0" u="none" strike="noStrike" kern="1200" cap="none" spc="0" normalizeH="0" baseline="0" noProof="0" dirty="0" smtClean="0">
                <a:ln>
                  <a:noFill/>
                </a:ln>
                <a:effectLst/>
                <a:uLnTx/>
                <a:uFillTx/>
                <a:latin typeface="Corbel"/>
              </a:rPr>
              <a:t>Consumer</a:t>
            </a:r>
            <a:r>
              <a:rPr kumimoji="0" lang="en-US" sz="1900" b="0" i="0" u="none" strike="noStrike" kern="1200" cap="none" spc="0" normalizeH="0" noProof="0" dirty="0" smtClean="0">
                <a:ln>
                  <a:noFill/>
                </a:ln>
                <a:effectLst/>
                <a:uLnTx/>
                <a:uFillTx/>
                <a:latin typeface="Corbel"/>
              </a:rPr>
              <a:t> redress of $19 million</a:t>
            </a:r>
            <a:endParaRPr kumimoji="0" lang="en-US" sz="1900" b="0" i="0" u="none" strike="noStrike" kern="1200" cap="none" spc="0" normalizeH="0" baseline="0" noProof="0" dirty="0" smtClean="0">
              <a:ln>
                <a:noFill/>
              </a:ln>
              <a:effectLst/>
              <a:uLnTx/>
              <a:uFillTx/>
              <a:latin typeface="Corbel"/>
            </a:endParaRPr>
          </a:p>
          <a:p>
            <a:pPr marL="438912" marR="0" lvl="0" indent="-320040" algn="l" defTabSz="914400" rtl="0" eaLnBrk="1" fontAlgn="auto" latinLnBrk="0" hangingPunct="1">
              <a:lnSpc>
                <a:spcPct val="100000"/>
              </a:lnSpc>
              <a:spcBef>
                <a:spcPts val="0"/>
              </a:spcBef>
              <a:spcAft>
                <a:spcPts val="0"/>
              </a:spcAft>
              <a:buClr>
                <a:srgbClr val="F0AD00"/>
              </a:buClr>
              <a:buSzPct val="80000"/>
              <a:buFont typeface="Wingdings 2"/>
              <a:buChar char=""/>
              <a:tabLst/>
              <a:defRPr/>
            </a:pPr>
            <a:endParaRPr kumimoji="0" lang="en-US" sz="1900" b="0" i="0" u="none" strike="noStrike" kern="1200" cap="none" spc="0" normalizeH="0" baseline="0" noProof="0" dirty="0" smtClean="0">
              <a:ln>
                <a:noFill/>
              </a:ln>
              <a:solidFill>
                <a:sysClr val="windowText" lastClr="000000"/>
              </a:solidFill>
              <a:effectLst/>
              <a:uLnTx/>
              <a:uFillTx/>
              <a:latin typeface="Corbel"/>
              <a:ea typeface="+mn-ea"/>
              <a:cs typeface="+mn-cs"/>
            </a:endParaRPr>
          </a:p>
        </p:txBody>
      </p:sp>
      <p:pic>
        <p:nvPicPr>
          <p:cNvPr id="3076"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l="43290" t="19068" r="31517" b="55416"/>
          <a:stretch/>
        </p:blipFill>
        <p:spPr bwMode="auto">
          <a:xfrm>
            <a:off x="5692427" y="1990436"/>
            <a:ext cx="3317360" cy="20999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rotWithShape="1">
          <a:blip r:embed="rId8">
            <a:extLst>
              <a:ext uri="{28A0092B-C50C-407E-A947-70E740481C1C}">
                <a14:useLocalDpi xmlns:a14="http://schemas.microsoft.com/office/drawing/2010/main" val="0"/>
              </a:ext>
            </a:extLst>
          </a:blip>
          <a:srcRect l="47482" t="7365" r="29023" b="60723"/>
          <a:stretch/>
        </p:blipFill>
        <p:spPr bwMode="auto">
          <a:xfrm rot="20770521">
            <a:off x="5112442" y="4236450"/>
            <a:ext cx="2710545" cy="230090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00060049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photo Title 2">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3439" t="7481" r="1273" b="21782"/>
          <a:stretch/>
        </p:blipFill>
        <p:spPr bwMode="auto">
          <a:xfrm>
            <a:off x="990600" y="779123"/>
            <a:ext cx="1383402" cy="121131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a:xfrm>
            <a:off x="3991088" y="6492875"/>
            <a:ext cx="1161826" cy="365125"/>
          </a:xfrm>
        </p:spPr>
        <p:txBody>
          <a:bodyPr/>
          <a:lstStyle/>
          <a:p>
            <a:fld id="{12A81D5C-F4C2-48B8-81C3-36C8089BB5FF}" type="slidenum">
              <a:rPr lang="en-US" smtClean="0">
                <a:solidFill>
                  <a:srgbClr val="073E87"/>
                </a:solidFill>
              </a:rPr>
              <a:pPr/>
              <a:t>29</a:t>
            </a:fld>
            <a:endParaRPr lang="en-US" dirty="0">
              <a:solidFill>
                <a:srgbClr val="073E87"/>
              </a:solidFill>
            </a:endParaRPr>
          </a:p>
        </p:txBody>
      </p:sp>
      <p:sp>
        <p:nvSpPr>
          <p:cNvPr id="2" name="Title 1"/>
          <p:cNvSpPr>
            <a:spLocks noGrp="1"/>
          </p:cNvSpPr>
          <p:nvPr>
            <p:ph type="title"/>
          </p:nvPr>
        </p:nvSpPr>
        <p:spPr>
          <a:xfrm>
            <a:off x="1415060" y="610002"/>
            <a:ext cx="6477000" cy="1252728"/>
          </a:xfrm>
        </p:spPr>
        <p:txBody>
          <a:bodyPr>
            <a:noAutofit/>
          </a:bodyPr>
          <a:lstStyle/>
          <a:p>
            <a:r>
              <a:rPr lang="en-US" sz="3600" b="1" dirty="0" smtClean="0">
                <a:solidFill>
                  <a:schemeClr val="tx1"/>
                </a:solidFill>
              </a:rPr>
              <a:t>FTC </a:t>
            </a:r>
            <a:r>
              <a:rPr lang="en-US" sz="3600" b="1" dirty="0">
                <a:solidFill>
                  <a:schemeClr val="tx1"/>
                </a:solidFill>
              </a:rPr>
              <a:t>v. </a:t>
            </a:r>
            <a:r>
              <a:rPr lang="en-US" sz="3600" b="1" dirty="0" smtClean="0">
                <a:solidFill>
                  <a:schemeClr val="tx1"/>
                </a:solidFill>
              </a:rPr>
              <a:t/>
            </a:r>
            <a:br>
              <a:rPr lang="en-US" sz="3600" b="1" dirty="0" smtClean="0">
                <a:solidFill>
                  <a:schemeClr val="tx1"/>
                </a:solidFill>
              </a:rPr>
            </a:br>
            <a:r>
              <a:rPr lang="en-US" sz="3600" b="1" dirty="0" smtClean="0">
                <a:solidFill>
                  <a:schemeClr val="tx1"/>
                </a:solidFill>
              </a:rPr>
              <a:t>World </a:t>
            </a:r>
            <a:r>
              <a:rPr lang="en-US" sz="3600" b="1" dirty="0">
                <a:solidFill>
                  <a:schemeClr val="tx1"/>
                </a:solidFill>
              </a:rPr>
              <a:t>Media </a:t>
            </a:r>
            <a:r>
              <a:rPr lang="en-US" sz="3600" b="1" dirty="0" smtClean="0">
                <a:solidFill>
                  <a:schemeClr val="tx1"/>
                </a:solidFill>
              </a:rPr>
              <a:t>Brokers</a:t>
            </a:r>
            <a:endParaRPr lang="en-US" sz="3600" b="1" dirty="0">
              <a:solidFill>
                <a:schemeClr val="tx1"/>
              </a:solidFill>
            </a:endParaRPr>
          </a:p>
        </p:txBody>
      </p:sp>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02070" y="304800"/>
            <a:ext cx="1837130" cy="1557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8600" y="250803"/>
            <a:ext cx="1145436" cy="100584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8"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39873" t="15605" r="31058" b="48936"/>
          <a:stretch/>
        </p:blipFill>
        <p:spPr bwMode="auto">
          <a:xfrm>
            <a:off x="1905000" y="2438399"/>
            <a:ext cx="5410200" cy="4124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450851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photo Title 2">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3439" t="7481" r="1273" b="21782"/>
          <a:stretch/>
        </p:blipFill>
        <p:spPr bwMode="auto">
          <a:xfrm>
            <a:off x="990600" y="779123"/>
            <a:ext cx="1383402" cy="121131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a:xfrm>
            <a:off x="3991088" y="6569075"/>
            <a:ext cx="1161826" cy="365125"/>
          </a:xfrm>
        </p:spPr>
        <p:txBody>
          <a:bodyPr/>
          <a:lstStyle/>
          <a:p>
            <a:fld id="{12A81D5C-F4C2-48B8-81C3-36C8089BB5FF}" type="slidenum">
              <a:rPr lang="en-US" smtClean="0">
                <a:solidFill>
                  <a:srgbClr val="073E87"/>
                </a:solidFill>
              </a:rPr>
              <a:pPr/>
              <a:t>3</a:t>
            </a:fld>
            <a:endParaRPr lang="en-US" dirty="0">
              <a:solidFill>
                <a:srgbClr val="073E87"/>
              </a:solidFill>
            </a:endParaRPr>
          </a:p>
        </p:txBody>
      </p:sp>
      <p:sp>
        <p:nvSpPr>
          <p:cNvPr id="2" name="Title 1"/>
          <p:cNvSpPr>
            <a:spLocks noGrp="1"/>
          </p:cNvSpPr>
          <p:nvPr>
            <p:ph type="title"/>
          </p:nvPr>
        </p:nvSpPr>
        <p:spPr>
          <a:xfrm>
            <a:off x="2405900" y="381000"/>
            <a:ext cx="4654870" cy="1252728"/>
          </a:xfrm>
        </p:spPr>
        <p:txBody>
          <a:bodyPr>
            <a:normAutofit fontScale="90000"/>
          </a:bodyPr>
          <a:lstStyle/>
          <a:p>
            <a:r>
              <a:rPr lang="en-US" sz="4000" b="1" u="sng" dirty="0">
                <a:solidFill>
                  <a:schemeClr val="tx1"/>
                </a:solidFill>
              </a:rPr>
              <a:t>A Bank Interest </a:t>
            </a:r>
            <a:r>
              <a:rPr lang="en-US" sz="4000" b="1" u="sng" dirty="0" smtClean="0">
                <a:solidFill>
                  <a:schemeClr val="tx1"/>
                </a:solidFill>
              </a:rPr>
              <a:t>Opportunity Scam</a:t>
            </a:r>
            <a:r>
              <a:rPr lang="en-US" sz="4000" b="1" dirty="0">
                <a:solidFill>
                  <a:schemeClr val="tx1"/>
                </a:solidFill>
              </a:rPr>
              <a:t/>
            </a:r>
            <a:br>
              <a:rPr lang="en-US" sz="4000" b="1" dirty="0">
                <a:solidFill>
                  <a:schemeClr val="tx1"/>
                </a:solidFill>
              </a:rPr>
            </a:br>
            <a:r>
              <a:rPr lang="en-US" sz="4000" b="1" dirty="0" smtClean="0">
                <a:solidFill>
                  <a:schemeClr val="tx1"/>
                </a:solidFill>
              </a:rPr>
              <a:t>Facts – 1/2</a:t>
            </a:r>
            <a:endParaRPr lang="en-US" sz="4000" b="1" dirty="0">
              <a:solidFill>
                <a:schemeClr val="tx1"/>
              </a:solidFill>
            </a:endParaRPr>
          </a:p>
        </p:txBody>
      </p:sp>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02070" y="304800"/>
            <a:ext cx="1837130" cy="1557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8600" y="250803"/>
            <a:ext cx="1145436" cy="100584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Content Placeholder 2"/>
          <p:cNvSpPr txBox="1">
            <a:spLocks/>
          </p:cNvSpPr>
          <p:nvPr/>
        </p:nvSpPr>
        <p:spPr>
          <a:xfrm>
            <a:off x="180975" y="2024106"/>
            <a:ext cx="8915400" cy="4876800"/>
          </a:xfrm>
          <a:prstGeom prst="rect">
            <a:avLst/>
          </a:prstGeom>
        </p:spPr>
        <p:txBody>
          <a:bodyPr vert="horz" lIns="54864" tIns="91440" rtlCol="0">
            <a:no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438912" marR="0" lvl="0" indent="-320040" algn="l" defTabSz="914400" rtl="0" eaLnBrk="1" fontAlgn="auto" latinLnBrk="0" hangingPunct="1">
              <a:lnSpc>
                <a:spcPct val="100000"/>
              </a:lnSpc>
              <a:spcBef>
                <a:spcPts val="0"/>
              </a:spcBef>
              <a:spcAft>
                <a:spcPts val="0"/>
              </a:spcAft>
              <a:buClr>
                <a:srgbClr val="F0AD00"/>
              </a:buClr>
              <a:buSzPct val="80000"/>
              <a:buFont typeface="Wingdings 2"/>
              <a:buChar char=""/>
              <a:tabLst/>
              <a:defRPr/>
            </a:pPr>
            <a:endParaRPr kumimoji="0" lang="en-US" sz="1900" b="0" i="0" u="none" strike="noStrike" kern="1200" cap="none" spc="0" normalizeH="0" baseline="0" noProof="0" dirty="0" smtClean="0">
              <a:ln>
                <a:noFill/>
              </a:ln>
              <a:solidFill>
                <a:sysClr val="windowText" lastClr="000000"/>
              </a:solidFill>
              <a:effectLst/>
              <a:uLnTx/>
              <a:uFillTx/>
              <a:latin typeface="Corbel"/>
              <a:ea typeface="+mn-ea"/>
              <a:cs typeface="+mn-cs"/>
            </a:endParaRPr>
          </a:p>
        </p:txBody>
      </p:sp>
      <p:sp>
        <p:nvSpPr>
          <p:cNvPr id="3" name="Rectangle 2"/>
          <p:cNvSpPr/>
          <p:nvPr/>
        </p:nvSpPr>
        <p:spPr>
          <a:xfrm>
            <a:off x="133129" y="2515819"/>
            <a:ext cx="8940209" cy="3893374"/>
          </a:xfrm>
          <a:prstGeom prst="rect">
            <a:avLst/>
          </a:prstGeom>
        </p:spPr>
        <p:txBody>
          <a:bodyPr wrap="square">
            <a:spAutoFit/>
          </a:bodyPr>
          <a:lstStyle/>
          <a:p>
            <a:pPr marL="438912" lvl="0" indent="-320040">
              <a:buClr>
                <a:srgbClr val="F0AD00"/>
              </a:buClr>
              <a:buSzPct val="80000"/>
              <a:buFont typeface="Wingdings 2"/>
              <a:buChar char=""/>
              <a:defRPr/>
            </a:pPr>
            <a:r>
              <a:rPr lang="en-US" sz="1900" dirty="0" err="1">
                <a:solidFill>
                  <a:sysClr val="windowText" lastClr="000000"/>
                </a:solidFill>
                <a:latin typeface="Corbel"/>
              </a:rPr>
              <a:t>Kojo</a:t>
            </a:r>
            <a:r>
              <a:rPr lang="en-US" sz="1900" dirty="0">
                <a:solidFill>
                  <a:sysClr val="windowText" lastClr="000000"/>
                </a:solidFill>
                <a:latin typeface="Corbel"/>
              </a:rPr>
              <a:t>, a computer savvy </a:t>
            </a:r>
            <a:r>
              <a:rPr lang="en-US" sz="1900" dirty="0" smtClean="0">
                <a:solidFill>
                  <a:sysClr val="windowText" lastClr="000000"/>
                </a:solidFill>
                <a:latin typeface="Corbel"/>
              </a:rPr>
              <a:t>guy </a:t>
            </a:r>
            <a:r>
              <a:rPr lang="en-US" sz="1900" dirty="0">
                <a:solidFill>
                  <a:sysClr val="windowText" lastClr="000000"/>
                </a:solidFill>
                <a:latin typeface="Corbel"/>
              </a:rPr>
              <a:t>in Ghana, would like to impress a woman he knows by making her think he is wealthy.  </a:t>
            </a:r>
            <a:r>
              <a:rPr lang="en-US" sz="1900" dirty="0" smtClean="0">
                <a:solidFill>
                  <a:sysClr val="windowText" lastClr="000000"/>
                </a:solidFill>
                <a:latin typeface="Corbel"/>
              </a:rPr>
              <a:t>But the truth is he barely makes enough to support himself and his gambling habit.</a:t>
            </a:r>
            <a:endParaRPr lang="en-US" sz="1900" dirty="0">
              <a:solidFill>
                <a:sysClr val="windowText" lastClr="000000"/>
              </a:solidFill>
              <a:latin typeface="Corbel"/>
            </a:endParaRPr>
          </a:p>
          <a:p>
            <a:pPr marL="118872" lvl="0">
              <a:buClr>
                <a:srgbClr val="F0AD00"/>
              </a:buClr>
              <a:buSzPct val="80000"/>
              <a:defRPr/>
            </a:pPr>
            <a:endParaRPr lang="en-US" sz="1900" dirty="0">
              <a:solidFill>
                <a:sysClr val="windowText" lastClr="000000"/>
              </a:solidFill>
              <a:latin typeface="Corbel"/>
            </a:endParaRPr>
          </a:p>
          <a:p>
            <a:pPr marL="438912" lvl="0" indent="-320040">
              <a:buClr>
                <a:srgbClr val="F0AD00"/>
              </a:buClr>
              <a:buSzPct val="80000"/>
              <a:buFont typeface="Wingdings 2"/>
              <a:buChar char=""/>
              <a:defRPr/>
            </a:pPr>
            <a:r>
              <a:rPr lang="en-US" sz="1900" dirty="0" err="1">
                <a:solidFill>
                  <a:sysClr val="windowText" lastClr="000000"/>
                </a:solidFill>
                <a:latin typeface="Corbel"/>
              </a:rPr>
              <a:t>Kojo</a:t>
            </a:r>
            <a:r>
              <a:rPr lang="en-US" sz="1900" dirty="0">
                <a:solidFill>
                  <a:sysClr val="windowText" lastClr="000000"/>
                </a:solidFill>
                <a:latin typeface="Corbel"/>
              </a:rPr>
              <a:t> uses his computer skills to gain access to a database maintained by Moto Phone Africa, an Angola-based mobile service provider with customers in Senegal, Togo, Angola, Malawi, Zambia, the Seychelles, and Egypt.  The internal database contains information about the company’s 350,000 customers.</a:t>
            </a:r>
          </a:p>
          <a:p>
            <a:pPr marL="438912" lvl="0" indent="-320040">
              <a:buClr>
                <a:srgbClr val="F0AD00"/>
              </a:buClr>
              <a:buSzPct val="80000"/>
              <a:buFont typeface="Wingdings 2"/>
              <a:buChar char=""/>
              <a:defRPr/>
            </a:pPr>
            <a:endParaRPr lang="en-US" sz="1900" dirty="0">
              <a:solidFill>
                <a:sysClr val="windowText" lastClr="000000"/>
              </a:solidFill>
              <a:latin typeface="Corbel"/>
            </a:endParaRPr>
          </a:p>
          <a:p>
            <a:pPr marL="438912" lvl="0" indent="-320040">
              <a:buClr>
                <a:srgbClr val="F0AD00"/>
              </a:buClr>
              <a:buSzPct val="80000"/>
              <a:buFont typeface="Wingdings 2"/>
              <a:buChar char=""/>
              <a:defRPr/>
            </a:pPr>
            <a:r>
              <a:rPr lang="en-US" sz="1900" dirty="0" err="1">
                <a:solidFill>
                  <a:sysClr val="windowText" lastClr="000000"/>
                </a:solidFill>
                <a:latin typeface="Corbel"/>
              </a:rPr>
              <a:t>Kojo</a:t>
            </a:r>
            <a:r>
              <a:rPr lang="en-US" sz="1900" dirty="0">
                <a:solidFill>
                  <a:sysClr val="windowText" lastClr="000000"/>
                </a:solidFill>
                <a:latin typeface="Corbel"/>
              </a:rPr>
              <a:t> downloads the phone numbers of all Moto Phone Africa’s customers and sends a text message to 3,000 customers in each of the </a:t>
            </a:r>
            <a:r>
              <a:rPr lang="en-US" sz="1900" dirty="0" smtClean="0">
                <a:solidFill>
                  <a:sysClr val="windowText" lastClr="000000"/>
                </a:solidFill>
                <a:latin typeface="Corbel"/>
              </a:rPr>
              <a:t>seven </a:t>
            </a:r>
            <a:r>
              <a:rPr lang="en-US" sz="1900" dirty="0">
                <a:solidFill>
                  <a:sysClr val="windowText" lastClr="000000"/>
                </a:solidFill>
                <a:latin typeface="Corbel"/>
              </a:rPr>
              <a:t>countries.  The text reads: “Have $ just sitting in a bank?  Make that $ work for you.  Deposits at Ghana Volta Bank earn 4% interest.  Just text your account # to us and we’ll transfer for free!” </a:t>
            </a:r>
            <a:r>
              <a:rPr lang="en-US" sz="1900" dirty="0" smtClean="0">
                <a:solidFill>
                  <a:sysClr val="windowText" lastClr="000000"/>
                </a:solidFill>
                <a:latin typeface="Corbel"/>
              </a:rPr>
              <a:t>  </a:t>
            </a:r>
            <a:endParaRPr lang="en-US" sz="1900" dirty="0">
              <a:solidFill>
                <a:sysClr val="windowText" lastClr="000000"/>
              </a:solidFill>
              <a:latin typeface="Corbel"/>
            </a:endParaRPr>
          </a:p>
        </p:txBody>
      </p:sp>
    </p:spTree>
    <p:extLst>
      <p:ext uri="{BB962C8B-B14F-4D97-AF65-F5344CB8AC3E}">
        <p14:creationId xmlns:p14="http://schemas.microsoft.com/office/powerpoint/2010/main" val="329051752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l="52090" t="25394" r="43553" b="67559"/>
          <a:stretch/>
        </p:blipFill>
        <p:spPr bwMode="auto">
          <a:xfrm rot="21319596">
            <a:off x="165638" y="2491399"/>
            <a:ext cx="1767642" cy="17866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3" name="Picture 7"/>
          <p:cNvPicPr>
            <a:picLocks noChangeAspect="1" noChangeArrowheads="1"/>
          </p:cNvPicPr>
          <p:nvPr/>
        </p:nvPicPr>
        <p:blipFill rotWithShape="1">
          <a:blip r:embed="rId4">
            <a:extLst>
              <a:ext uri="{28A0092B-C50C-407E-A947-70E740481C1C}">
                <a14:useLocalDpi xmlns:a14="http://schemas.microsoft.com/office/drawing/2010/main" val="0"/>
              </a:ext>
            </a:extLst>
          </a:blip>
          <a:srcRect l="68216" t="34578" r="25813" b="50632"/>
          <a:stretch/>
        </p:blipFill>
        <p:spPr bwMode="auto">
          <a:xfrm rot="664193">
            <a:off x="1964430" y="3379204"/>
            <a:ext cx="2024779" cy="31349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descr="photo Title 2">
            <a:hlinkClick r:id="rId5"/>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3439" t="7481" r="1273" b="21782"/>
          <a:stretch/>
        </p:blipFill>
        <p:spPr bwMode="auto">
          <a:xfrm>
            <a:off x="990600" y="779123"/>
            <a:ext cx="1383402" cy="121131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a:xfrm>
            <a:off x="3991088" y="6492875"/>
            <a:ext cx="1161826" cy="365125"/>
          </a:xfrm>
        </p:spPr>
        <p:txBody>
          <a:bodyPr/>
          <a:lstStyle/>
          <a:p>
            <a:fld id="{12A81D5C-F4C2-48B8-81C3-36C8089BB5FF}" type="slidenum">
              <a:rPr lang="en-US" smtClean="0">
                <a:solidFill>
                  <a:srgbClr val="073E87"/>
                </a:solidFill>
              </a:rPr>
              <a:pPr/>
              <a:t>30</a:t>
            </a:fld>
            <a:endParaRPr lang="en-US" dirty="0">
              <a:solidFill>
                <a:srgbClr val="073E87"/>
              </a:solidFill>
            </a:endParaRPr>
          </a:p>
        </p:txBody>
      </p:sp>
      <p:sp>
        <p:nvSpPr>
          <p:cNvPr id="2" name="Title 1"/>
          <p:cNvSpPr>
            <a:spLocks noGrp="1"/>
          </p:cNvSpPr>
          <p:nvPr>
            <p:ph type="title"/>
          </p:nvPr>
        </p:nvSpPr>
        <p:spPr>
          <a:xfrm>
            <a:off x="1443635" y="788648"/>
            <a:ext cx="6477000" cy="1252728"/>
          </a:xfrm>
        </p:spPr>
        <p:txBody>
          <a:bodyPr>
            <a:normAutofit/>
          </a:bodyPr>
          <a:lstStyle/>
          <a:p>
            <a:r>
              <a:rPr lang="en-US" sz="3600" b="1" dirty="0" smtClean="0">
                <a:solidFill>
                  <a:schemeClr val="tx1"/>
                </a:solidFill>
              </a:rPr>
              <a:t>FTC </a:t>
            </a:r>
            <a:r>
              <a:rPr lang="en-US" sz="3600" b="1" dirty="0">
                <a:solidFill>
                  <a:schemeClr val="tx1"/>
                </a:solidFill>
              </a:rPr>
              <a:t>v. HTC </a:t>
            </a:r>
            <a:r>
              <a:rPr lang="en-US" sz="3600" b="1" dirty="0" smtClean="0">
                <a:solidFill>
                  <a:schemeClr val="tx1"/>
                </a:solidFill>
              </a:rPr>
              <a:t>America</a:t>
            </a:r>
            <a:endParaRPr lang="en-US" sz="4000" b="1" dirty="0">
              <a:solidFill>
                <a:schemeClr val="tx1"/>
              </a:solidFill>
            </a:endParaRPr>
          </a:p>
        </p:txBody>
      </p:sp>
      <p:pic>
        <p:nvPicPr>
          <p:cNvPr id="1028"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02070" y="304800"/>
            <a:ext cx="1837130" cy="1557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8600" y="250803"/>
            <a:ext cx="1145436" cy="100584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ontent Placeholder 2"/>
          <p:cNvSpPr txBox="1">
            <a:spLocks/>
          </p:cNvSpPr>
          <p:nvPr/>
        </p:nvSpPr>
        <p:spPr>
          <a:xfrm>
            <a:off x="3672234" y="1905000"/>
            <a:ext cx="5471766" cy="4953000"/>
          </a:xfrm>
          <a:prstGeom prst="rect">
            <a:avLst/>
          </a:prstGeom>
        </p:spPr>
        <p:txBody>
          <a:bodyPr vert="horz" lIns="54864" tIns="91440" rtlCol="0">
            <a:no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438912" marR="0" lvl="0" indent="-320040" algn="l" defTabSz="914400" rtl="0" eaLnBrk="1" fontAlgn="auto" latinLnBrk="0" hangingPunct="1">
              <a:lnSpc>
                <a:spcPct val="100000"/>
              </a:lnSpc>
              <a:spcBef>
                <a:spcPts val="0"/>
              </a:spcBef>
              <a:spcAft>
                <a:spcPts val="0"/>
              </a:spcAft>
              <a:buClr>
                <a:srgbClr val="F0AD00"/>
              </a:buClr>
              <a:buSzPct val="80000"/>
              <a:buFont typeface="Wingdings 2"/>
              <a:buChar char=""/>
              <a:tabLst/>
              <a:defRPr/>
            </a:pPr>
            <a:r>
              <a:rPr kumimoji="0" lang="en-US" sz="1900" b="0" i="0" u="none" strike="noStrike" kern="1200" cap="none" spc="0" normalizeH="0" baseline="0" noProof="0" dirty="0" smtClean="0">
                <a:ln>
                  <a:noFill/>
                </a:ln>
                <a:solidFill>
                  <a:sysClr val="windowText" lastClr="000000"/>
                </a:solidFill>
                <a:effectLst/>
                <a:uLnTx/>
                <a:uFillTx/>
                <a:latin typeface="Corbel"/>
                <a:ea typeface="+mn-ea"/>
                <a:cs typeface="+mn-cs"/>
              </a:rPr>
              <a:t>Facts:</a:t>
            </a:r>
          </a:p>
          <a:p>
            <a:pPr marL="731520" marR="0" lvl="1" indent="-274320" algn="l" defTabSz="914400" rtl="0" eaLnBrk="1" fontAlgn="auto" latinLnBrk="0" hangingPunct="1">
              <a:lnSpc>
                <a:spcPct val="100000"/>
              </a:lnSpc>
              <a:spcBef>
                <a:spcPct val="20000"/>
              </a:spcBef>
              <a:spcAft>
                <a:spcPts val="0"/>
              </a:spcAft>
              <a:buClr>
                <a:srgbClr val="60B5CC"/>
              </a:buClr>
              <a:buSzPct val="90000"/>
              <a:buFont typeface="Wingdings"/>
              <a:buChar char=""/>
              <a:tabLst/>
              <a:defRPr/>
            </a:pPr>
            <a:r>
              <a:rPr kumimoji="0" lang="en-US" sz="1900" b="0" i="0" u="none" strike="noStrike" kern="1200" cap="none" spc="0" normalizeH="0" baseline="0" noProof="0" dirty="0" smtClean="0">
                <a:ln>
                  <a:noFill/>
                </a:ln>
                <a:solidFill>
                  <a:sysClr val="windowText" lastClr="000000"/>
                </a:solidFill>
                <a:effectLst/>
                <a:uLnTx/>
                <a:uFillTx/>
                <a:latin typeface="Corbel"/>
                <a:ea typeface="+mn-ea"/>
                <a:cs typeface="+mn-cs"/>
              </a:rPr>
              <a:t>HTC has customized its Android-based mobile devices and components in order to differentiate its products. </a:t>
            </a:r>
          </a:p>
          <a:p>
            <a:pPr marL="731520" marR="0" lvl="1" indent="-274320" algn="l" defTabSz="914400" rtl="0" eaLnBrk="1" fontAlgn="auto" latinLnBrk="0" hangingPunct="1">
              <a:lnSpc>
                <a:spcPct val="100000"/>
              </a:lnSpc>
              <a:spcBef>
                <a:spcPct val="20000"/>
              </a:spcBef>
              <a:spcAft>
                <a:spcPts val="0"/>
              </a:spcAft>
              <a:buClr>
                <a:srgbClr val="60B5CC"/>
              </a:buClr>
              <a:buSzPct val="90000"/>
              <a:buFont typeface="Wingdings"/>
              <a:buChar char=""/>
              <a:tabLst/>
              <a:defRPr/>
            </a:pPr>
            <a:r>
              <a:rPr kumimoji="0" lang="en-US" sz="1900" b="0" i="0" u="none" strike="noStrike" kern="1200" cap="none" spc="0" normalizeH="0" baseline="0" noProof="0" dirty="0" smtClean="0">
                <a:ln>
                  <a:noFill/>
                </a:ln>
                <a:solidFill>
                  <a:sysClr val="windowText" lastClr="000000"/>
                </a:solidFill>
                <a:effectLst/>
                <a:uLnTx/>
                <a:uFillTx/>
                <a:latin typeface="Corbel"/>
                <a:ea typeface="+mn-ea"/>
                <a:cs typeface="+mn-cs"/>
              </a:rPr>
              <a:t>HTC also customized both its Android and Windows Mobile devices in order to comply with the requirements of certain network operators.</a:t>
            </a:r>
          </a:p>
          <a:p>
            <a:pPr marL="731520" marR="0" lvl="1" indent="-274320" algn="l" defTabSz="914400" rtl="0" eaLnBrk="1" fontAlgn="auto" latinLnBrk="0" hangingPunct="1">
              <a:lnSpc>
                <a:spcPct val="100000"/>
              </a:lnSpc>
              <a:spcBef>
                <a:spcPct val="20000"/>
              </a:spcBef>
              <a:spcAft>
                <a:spcPts val="0"/>
              </a:spcAft>
              <a:buClr>
                <a:srgbClr val="60B5CC"/>
              </a:buClr>
              <a:buSzPct val="90000"/>
              <a:buFont typeface="Wingdings"/>
              <a:buChar char=""/>
              <a:tabLst/>
              <a:defRPr/>
            </a:pPr>
            <a:r>
              <a:rPr kumimoji="0" lang="en-US" sz="1900" b="0" i="0" u="none" strike="noStrike" kern="1200" cap="none" spc="0" normalizeH="0" baseline="0" noProof="0" dirty="0" smtClean="0">
                <a:ln>
                  <a:noFill/>
                </a:ln>
                <a:solidFill>
                  <a:sysClr val="windowText" lastClr="000000"/>
                </a:solidFill>
                <a:effectLst/>
                <a:uLnTx/>
                <a:uFillTx/>
                <a:latin typeface="Corbel"/>
                <a:ea typeface="+mn-ea"/>
                <a:cs typeface="+mn-cs"/>
              </a:rPr>
              <a:t>HTC engaged in a number of practices that failed to employ reasonable and appropriate security in the design and customization of the software on </a:t>
            </a:r>
            <a:r>
              <a:rPr lang="en-US" sz="1900" dirty="0" smtClean="0">
                <a:solidFill>
                  <a:sysClr val="windowText" lastClr="000000"/>
                </a:solidFill>
                <a:latin typeface="Corbel"/>
              </a:rPr>
              <a:t>its</a:t>
            </a:r>
            <a:r>
              <a:rPr kumimoji="0" lang="en-US" sz="1900" b="0" i="0" u="none" strike="noStrike" kern="1200" cap="none" spc="0" normalizeH="0" baseline="0" noProof="0" dirty="0" smtClean="0">
                <a:ln>
                  <a:noFill/>
                </a:ln>
                <a:solidFill>
                  <a:sysClr val="windowText" lastClr="000000"/>
                </a:solidFill>
                <a:effectLst/>
                <a:uLnTx/>
                <a:uFillTx/>
                <a:latin typeface="Corbel"/>
                <a:ea typeface="+mn-ea"/>
                <a:cs typeface="+mn-cs"/>
              </a:rPr>
              <a:t> mobile  devices. </a:t>
            </a:r>
          </a:p>
          <a:p>
            <a:pPr marL="731520" marR="0" lvl="1" indent="-274320" algn="l" defTabSz="914400" rtl="0" eaLnBrk="1" fontAlgn="auto" latinLnBrk="0" hangingPunct="1">
              <a:lnSpc>
                <a:spcPct val="100000"/>
              </a:lnSpc>
              <a:spcBef>
                <a:spcPct val="20000"/>
              </a:spcBef>
              <a:spcAft>
                <a:spcPts val="0"/>
              </a:spcAft>
              <a:buClr>
                <a:srgbClr val="60B5CC"/>
              </a:buClr>
              <a:buSzPct val="90000"/>
              <a:buFont typeface="Wingdings"/>
              <a:buChar char=""/>
              <a:tabLst/>
              <a:defRPr/>
            </a:pPr>
            <a:endParaRPr kumimoji="0" lang="en-US" sz="1900" b="0" i="0" u="none" strike="noStrike" kern="1200" cap="none" spc="0" normalizeH="0" baseline="0" noProof="0" dirty="0" smtClean="0">
              <a:ln>
                <a:noFill/>
              </a:ln>
              <a:solidFill>
                <a:sysClr val="windowText" lastClr="000000"/>
              </a:solidFill>
              <a:effectLst/>
              <a:uLnTx/>
              <a:uFillTx/>
              <a:latin typeface="Corbel"/>
              <a:ea typeface="+mn-ea"/>
              <a:cs typeface="+mn-cs"/>
            </a:endParaRPr>
          </a:p>
          <a:p>
            <a:pPr marL="438912" marR="0" lvl="0" indent="-320040" algn="l" defTabSz="914400" rtl="0" eaLnBrk="1" fontAlgn="auto" latinLnBrk="0" hangingPunct="1">
              <a:lnSpc>
                <a:spcPct val="100000"/>
              </a:lnSpc>
              <a:spcBef>
                <a:spcPts val="0"/>
              </a:spcBef>
              <a:spcAft>
                <a:spcPts val="0"/>
              </a:spcAft>
              <a:buClr>
                <a:srgbClr val="F0AD00"/>
              </a:buClr>
              <a:buSzPct val="80000"/>
              <a:buFont typeface="Wingdings 2"/>
              <a:buChar char=""/>
              <a:tabLst/>
              <a:defRPr/>
            </a:pPr>
            <a:r>
              <a:rPr kumimoji="0" lang="en-US" sz="1900" b="0" i="0" u="none" strike="noStrike" kern="1200" cap="none" spc="0" normalizeH="0" baseline="0" noProof="0" dirty="0" smtClean="0">
                <a:ln>
                  <a:noFill/>
                </a:ln>
                <a:solidFill>
                  <a:sysClr val="windowText" lastClr="000000"/>
                </a:solidFill>
                <a:effectLst/>
                <a:uLnTx/>
                <a:uFillTx/>
                <a:latin typeface="Corbel"/>
                <a:ea typeface="+mn-ea"/>
                <a:cs typeface="+mn-cs"/>
              </a:rPr>
              <a:t>Resolution:</a:t>
            </a:r>
          </a:p>
          <a:p>
            <a:pPr marL="731520" marR="0" lvl="1" indent="-274320" algn="l" defTabSz="914400" rtl="0" eaLnBrk="1" fontAlgn="auto" latinLnBrk="0" hangingPunct="1">
              <a:lnSpc>
                <a:spcPct val="100000"/>
              </a:lnSpc>
              <a:spcBef>
                <a:spcPct val="20000"/>
              </a:spcBef>
              <a:spcAft>
                <a:spcPts val="0"/>
              </a:spcAft>
              <a:buClr>
                <a:srgbClr val="60B5CC"/>
              </a:buClr>
              <a:buSzPct val="90000"/>
              <a:buFont typeface="Wingdings"/>
              <a:buChar char=""/>
              <a:tabLst/>
              <a:defRPr/>
            </a:pPr>
            <a:r>
              <a:rPr kumimoji="0" lang="en-US" sz="1900" b="0" i="0" u="none" strike="noStrike" kern="1200" cap="none" spc="0" normalizeH="0" baseline="0" noProof="0" dirty="0" smtClean="0">
                <a:ln>
                  <a:noFill/>
                </a:ln>
                <a:solidFill>
                  <a:sysClr val="windowText" lastClr="000000"/>
                </a:solidFill>
                <a:effectLst/>
                <a:uLnTx/>
                <a:uFillTx/>
                <a:latin typeface="Corbel"/>
                <a:ea typeface="+mn-ea"/>
                <a:cs typeface="+mn-cs"/>
              </a:rPr>
              <a:t>Consent Order</a:t>
            </a:r>
          </a:p>
        </p:txBody>
      </p:sp>
    </p:spTree>
    <p:extLst>
      <p:ext uri="{BB962C8B-B14F-4D97-AF65-F5344CB8AC3E}">
        <p14:creationId xmlns:p14="http://schemas.microsoft.com/office/powerpoint/2010/main" val="100060049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photo Title 2">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3439" t="7481" r="1273" b="21782"/>
          <a:stretch/>
        </p:blipFill>
        <p:spPr bwMode="auto">
          <a:xfrm>
            <a:off x="990600" y="779123"/>
            <a:ext cx="1383402" cy="121131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a:xfrm>
            <a:off x="3991088" y="6492875"/>
            <a:ext cx="1161826" cy="365125"/>
          </a:xfrm>
        </p:spPr>
        <p:txBody>
          <a:bodyPr/>
          <a:lstStyle/>
          <a:p>
            <a:fld id="{12A81D5C-F4C2-48B8-81C3-36C8089BB5FF}" type="slidenum">
              <a:rPr lang="en-US" smtClean="0">
                <a:solidFill>
                  <a:srgbClr val="073E87"/>
                </a:solidFill>
              </a:rPr>
              <a:pPr/>
              <a:t>31</a:t>
            </a:fld>
            <a:endParaRPr lang="en-US" dirty="0">
              <a:solidFill>
                <a:srgbClr val="073E87"/>
              </a:solidFill>
            </a:endParaRPr>
          </a:p>
        </p:txBody>
      </p:sp>
      <p:sp>
        <p:nvSpPr>
          <p:cNvPr id="2" name="Title 1"/>
          <p:cNvSpPr>
            <a:spLocks noGrp="1"/>
          </p:cNvSpPr>
          <p:nvPr>
            <p:ph type="title"/>
          </p:nvPr>
        </p:nvSpPr>
        <p:spPr>
          <a:xfrm>
            <a:off x="1443635" y="788648"/>
            <a:ext cx="6477000" cy="1252728"/>
          </a:xfrm>
        </p:spPr>
        <p:txBody>
          <a:bodyPr>
            <a:normAutofit/>
          </a:bodyPr>
          <a:lstStyle/>
          <a:p>
            <a:r>
              <a:rPr lang="en-US" sz="3600" b="1" dirty="0" smtClean="0">
                <a:solidFill>
                  <a:schemeClr val="tx1"/>
                </a:solidFill>
              </a:rPr>
              <a:t>FTC </a:t>
            </a:r>
            <a:r>
              <a:rPr lang="en-US" sz="3600" b="1" dirty="0">
                <a:solidFill>
                  <a:schemeClr val="tx1"/>
                </a:solidFill>
              </a:rPr>
              <a:t>v. HTC </a:t>
            </a:r>
            <a:r>
              <a:rPr lang="en-US" sz="3600" b="1" dirty="0" smtClean="0">
                <a:solidFill>
                  <a:schemeClr val="tx1"/>
                </a:solidFill>
              </a:rPr>
              <a:t>America</a:t>
            </a:r>
            <a:endParaRPr lang="en-US" sz="4000" b="1" dirty="0">
              <a:solidFill>
                <a:schemeClr val="tx1"/>
              </a:solidFill>
            </a:endParaRPr>
          </a:p>
        </p:txBody>
      </p:sp>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02070" y="304800"/>
            <a:ext cx="1837130" cy="1557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8600" y="250803"/>
            <a:ext cx="1145436" cy="100584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l="56652" t="52051" r="23675" b="15661"/>
          <a:stretch/>
        </p:blipFill>
        <p:spPr bwMode="auto">
          <a:xfrm>
            <a:off x="2743200" y="2438400"/>
            <a:ext cx="3886200" cy="398636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1418264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photo Title 2">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3439" t="7481" r="1273" b="21782"/>
          <a:stretch/>
        </p:blipFill>
        <p:spPr bwMode="auto">
          <a:xfrm>
            <a:off x="990600" y="779123"/>
            <a:ext cx="1383402" cy="121131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a:xfrm>
            <a:off x="3991088" y="6492875"/>
            <a:ext cx="1161826" cy="365125"/>
          </a:xfrm>
        </p:spPr>
        <p:txBody>
          <a:bodyPr/>
          <a:lstStyle/>
          <a:p>
            <a:fld id="{12A81D5C-F4C2-48B8-81C3-36C8089BB5FF}" type="slidenum">
              <a:rPr lang="en-US" smtClean="0">
                <a:solidFill>
                  <a:srgbClr val="073E87"/>
                </a:solidFill>
              </a:rPr>
              <a:pPr/>
              <a:t>32</a:t>
            </a:fld>
            <a:endParaRPr lang="en-US" dirty="0">
              <a:solidFill>
                <a:srgbClr val="073E87"/>
              </a:solidFill>
            </a:endParaRPr>
          </a:p>
        </p:txBody>
      </p:sp>
      <p:sp>
        <p:nvSpPr>
          <p:cNvPr id="2" name="Title 1"/>
          <p:cNvSpPr>
            <a:spLocks noGrp="1"/>
          </p:cNvSpPr>
          <p:nvPr>
            <p:ph type="title"/>
          </p:nvPr>
        </p:nvSpPr>
        <p:spPr>
          <a:xfrm>
            <a:off x="1443635" y="788648"/>
            <a:ext cx="6477000" cy="1252728"/>
          </a:xfrm>
        </p:spPr>
        <p:txBody>
          <a:bodyPr>
            <a:normAutofit/>
          </a:bodyPr>
          <a:lstStyle/>
          <a:p>
            <a:r>
              <a:rPr lang="en-US" sz="3600" b="1" dirty="0" smtClean="0">
                <a:solidFill>
                  <a:schemeClr val="tx1"/>
                </a:solidFill>
              </a:rPr>
              <a:t>FTC </a:t>
            </a:r>
            <a:r>
              <a:rPr lang="en-US" sz="3600" b="1" dirty="0">
                <a:solidFill>
                  <a:schemeClr val="tx1"/>
                </a:solidFill>
              </a:rPr>
              <a:t>v. HTC </a:t>
            </a:r>
            <a:r>
              <a:rPr lang="en-US" sz="3600" b="1" dirty="0" smtClean="0">
                <a:solidFill>
                  <a:schemeClr val="tx1"/>
                </a:solidFill>
              </a:rPr>
              <a:t>America</a:t>
            </a:r>
            <a:endParaRPr lang="en-US" sz="4000" b="1" dirty="0">
              <a:solidFill>
                <a:schemeClr val="tx1"/>
              </a:solidFill>
            </a:endParaRPr>
          </a:p>
        </p:txBody>
      </p:sp>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02070" y="304800"/>
            <a:ext cx="1837130" cy="1557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8600" y="250803"/>
            <a:ext cx="1145436" cy="100584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3350" y="2590800"/>
            <a:ext cx="8705850" cy="12436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rotWithShape="1">
          <a:blip r:embed="rId8">
            <a:extLst>
              <a:ext uri="{28A0092B-C50C-407E-A947-70E740481C1C}">
                <a14:useLocalDpi xmlns:a14="http://schemas.microsoft.com/office/drawing/2010/main" val="0"/>
              </a:ext>
            </a:extLst>
          </a:blip>
          <a:srcRect r="2519"/>
          <a:stretch/>
        </p:blipFill>
        <p:spPr bwMode="auto">
          <a:xfrm>
            <a:off x="106769" y="4191000"/>
            <a:ext cx="8941538" cy="22123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04800" y="3852214"/>
            <a:ext cx="1143000" cy="381000"/>
          </a:xfrm>
          <a:prstGeom prst="rect">
            <a:avLst/>
          </a:prstGeom>
          <a:noFill/>
        </p:spPr>
        <p:txBody>
          <a:bodyPr wrap="square" rtlCol="0">
            <a:spAutoFit/>
          </a:bodyPr>
          <a:lstStyle/>
          <a:p>
            <a:r>
              <a:rPr lang="en-US" dirty="0" smtClean="0"/>
              <a:t>. . .</a:t>
            </a:r>
            <a:endParaRPr lang="en-US" dirty="0"/>
          </a:p>
        </p:txBody>
      </p:sp>
      <p:sp>
        <p:nvSpPr>
          <p:cNvPr id="6" name="Rectangle 5"/>
          <p:cNvSpPr/>
          <p:nvPr/>
        </p:nvSpPr>
        <p:spPr>
          <a:xfrm>
            <a:off x="381000" y="5486400"/>
            <a:ext cx="8610600" cy="9169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85614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photo Title 2">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3439" t="7481" r="1273" b="21782"/>
          <a:stretch/>
        </p:blipFill>
        <p:spPr bwMode="auto">
          <a:xfrm>
            <a:off x="990600" y="779123"/>
            <a:ext cx="1383402" cy="121131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a:xfrm>
            <a:off x="3991088" y="6492875"/>
            <a:ext cx="1161826" cy="365125"/>
          </a:xfrm>
        </p:spPr>
        <p:txBody>
          <a:bodyPr/>
          <a:lstStyle/>
          <a:p>
            <a:fld id="{12A81D5C-F4C2-48B8-81C3-36C8089BB5FF}" type="slidenum">
              <a:rPr lang="en-US" smtClean="0">
                <a:solidFill>
                  <a:srgbClr val="073E87"/>
                </a:solidFill>
              </a:rPr>
              <a:pPr/>
              <a:t>33</a:t>
            </a:fld>
            <a:endParaRPr lang="en-US" dirty="0">
              <a:solidFill>
                <a:srgbClr val="073E87"/>
              </a:solidFill>
            </a:endParaRPr>
          </a:p>
        </p:txBody>
      </p:sp>
      <p:sp>
        <p:nvSpPr>
          <p:cNvPr id="2" name="Title 1"/>
          <p:cNvSpPr>
            <a:spLocks noGrp="1"/>
          </p:cNvSpPr>
          <p:nvPr>
            <p:ph type="title"/>
          </p:nvPr>
        </p:nvSpPr>
        <p:spPr>
          <a:xfrm>
            <a:off x="1443635" y="788648"/>
            <a:ext cx="6477000" cy="1252728"/>
          </a:xfrm>
        </p:spPr>
        <p:txBody>
          <a:bodyPr>
            <a:normAutofit/>
          </a:bodyPr>
          <a:lstStyle/>
          <a:p>
            <a:r>
              <a:rPr lang="en-US" sz="3600" b="1" dirty="0" smtClean="0">
                <a:solidFill>
                  <a:schemeClr val="tx1"/>
                </a:solidFill>
              </a:rPr>
              <a:t>FTC </a:t>
            </a:r>
            <a:r>
              <a:rPr lang="en-US" sz="3600" b="1" dirty="0">
                <a:solidFill>
                  <a:schemeClr val="tx1"/>
                </a:solidFill>
              </a:rPr>
              <a:t>v. </a:t>
            </a:r>
            <a:r>
              <a:rPr lang="en-US" sz="3600" b="1" dirty="0" err="1">
                <a:solidFill>
                  <a:schemeClr val="tx1"/>
                </a:solidFill>
              </a:rPr>
              <a:t>Pecon</a:t>
            </a:r>
            <a:r>
              <a:rPr lang="en-US" sz="3600" b="1" dirty="0">
                <a:solidFill>
                  <a:schemeClr val="tx1"/>
                </a:solidFill>
              </a:rPr>
              <a:t> </a:t>
            </a:r>
            <a:r>
              <a:rPr lang="en-US" sz="3600" b="1" dirty="0" smtClean="0">
                <a:solidFill>
                  <a:schemeClr val="tx1"/>
                </a:solidFill>
              </a:rPr>
              <a:t>Software</a:t>
            </a:r>
            <a:endParaRPr lang="en-US" sz="4000" b="1" dirty="0">
              <a:solidFill>
                <a:schemeClr val="tx1"/>
              </a:solidFill>
            </a:endParaRPr>
          </a:p>
        </p:txBody>
      </p:sp>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02070" y="304800"/>
            <a:ext cx="1837130" cy="1557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8600" y="250803"/>
            <a:ext cx="1145436" cy="100584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ontent Placeholder 2"/>
          <p:cNvSpPr txBox="1">
            <a:spLocks/>
          </p:cNvSpPr>
          <p:nvPr/>
        </p:nvSpPr>
        <p:spPr>
          <a:xfrm>
            <a:off x="76200" y="2057400"/>
            <a:ext cx="4267200" cy="5038725"/>
          </a:xfrm>
          <a:prstGeom prst="rect">
            <a:avLst/>
          </a:prstGeom>
        </p:spPr>
        <p:txBody>
          <a:bodyPr vert="horz" lIns="54864" tIns="91440" rtlCol="0">
            <a:no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438912" marR="0" lvl="0" indent="-320040" algn="l" defTabSz="914400" rtl="0" eaLnBrk="1" fontAlgn="auto" latinLnBrk="0" hangingPunct="1">
              <a:lnSpc>
                <a:spcPct val="100000"/>
              </a:lnSpc>
              <a:spcBef>
                <a:spcPts val="0"/>
              </a:spcBef>
              <a:spcAft>
                <a:spcPts val="0"/>
              </a:spcAft>
              <a:buClr>
                <a:srgbClr val="F0AD00"/>
              </a:buClr>
              <a:buSzPct val="80000"/>
              <a:buFont typeface="Wingdings 2"/>
              <a:buChar char=""/>
              <a:tabLst/>
              <a:defRPr/>
            </a:pPr>
            <a:r>
              <a:rPr lang="en-US" sz="1900" dirty="0" smtClean="0">
                <a:solidFill>
                  <a:sysClr val="windowText" lastClr="000000"/>
                </a:solidFill>
                <a:latin typeface="Corbel"/>
              </a:rPr>
              <a:t>1 of the series of 6 cases regarding tech support scams.</a:t>
            </a:r>
            <a:endParaRPr kumimoji="0" lang="en-US" sz="1900" b="0" i="0" u="none" strike="noStrike" kern="1200" cap="none" spc="0" normalizeH="0" baseline="0" noProof="0" dirty="0" smtClean="0">
              <a:ln>
                <a:noFill/>
              </a:ln>
              <a:solidFill>
                <a:sysClr val="windowText" lastClr="000000"/>
              </a:solidFill>
              <a:effectLst/>
              <a:uLnTx/>
              <a:uFillTx/>
              <a:latin typeface="Corbel"/>
              <a:ea typeface="+mn-ea"/>
              <a:cs typeface="+mn-cs"/>
            </a:endParaRPr>
          </a:p>
          <a:p>
            <a:pPr marL="438912" marR="0" lvl="0" indent="-320040" algn="l" defTabSz="914400" rtl="0" eaLnBrk="1" fontAlgn="auto" latinLnBrk="0" hangingPunct="1">
              <a:lnSpc>
                <a:spcPct val="100000"/>
              </a:lnSpc>
              <a:spcBef>
                <a:spcPts val="0"/>
              </a:spcBef>
              <a:spcAft>
                <a:spcPts val="0"/>
              </a:spcAft>
              <a:buClr>
                <a:srgbClr val="F0AD00"/>
              </a:buClr>
              <a:buSzPct val="80000"/>
              <a:buFont typeface="Wingdings 2"/>
              <a:buChar char=""/>
              <a:tabLst/>
              <a:defRPr/>
            </a:pPr>
            <a:endParaRPr lang="en-US" sz="1900" dirty="0">
              <a:solidFill>
                <a:sysClr val="windowText" lastClr="000000"/>
              </a:solidFill>
              <a:latin typeface="Corbel"/>
            </a:endParaRPr>
          </a:p>
          <a:p>
            <a:pPr marL="438912" marR="0" lvl="0" indent="-320040" algn="l" defTabSz="914400" rtl="0" eaLnBrk="1" fontAlgn="auto" latinLnBrk="0" hangingPunct="1">
              <a:lnSpc>
                <a:spcPct val="100000"/>
              </a:lnSpc>
              <a:spcBef>
                <a:spcPts val="0"/>
              </a:spcBef>
              <a:spcAft>
                <a:spcPts val="0"/>
              </a:spcAft>
              <a:buClr>
                <a:srgbClr val="F0AD00"/>
              </a:buClr>
              <a:buSzPct val="80000"/>
              <a:buFont typeface="Wingdings 2"/>
              <a:buChar char=""/>
              <a:tabLst/>
              <a:defRPr/>
            </a:pPr>
            <a:r>
              <a:rPr kumimoji="0" lang="en-US" sz="1900" b="0" i="0" u="none" strike="noStrike" kern="1200" cap="none" spc="0" normalizeH="0" baseline="0" noProof="0" dirty="0" smtClean="0">
                <a:ln>
                  <a:noFill/>
                </a:ln>
                <a:solidFill>
                  <a:sysClr val="windowText" lastClr="000000"/>
                </a:solidFill>
                <a:effectLst/>
                <a:uLnTx/>
                <a:uFillTx/>
                <a:latin typeface="Corbel"/>
                <a:ea typeface="+mn-ea"/>
                <a:cs typeface="+mn-cs"/>
              </a:rPr>
              <a:t>Facts:</a:t>
            </a:r>
          </a:p>
          <a:p>
            <a:pPr lvl="1">
              <a:buClr>
                <a:srgbClr val="60B5CC"/>
              </a:buClr>
              <a:defRPr/>
            </a:pPr>
            <a:r>
              <a:rPr lang="en-US" sz="1900" dirty="0">
                <a:solidFill>
                  <a:sysClr val="windowText" lastClr="000000"/>
                </a:solidFill>
                <a:latin typeface="Corbel"/>
              </a:rPr>
              <a:t>Defendants, mostly located in India, called consumers in the US and falsely claimed that they are from or affiliated with well-known computer manufactures or computer security companies.</a:t>
            </a:r>
          </a:p>
          <a:p>
            <a:pPr lvl="1">
              <a:buClr>
                <a:srgbClr val="60B5CC"/>
              </a:buClr>
              <a:defRPr/>
            </a:pPr>
            <a:r>
              <a:rPr lang="en-US" sz="1900" dirty="0">
                <a:solidFill>
                  <a:sysClr val="windowText" lastClr="000000"/>
                </a:solidFill>
                <a:latin typeface="Corbel"/>
              </a:rPr>
              <a:t>Defendants convinced the consumers that their computers are infected, and made them install software applications and pay for such “repairs.” </a:t>
            </a:r>
          </a:p>
        </p:txBody>
      </p:sp>
      <p:pic>
        <p:nvPicPr>
          <p:cNvPr id="512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09396" y="2741428"/>
            <a:ext cx="4429804" cy="3050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ight Arrow 2"/>
          <p:cNvSpPr/>
          <p:nvPr/>
        </p:nvSpPr>
        <p:spPr>
          <a:xfrm>
            <a:off x="5486400" y="3695700"/>
            <a:ext cx="533400" cy="762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Left Brace 3"/>
          <p:cNvSpPr/>
          <p:nvPr/>
        </p:nvSpPr>
        <p:spPr>
          <a:xfrm>
            <a:off x="5879804" y="3993928"/>
            <a:ext cx="121919" cy="304060"/>
          </a:xfrm>
          <a:prstGeom prst="lef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Right Arrow 14"/>
          <p:cNvSpPr/>
          <p:nvPr/>
        </p:nvSpPr>
        <p:spPr>
          <a:xfrm>
            <a:off x="5262230" y="4107858"/>
            <a:ext cx="533400" cy="762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060049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photo Title 2">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3439" t="7481" r="1273" b="21782"/>
          <a:stretch/>
        </p:blipFill>
        <p:spPr bwMode="auto">
          <a:xfrm>
            <a:off x="990600" y="779123"/>
            <a:ext cx="1383402" cy="121131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a:xfrm>
            <a:off x="3991088" y="6492875"/>
            <a:ext cx="1161826" cy="365125"/>
          </a:xfrm>
        </p:spPr>
        <p:txBody>
          <a:bodyPr/>
          <a:lstStyle/>
          <a:p>
            <a:fld id="{12A81D5C-F4C2-48B8-81C3-36C8089BB5FF}" type="slidenum">
              <a:rPr lang="en-US" smtClean="0">
                <a:solidFill>
                  <a:srgbClr val="073E87"/>
                </a:solidFill>
              </a:rPr>
              <a:pPr/>
              <a:t>34</a:t>
            </a:fld>
            <a:endParaRPr lang="en-US" dirty="0">
              <a:solidFill>
                <a:srgbClr val="073E87"/>
              </a:solidFill>
            </a:endParaRPr>
          </a:p>
        </p:txBody>
      </p:sp>
      <p:sp>
        <p:nvSpPr>
          <p:cNvPr id="2" name="Title 1"/>
          <p:cNvSpPr>
            <a:spLocks noGrp="1"/>
          </p:cNvSpPr>
          <p:nvPr>
            <p:ph type="title"/>
          </p:nvPr>
        </p:nvSpPr>
        <p:spPr>
          <a:xfrm>
            <a:off x="1443635" y="788648"/>
            <a:ext cx="6477000" cy="1252728"/>
          </a:xfrm>
        </p:spPr>
        <p:txBody>
          <a:bodyPr>
            <a:normAutofit/>
          </a:bodyPr>
          <a:lstStyle/>
          <a:p>
            <a:r>
              <a:rPr lang="en-US" sz="3600" b="1" dirty="0" smtClean="0">
                <a:solidFill>
                  <a:schemeClr val="tx1"/>
                </a:solidFill>
              </a:rPr>
              <a:t>FTC </a:t>
            </a:r>
            <a:r>
              <a:rPr lang="en-US" sz="3600" b="1" dirty="0">
                <a:solidFill>
                  <a:schemeClr val="tx1"/>
                </a:solidFill>
              </a:rPr>
              <a:t>v. </a:t>
            </a:r>
            <a:r>
              <a:rPr lang="en-US" sz="3600" b="1" dirty="0" err="1">
                <a:solidFill>
                  <a:schemeClr val="tx1"/>
                </a:solidFill>
              </a:rPr>
              <a:t>Pecon</a:t>
            </a:r>
            <a:r>
              <a:rPr lang="en-US" sz="3600" b="1" dirty="0">
                <a:solidFill>
                  <a:schemeClr val="tx1"/>
                </a:solidFill>
              </a:rPr>
              <a:t> </a:t>
            </a:r>
            <a:r>
              <a:rPr lang="en-US" sz="3600" b="1" dirty="0" smtClean="0">
                <a:solidFill>
                  <a:schemeClr val="tx1"/>
                </a:solidFill>
              </a:rPr>
              <a:t>Software</a:t>
            </a:r>
            <a:endParaRPr lang="en-US" sz="4000" b="1" dirty="0">
              <a:solidFill>
                <a:schemeClr val="tx1"/>
              </a:solidFill>
            </a:endParaRPr>
          </a:p>
        </p:txBody>
      </p:sp>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02070" y="304800"/>
            <a:ext cx="1837130" cy="1557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8600" y="250803"/>
            <a:ext cx="1145436" cy="100584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6"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39867" t="27409" r="30856" b="46594"/>
          <a:stretch/>
        </p:blipFill>
        <p:spPr bwMode="auto">
          <a:xfrm>
            <a:off x="1194391" y="2362200"/>
            <a:ext cx="7123139" cy="39531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8690683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photo Title 2">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3439" t="7481" r="1273" b="21782"/>
          <a:stretch/>
        </p:blipFill>
        <p:spPr bwMode="auto">
          <a:xfrm>
            <a:off x="990600" y="779123"/>
            <a:ext cx="1383402" cy="121131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a:xfrm>
            <a:off x="3991088" y="6492875"/>
            <a:ext cx="1161826" cy="365125"/>
          </a:xfrm>
        </p:spPr>
        <p:txBody>
          <a:bodyPr/>
          <a:lstStyle/>
          <a:p>
            <a:fld id="{12A81D5C-F4C2-48B8-81C3-36C8089BB5FF}" type="slidenum">
              <a:rPr lang="en-US" smtClean="0">
                <a:solidFill>
                  <a:srgbClr val="073E87"/>
                </a:solidFill>
              </a:rPr>
              <a:pPr/>
              <a:t>35</a:t>
            </a:fld>
            <a:endParaRPr lang="en-US" dirty="0">
              <a:solidFill>
                <a:srgbClr val="073E87"/>
              </a:solidFill>
            </a:endParaRPr>
          </a:p>
        </p:txBody>
      </p:sp>
      <p:sp>
        <p:nvSpPr>
          <p:cNvPr id="2" name="Title 1"/>
          <p:cNvSpPr>
            <a:spLocks noGrp="1"/>
          </p:cNvSpPr>
          <p:nvPr>
            <p:ph type="title"/>
          </p:nvPr>
        </p:nvSpPr>
        <p:spPr>
          <a:xfrm>
            <a:off x="1443635" y="788648"/>
            <a:ext cx="6477000" cy="1252728"/>
          </a:xfrm>
        </p:spPr>
        <p:txBody>
          <a:bodyPr>
            <a:normAutofit/>
          </a:bodyPr>
          <a:lstStyle/>
          <a:p>
            <a:r>
              <a:rPr lang="en-US" sz="3600" b="1" dirty="0" smtClean="0">
                <a:solidFill>
                  <a:schemeClr val="tx1"/>
                </a:solidFill>
              </a:rPr>
              <a:t>FTC </a:t>
            </a:r>
            <a:r>
              <a:rPr lang="en-US" sz="3600" b="1" dirty="0">
                <a:solidFill>
                  <a:schemeClr val="tx1"/>
                </a:solidFill>
              </a:rPr>
              <a:t>v. </a:t>
            </a:r>
            <a:r>
              <a:rPr lang="en-US" sz="3600" b="1" dirty="0" smtClean="0">
                <a:solidFill>
                  <a:schemeClr val="tx1"/>
                </a:solidFill>
              </a:rPr>
              <a:t>PCCare247</a:t>
            </a:r>
            <a:endParaRPr lang="en-US" sz="4000" b="1" dirty="0">
              <a:solidFill>
                <a:schemeClr val="tx1"/>
              </a:solidFill>
            </a:endParaRPr>
          </a:p>
        </p:txBody>
      </p:sp>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02070" y="304800"/>
            <a:ext cx="1837130" cy="1557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8600" y="250803"/>
            <a:ext cx="1145436" cy="100584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09800" y="2590800"/>
            <a:ext cx="4974377" cy="37607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7789567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photo Title 2">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3439" t="7481" r="1273" b="21782"/>
          <a:stretch/>
        </p:blipFill>
        <p:spPr bwMode="auto">
          <a:xfrm>
            <a:off x="990600" y="779123"/>
            <a:ext cx="1383402" cy="121131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a:xfrm>
            <a:off x="3991088" y="6492875"/>
            <a:ext cx="1161826" cy="365125"/>
          </a:xfrm>
        </p:spPr>
        <p:txBody>
          <a:bodyPr/>
          <a:lstStyle/>
          <a:p>
            <a:fld id="{12A81D5C-F4C2-48B8-81C3-36C8089BB5FF}" type="slidenum">
              <a:rPr lang="en-US" smtClean="0">
                <a:solidFill>
                  <a:srgbClr val="073E87"/>
                </a:solidFill>
              </a:rPr>
              <a:pPr/>
              <a:t>36</a:t>
            </a:fld>
            <a:endParaRPr lang="en-US" dirty="0">
              <a:solidFill>
                <a:srgbClr val="073E87"/>
              </a:solidFill>
            </a:endParaRPr>
          </a:p>
        </p:txBody>
      </p:sp>
      <p:sp>
        <p:nvSpPr>
          <p:cNvPr id="2" name="Title 1"/>
          <p:cNvSpPr>
            <a:spLocks noGrp="1"/>
          </p:cNvSpPr>
          <p:nvPr>
            <p:ph type="title"/>
          </p:nvPr>
        </p:nvSpPr>
        <p:spPr>
          <a:xfrm>
            <a:off x="1443635" y="788648"/>
            <a:ext cx="6477000" cy="1252728"/>
          </a:xfrm>
        </p:spPr>
        <p:txBody>
          <a:bodyPr>
            <a:normAutofit/>
          </a:bodyPr>
          <a:lstStyle/>
          <a:p>
            <a:r>
              <a:rPr lang="en-US" sz="3600" b="1" dirty="0" smtClean="0">
                <a:solidFill>
                  <a:schemeClr val="tx1"/>
                </a:solidFill>
              </a:rPr>
              <a:t>FTC </a:t>
            </a:r>
            <a:r>
              <a:rPr lang="en-US" sz="3600" b="1" dirty="0">
                <a:solidFill>
                  <a:schemeClr val="tx1"/>
                </a:solidFill>
              </a:rPr>
              <a:t>v. Wise </a:t>
            </a:r>
            <a:r>
              <a:rPr lang="en-US" sz="3600" b="1" dirty="0" smtClean="0">
                <a:solidFill>
                  <a:schemeClr val="tx1"/>
                </a:solidFill>
              </a:rPr>
              <a:t>Media</a:t>
            </a:r>
            <a:endParaRPr lang="en-US" sz="4000" b="1" dirty="0">
              <a:solidFill>
                <a:schemeClr val="tx1"/>
              </a:solidFill>
            </a:endParaRPr>
          </a:p>
        </p:txBody>
      </p:sp>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02070" y="304800"/>
            <a:ext cx="1837130" cy="1557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8600" y="250803"/>
            <a:ext cx="1145436" cy="100584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ontent Placeholder 2"/>
          <p:cNvSpPr txBox="1">
            <a:spLocks/>
          </p:cNvSpPr>
          <p:nvPr/>
        </p:nvSpPr>
        <p:spPr>
          <a:xfrm>
            <a:off x="4419600" y="2743200"/>
            <a:ext cx="4572000" cy="3352800"/>
          </a:xfrm>
          <a:prstGeom prst="rect">
            <a:avLst/>
          </a:prstGeom>
        </p:spPr>
        <p:txBody>
          <a:bodyPr vert="horz" lIns="54864" tIns="91440" rtlCol="0">
            <a:no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438912" marR="0" lvl="0" indent="-320040" algn="l" defTabSz="914400" rtl="0" eaLnBrk="1" fontAlgn="auto" latinLnBrk="0" hangingPunct="1">
              <a:lnSpc>
                <a:spcPct val="100000"/>
              </a:lnSpc>
              <a:spcBef>
                <a:spcPts val="0"/>
              </a:spcBef>
              <a:spcAft>
                <a:spcPts val="0"/>
              </a:spcAft>
              <a:buClr>
                <a:srgbClr val="F0AD00"/>
              </a:buClr>
              <a:buSzPct val="80000"/>
              <a:buFont typeface="Wingdings 2"/>
              <a:buChar char=""/>
              <a:tabLst/>
              <a:defRPr/>
            </a:pPr>
            <a:r>
              <a:rPr kumimoji="0" lang="en-US" sz="1900" b="0" i="0" u="none" strike="noStrike" kern="1200" cap="none" spc="0" normalizeH="0" baseline="0" noProof="0" dirty="0" smtClean="0">
                <a:ln>
                  <a:noFill/>
                </a:ln>
                <a:solidFill>
                  <a:sysClr val="windowText" lastClr="000000"/>
                </a:solidFill>
                <a:effectLst/>
                <a:uLnTx/>
                <a:uFillTx/>
                <a:latin typeface="Corbel"/>
                <a:ea typeface="+mn-ea"/>
                <a:cs typeface="+mn-cs"/>
              </a:rPr>
              <a:t>This is the first case against mobile phone cramming by the FTC.</a:t>
            </a:r>
          </a:p>
          <a:p>
            <a:pPr marL="438912" marR="0" lvl="0" indent="-320040" algn="l" defTabSz="914400" rtl="0" eaLnBrk="1" fontAlgn="auto" latinLnBrk="0" hangingPunct="1">
              <a:lnSpc>
                <a:spcPct val="100000"/>
              </a:lnSpc>
              <a:spcBef>
                <a:spcPts val="0"/>
              </a:spcBef>
              <a:spcAft>
                <a:spcPts val="0"/>
              </a:spcAft>
              <a:buClr>
                <a:srgbClr val="F0AD00"/>
              </a:buClr>
              <a:buSzPct val="80000"/>
              <a:buFont typeface="Wingdings 2"/>
              <a:buChar char=""/>
              <a:tabLst/>
              <a:defRPr/>
            </a:pPr>
            <a:endParaRPr kumimoji="0" lang="en-US" sz="1900" b="0" i="0" u="none" strike="noStrike" kern="1200" cap="none" spc="0" normalizeH="0" baseline="0" noProof="0" dirty="0" smtClean="0">
              <a:ln>
                <a:noFill/>
              </a:ln>
              <a:solidFill>
                <a:sysClr val="windowText" lastClr="000000"/>
              </a:solidFill>
              <a:effectLst/>
              <a:uLnTx/>
              <a:uFillTx/>
              <a:latin typeface="Corbel"/>
              <a:ea typeface="+mn-ea"/>
              <a:cs typeface="+mn-cs"/>
            </a:endParaRPr>
          </a:p>
          <a:p>
            <a:pPr marL="438912" marR="0" lvl="0" indent="-320040" algn="l" defTabSz="914400" rtl="0" eaLnBrk="1" fontAlgn="auto" latinLnBrk="0" hangingPunct="1">
              <a:lnSpc>
                <a:spcPct val="100000"/>
              </a:lnSpc>
              <a:spcBef>
                <a:spcPts val="0"/>
              </a:spcBef>
              <a:spcAft>
                <a:spcPts val="0"/>
              </a:spcAft>
              <a:buClr>
                <a:srgbClr val="F0AD00"/>
              </a:buClr>
              <a:buSzPct val="80000"/>
              <a:buFont typeface="Wingdings 2"/>
              <a:buChar char=""/>
              <a:tabLst/>
              <a:defRPr/>
            </a:pPr>
            <a:r>
              <a:rPr kumimoji="0" lang="en-US" sz="1900" b="0" i="0" u="none" strike="noStrike" kern="1200" cap="none" spc="0" normalizeH="0" baseline="0" noProof="0" dirty="0" smtClean="0">
                <a:ln>
                  <a:noFill/>
                </a:ln>
                <a:solidFill>
                  <a:sysClr val="windowText" lastClr="000000"/>
                </a:solidFill>
                <a:effectLst/>
                <a:uLnTx/>
                <a:uFillTx/>
                <a:latin typeface="Corbel"/>
                <a:ea typeface="+mn-ea"/>
                <a:cs typeface="+mn-cs"/>
              </a:rPr>
              <a:t>Facts:</a:t>
            </a:r>
          </a:p>
          <a:p>
            <a:pPr marL="731520" marR="0" lvl="1" indent="-274320" algn="l" defTabSz="914400" rtl="0" eaLnBrk="1" fontAlgn="auto" latinLnBrk="0" hangingPunct="1">
              <a:lnSpc>
                <a:spcPct val="100000"/>
              </a:lnSpc>
              <a:spcBef>
                <a:spcPct val="20000"/>
              </a:spcBef>
              <a:spcAft>
                <a:spcPts val="0"/>
              </a:spcAft>
              <a:buClr>
                <a:srgbClr val="60B5CC"/>
              </a:buClr>
              <a:buSzPct val="90000"/>
              <a:buFont typeface="Wingdings"/>
              <a:buChar char=""/>
              <a:tabLst/>
              <a:defRPr/>
            </a:pPr>
            <a:r>
              <a:rPr kumimoji="0" lang="en-US" sz="1900" b="0" i="0" u="none" strike="noStrike" kern="1200" cap="none" spc="0" normalizeH="0" baseline="0" noProof="0" dirty="0" smtClean="0">
                <a:ln>
                  <a:noFill/>
                </a:ln>
                <a:solidFill>
                  <a:sysClr val="windowText" lastClr="000000"/>
                </a:solidFill>
                <a:effectLst/>
                <a:uLnTx/>
                <a:uFillTx/>
                <a:latin typeface="Corbel"/>
                <a:ea typeface="+mn-ea"/>
                <a:cs typeface="+mn-cs"/>
              </a:rPr>
              <a:t>Defendants operated a scam in which they caused unauthorized charges</a:t>
            </a:r>
            <a:r>
              <a:rPr kumimoji="0" lang="en-US" sz="1900" b="0" i="0" u="none" strike="noStrike" kern="1200" cap="none" spc="0" normalizeH="0" noProof="0" dirty="0" smtClean="0">
                <a:ln>
                  <a:noFill/>
                </a:ln>
                <a:solidFill>
                  <a:sysClr val="windowText" lastClr="000000"/>
                </a:solidFill>
                <a:effectLst/>
                <a:uLnTx/>
                <a:uFillTx/>
                <a:latin typeface="Corbel"/>
                <a:ea typeface="+mn-ea"/>
                <a:cs typeface="+mn-cs"/>
              </a:rPr>
              <a:t> on consumers’ mobile phone </a:t>
            </a:r>
            <a:r>
              <a:rPr kumimoji="0" lang="en-US" sz="1900" b="0" i="0" u="none" strike="noStrike" kern="1200" cap="none" spc="0" normalizeH="0" baseline="0" noProof="0" dirty="0" smtClean="0">
                <a:ln>
                  <a:noFill/>
                </a:ln>
                <a:solidFill>
                  <a:sysClr val="windowText" lastClr="000000"/>
                </a:solidFill>
                <a:effectLst/>
                <a:uLnTx/>
                <a:uFillTx/>
                <a:latin typeface="Corbel"/>
                <a:ea typeface="+mn-ea"/>
                <a:cs typeface="+mn-cs"/>
              </a:rPr>
              <a:t>bill for text message-based subscriptions.</a:t>
            </a:r>
          </a:p>
        </p:txBody>
      </p:sp>
      <p:pic>
        <p:nvPicPr>
          <p:cNvPr id="13" name="Picture 4"/>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5993" t="9489" r="17090" b="34270"/>
          <a:stretch/>
        </p:blipFill>
        <p:spPr bwMode="auto">
          <a:xfrm>
            <a:off x="778281" y="5270064"/>
            <a:ext cx="3857847"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0998809">
            <a:off x="352859" y="2074655"/>
            <a:ext cx="3146425" cy="345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060049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photo Title 2">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3439" t="7481" r="1273" b="21782"/>
          <a:stretch/>
        </p:blipFill>
        <p:spPr bwMode="auto">
          <a:xfrm>
            <a:off x="990600" y="779123"/>
            <a:ext cx="1383402" cy="121131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a:xfrm>
            <a:off x="3991088" y="6492875"/>
            <a:ext cx="1161826" cy="365125"/>
          </a:xfrm>
        </p:spPr>
        <p:txBody>
          <a:bodyPr/>
          <a:lstStyle/>
          <a:p>
            <a:fld id="{12A81D5C-F4C2-48B8-81C3-36C8089BB5FF}" type="slidenum">
              <a:rPr lang="en-US" smtClean="0">
                <a:solidFill>
                  <a:srgbClr val="073E87"/>
                </a:solidFill>
              </a:rPr>
              <a:pPr/>
              <a:t>37</a:t>
            </a:fld>
            <a:endParaRPr lang="en-US" dirty="0">
              <a:solidFill>
                <a:srgbClr val="073E87"/>
              </a:solidFill>
            </a:endParaRPr>
          </a:p>
        </p:txBody>
      </p:sp>
      <p:sp>
        <p:nvSpPr>
          <p:cNvPr id="2" name="Title 1"/>
          <p:cNvSpPr>
            <a:spLocks noGrp="1"/>
          </p:cNvSpPr>
          <p:nvPr>
            <p:ph type="title"/>
          </p:nvPr>
        </p:nvSpPr>
        <p:spPr>
          <a:xfrm>
            <a:off x="1443635" y="788648"/>
            <a:ext cx="6477000" cy="1252728"/>
          </a:xfrm>
        </p:spPr>
        <p:txBody>
          <a:bodyPr>
            <a:normAutofit/>
          </a:bodyPr>
          <a:lstStyle/>
          <a:p>
            <a:r>
              <a:rPr lang="en-US" sz="3600" b="1" dirty="0" smtClean="0">
                <a:solidFill>
                  <a:schemeClr val="tx1"/>
                </a:solidFill>
              </a:rPr>
              <a:t>FTC </a:t>
            </a:r>
            <a:r>
              <a:rPr lang="en-US" sz="3600" b="1" dirty="0">
                <a:solidFill>
                  <a:schemeClr val="tx1"/>
                </a:solidFill>
              </a:rPr>
              <a:t>v. Wise </a:t>
            </a:r>
            <a:r>
              <a:rPr lang="en-US" sz="3600" b="1" dirty="0" smtClean="0">
                <a:solidFill>
                  <a:schemeClr val="tx1"/>
                </a:solidFill>
              </a:rPr>
              <a:t>Media</a:t>
            </a:r>
            <a:endParaRPr lang="en-US" sz="4000" b="1" dirty="0">
              <a:solidFill>
                <a:schemeClr val="tx1"/>
              </a:solidFill>
            </a:endParaRPr>
          </a:p>
        </p:txBody>
      </p:sp>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02070" y="304800"/>
            <a:ext cx="1837130" cy="1557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8600" y="250803"/>
            <a:ext cx="1145436" cy="100584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33610" t="8511" r="14888" b="34049"/>
          <a:stretch/>
        </p:blipFill>
        <p:spPr bwMode="auto">
          <a:xfrm>
            <a:off x="1590719" y="2133600"/>
            <a:ext cx="6324600" cy="44087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7465224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3712" t="8152" r="10304" b="31865"/>
          <a:stretch/>
        </p:blipFill>
        <p:spPr bwMode="auto">
          <a:xfrm>
            <a:off x="1219200" y="2133600"/>
            <a:ext cx="6854015" cy="45896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descr="photo Title 2">
            <a:hlinkClick r:id="rId4"/>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3439" t="7481" r="1273" b="21782"/>
          <a:stretch/>
        </p:blipFill>
        <p:spPr bwMode="auto">
          <a:xfrm>
            <a:off x="990600" y="779123"/>
            <a:ext cx="1383402" cy="121131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a:xfrm>
            <a:off x="3991088" y="6492875"/>
            <a:ext cx="1161826" cy="365125"/>
          </a:xfrm>
        </p:spPr>
        <p:txBody>
          <a:bodyPr/>
          <a:lstStyle/>
          <a:p>
            <a:fld id="{12A81D5C-F4C2-48B8-81C3-36C8089BB5FF}" type="slidenum">
              <a:rPr lang="en-US" smtClean="0">
                <a:solidFill>
                  <a:srgbClr val="073E87"/>
                </a:solidFill>
              </a:rPr>
              <a:pPr/>
              <a:t>38</a:t>
            </a:fld>
            <a:endParaRPr lang="en-US" dirty="0">
              <a:solidFill>
                <a:srgbClr val="073E87"/>
              </a:solidFill>
            </a:endParaRPr>
          </a:p>
        </p:txBody>
      </p:sp>
      <p:sp>
        <p:nvSpPr>
          <p:cNvPr id="2" name="Title 1"/>
          <p:cNvSpPr>
            <a:spLocks noGrp="1"/>
          </p:cNvSpPr>
          <p:nvPr>
            <p:ph type="title"/>
          </p:nvPr>
        </p:nvSpPr>
        <p:spPr>
          <a:xfrm>
            <a:off x="1443635" y="788648"/>
            <a:ext cx="6477000" cy="1252728"/>
          </a:xfrm>
        </p:spPr>
        <p:txBody>
          <a:bodyPr>
            <a:normAutofit/>
          </a:bodyPr>
          <a:lstStyle/>
          <a:p>
            <a:r>
              <a:rPr lang="en-US" sz="3600" b="1" dirty="0" smtClean="0">
                <a:solidFill>
                  <a:schemeClr val="tx1"/>
                </a:solidFill>
              </a:rPr>
              <a:t>FTC </a:t>
            </a:r>
            <a:r>
              <a:rPr lang="en-US" sz="3600" b="1" dirty="0">
                <a:solidFill>
                  <a:schemeClr val="tx1"/>
                </a:solidFill>
              </a:rPr>
              <a:t>v. Wise </a:t>
            </a:r>
            <a:r>
              <a:rPr lang="en-US" sz="3600" b="1" dirty="0" smtClean="0">
                <a:solidFill>
                  <a:schemeClr val="tx1"/>
                </a:solidFill>
              </a:rPr>
              <a:t>Media</a:t>
            </a:r>
            <a:endParaRPr lang="en-US" sz="4000" b="1" dirty="0">
              <a:solidFill>
                <a:schemeClr val="tx1"/>
              </a:solidFill>
            </a:endParaRPr>
          </a:p>
        </p:txBody>
      </p:sp>
      <p:pic>
        <p:nvPicPr>
          <p:cNvPr id="1028"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02070" y="304800"/>
            <a:ext cx="1837130" cy="1557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8600" y="250803"/>
            <a:ext cx="1145436" cy="100584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306800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9963" t="27907" r="30768" b="41040"/>
          <a:stretch/>
        </p:blipFill>
        <p:spPr bwMode="auto">
          <a:xfrm>
            <a:off x="194930" y="2514600"/>
            <a:ext cx="6361150" cy="42180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7" name="Picture 3" descr="K:\OIA\0501-OIA\Consumer Protection\Law Clerks\Work\Yui Ota - 2013\African Dialogue - Case Study\Graphics\Mobile Cramming.png"/>
          <p:cNvPicPr>
            <a:picLocks noChangeAspect="1" noChangeArrowheads="1"/>
          </p:cNvPicPr>
          <p:nvPr/>
        </p:nvPicPr>
        <p:blipFill rotWithShape="1">
          <a:blip r:embed="rId4">
            <a:extLst>
              <a:ext uri="{28A0092B-C50C-407E-A947-70E740481C1C}">
                <a14:useLocalDpi xmlns:a14="http://schemas.microsoft.com/office/drawing/2010/main" val="0"/>
              </a:ext>
            </a:extLst>
          </a:blip>
          <a:srcRect l="9185" t="8237" r="10092" b="14064"/>
          <a:stretch/>
        </p:blipFill>
        <p:spPr bwMode="auto">
          <a:xfrm rot="749680">
            <a:off x="5487116" y="2206001"/>
            <a:ext cx="3368643" cy="178421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photo Title 2">
            <a:hlinkClick r:id="rId5"/>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3439" t="7481" r="1273" b="21782"/>
          <a:stretch/>
        </p:blipFill>
        <p:spPr bwMode="auto">
          <a:xfrm>
            <a:off x="990600" y="779123"/>
            <a:ext cx="1383402" cy="121131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a:xfrm>
            <a:off x="3991088" y="6492875"/>
            <a:ext cx="1161826" cy="365125"/>
          </a:xfrm>
        </p:spPr>
        <p:txBody>
          <a:bodyPr/>
          <a:lstStyle/>
          <a:p>
            <a:fld id="{12A81D5C-F4C2-48B8-81C3-36C8089BB5FF}" type="slidenum">
              <a:rPr lang="en-US" smtClean="0">
                <a:solidFill>
                  <a:srgbClr val="073E87"/>
                </a:solidFill>
              </a:rPr>
              <a:pPr/>
              <a:t>39</a:t>
            </a:fld>
            <a:endParaRPr lang="en-US" dirty="0">
              <a:solidFill>
                <a:srgbClr val="073E87"/>
              </a:solidFill>
            </a:endParaRPr>
          </a:p>
        </p:txBody>
      </p:sp>
      <p:sp>
        <p:nvSpPr>
          <p:cNvPr id="2" name="Title 1"/>
          <p:cNvSpPr>
            <a:spLocks noGrp="1"/>
          </p:cNvSpPr>
          <p:nvPr>
            <p:ph type="title"/>
          </p:nvPr>
        </p:nvSpPr>
        <p:spPr>
          <a:xfrm>
            <a:off x="1443635" y="788648"/>
            <a:ext cx="6477000" cy="1252728"/>
          </a:xfrm>
        </p:spPr>
        <p:txBody>
          <a:bodyPr>
            <a:normAutofit/>
          </a:bodyPr>
          <a:lstStyle/>
          <a:p>
            <a:r>
              <a:rPr lang="en-US" sz="3600" b="1" dirty="0" smtClean="0">
                <a:solidFill>
                  <a:schemeClr val="tx1"/>
                </a:solidFill>
              </a:rPr>
              <a:t>FTC </a:t>
            </a:r>
            <a:r>
              <a:rPr lang="en-US" sz="3600" b="1" dirty="0">
                <a:solidFill>
                  <a:schemeClr val="tx1"/>
                </a:solidFill>
              </a:rPr>
              <a:t>v. Wise </a:t>
            </a:r>
            <a:r>
              <a:rPr lang="en-US" sz="3600" b="1" dirty="0" smtClean="0">
                <a:solidFill>
                  <a:schemeClr val="tx1"/>
                </a:solidFill>
              </a:rPr>
              <a:t>Media</a:t>
            </a:r>
            <a:endParaRPr lang="en-US" sz="4000" b="1" dirty="0">
              <a:solidFill>
                <a:schemeClr val="tx1"/>
              </a:solidFill>
            </a:endParaRPr>
          </a:p>
        </p:txBody>
      </p:sp>
      <p:pic>
        <p:nvPicPr>
          <p:cNvPr id="1028"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02070" y="304800"/>
            <a:ext cx="1837130" cy="1557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8600" y="250803"/>
            <a:ext cx="1145436" cy="100584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45609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photo Title 2">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3439" t="7481" r="1273" b="21782"/>
          <a:stretch/>
        </p:blipFill>
        <p:spPr bwMode="auto">
          <a:xfrm>
            <a:off x="990600" y="779123"/>
            <a:ext cx="1383402" cy="121131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a:xfrm>
            <a:off x="3991088" y="6569075"/>
            <a:ext cx="1161826" cy="365125"/>
          </a:xfrm>
        </p:spPr>
        <p:txBody>
          <a:bodyPr/>
          <a:lstStyle/>
          <a:p>
            <a:fld id="{12A81D5C-F4C2-48B8-81C3-36C8089BB5FF}" type="slidenum">
              <a:rPr lang="en-US" smtClean="0">
                <a:solidFill>
                  <a:srgbClr val="073E87"/>
                </a:solidFill>
              </a:rPr>
              <a:pPr/>
              <a:t>4</a:t>
            </a:fld>
            <a:endParaRPr lang="en-US" dirty="0">
              <a:solidFill>
                <a:srgbClr val="073E87"/>
              </a:solidFill>
            </a:endParaRPr>
          </a:p>
        </p:txBody>
      </p:sp>
      <p:sp>
        <p:nvSpPr>
          <p:cNvPr id="2" name="Title 1"/>
          <p:cNvSpPr>
            <a:spLocks noGrp="1"/>
          </p:cNvSpPr>
          <p:nvPr>
            <p:ph type="title"/>
          </p:nvPr>
        </p:nvSpPr>
        <p:spPr>
          <a:xfrm>
            <a:off x="2405900" y="381000"/>
            <a:ext cx="4654870" cy="1252728"/>
          </a:xfrm>
        </p:spPr>
        <p:txBody>
          <a:bodyPr>
            <a:normAutofit fontScale="90000"/>
          </a:bodyPr>
          <a:lstStyle/>
          <a:p>
            <a:r>
              <a:rPr lang="en-US" sz="4000" b="1" u="sng" dirty="0">
                <a:solidFill>
                  <a:schemeClr val="tx1"/>
                </a:solidFill>
              </a:rPr>
              <a:t>A Bank Interest </a:t>
            </a:r>
            <a:r>
              <a:rPr lang="en-US" sz="4000" b="1" u="sng" dirty="0" smtClean="0">
                <a:solidFill>
                  <a:schemeClr val="tx1"/>
                </a:solidFill>
              </a:rPr>
              <a:t>Opportunity Scam</a:t>
            </a:r>
            <a:r>
              <a:rPr lang="en-US" sz="4000" b="1" dirty="0">
                <a:solidFill>
                  <a:schemeClr val="tx1"/>
                </a:solidFill>
              </a:rPr>
              <a:t/>
            </a:r>
            <a:br>
              <a:rPr lang="en-US" sz="4000" b="1" dirty="0">
                <a:solidFill>
                  <a:schemeClr val="tx1"/>
                </a:solidFill>
              </a:rPr>
            </a:br>
            <a:r>
              <a:rPr lang="en-US" sz="4000" b="1" dirty="0" smtClean="0">
                <a:solidFill>
                  <a:schemeClr val="tx1"/>
                </a:solidFill>
              </a:rPr>
              <a:t>Facts – 2/2</a:t>
            </a:r>
            <a:endParaRPr lang="en-US" sz="4000" b="1" dirty="0">
              <a:solidFill>
                <a:schemeClr val="tx1"/>
              </a:solidFill>
            </a:endParaRPr>
          </a:p>
        </p:txBody>
      </p:sp>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02070" y="304800"/>
            <a:ext cx="1837130" cy="1557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8600" y="250803"/>
            <a:ext cx="1145436" cy="100584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Content Placeholder 2"/>
          <p:cNvSpPr txBox="1">
            <a:spLocks/>
          </p:cNvSpPr>
          <p:nvPr/>
        </p:nvSpPr>
        <p:spPr>
          <a:xfrm>
            <a:off x="180975" y="2024106"/>
            <a:ext cx="8915400" cy="4876800"/>
          </a:xfrm>
          <a:prstGeom prst="rect">
            <a:avLst/>
          </a:prstGeom>
        </p:spPr>
        <p:txBody>
          <a:bodyPr vert="horz" lIns="54864" tIns="91440" rtlCol="0">
            <a:no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438912" marR="0" lvl="0" indent="-320040" algn="l" defTabSz="914400" rtl="0" eaLnBrk="1" fontAlgn="auto" latinLnBrk="0" hangingPunct="1">
              <a:lnSpc>
                <a:spcPct val="100000"/>
              </a:lnSpc>
              <a:spcBef>
                <a:spcPts val="0"/>
              </a:spcBef>
              <a:spcAft>
                <a:spcPts val="0"/>
              </a:spcAft>
              <a:buClr>
                <a:srgbClr val="F0AD00"/>
              </a:buClr>
              <a:buSzPct val="80000"/>
              <a:buFont typeface="Wingdings 2"/>
              <a:buChar char=""/>
              <a:tabLst/>
              <a:defRPr/>
            </a:pPr>
            <a:endParaRPr kumimoji="0" lang="en-US" sz="1900" b="0" i="0" u="none" strike="noStrike" kern="1200" cap="none" spc="0" normalizeH="0" baseline="0" noProof="0" dirty="0" smtClean="0">
              <a:ln>
                <a:noFill/>
              </a:ln>
              <a:solidFill>
                <a:sysClr val="windowText" lastClr="000000"/>
              </a:solidFill>
              <a:effectLst/>
              <a:uLnTx/>
              <a:uFillTx/>
              <a:latin typeface="Corbel"/>
              <a:ea typeface="+mn-ea"/>
              <a:cs typeface="+mn-cs"/>
            </a:endParaRPr>
          </a:p>
        </p:txBody>
      </p:sp>
      <p:sp>
        <p:nvSpPr>
          <p:cNvPr id="3" name="Rectangle 2"/>
          <p:cNvSpPr/>
          <p:nvPr/>
        </p:nvSpPr>
        <p:spPr>
          <a:xfrm>
            <a:off x="149077" y="2591038"/>
            <a:ext cx="8940209" cy="1846659"/>
          </a:xfrm>
          <a:prstGeom prst="rect">
            <a:avLst/>
          </a:prstGeom>
        </p:spPr>
        <p:txBody>
          <a:bodyPr wrap="square">
            <a:spAutoFit/>
          </a:bodyPr>
          <a:lstStyle/>
          <a:p>
            <a:pPr marL="438912" lvl="0" indent="-320040">
              <a:buClr>
                <a:srgbClr val="F0AD00"/>
              </a:buClr>
              <a:buSzPct val="80000"/>
              <a:buFont typeface="Wingdings 2"/>
              <a:buChar char=""/>
              <a:defRPr/>
            </a:pPr>
            <a:r>
              <a:rPr lang="en-US" sz="1900" dirty="0" smtClean="0">
                <a:solidFill>
                  <a:sysClr val="windowText" lastClr="000000"/>
                </a:solidFill>
                <a:latin typeface="Corbel"/>
              </a:rPr>
              <a:t>At </a:t>
            </a:r>
            <a:r>
              <a:rPr lang="en-US" sz="1900" dirty="0">
                <a:solidFill>
                  <a:sysClr val="windowText" lastClr="000000"/>
                </a:solidFill>
                <a:latin typeface="Corbel"/>
              </a:rPr>
              <a:t>least 100 mobile users in each country provided their current account number. In total, more than $50,000 in funds were removed, but after two months no one has received any communication  from Ghana Volta Bank.  Many have started to complain that their money is lost.  </a:t>
            </a:r>
          </a:p>
          <a:p>
            <a:pPr marL="118872" lvl="0">
              <a:buClr>
                <a:srgbClr val="F0AD00"/>
              </a:buClr>
              <a:buSzPct val="80000"/>
              <a:defRPr/>
            </a:pPr>
            <a:endParaRPr lang="en-US" sz="1900" dirty="0">
              <a:solidFill>
                <a:sysClr val="windowText" lastClr="000000"/>
              </a:solidFill>
              <a:latin typeface="Corbel"/>
            </a:endParaRPr>
          </a:p>
          <a:p>
            <a:pPr marL="438912" lvl="0" indent="-320040">
              <a:buClr>
                <a:srgbClr val="F0AD00"/>
              </a:buClr>
              <a:buSzPct val="80000"/>
              <a:buFont typeface="Wingdings 2"/>
              <a:buChar char=""/>
              <a:defRPr/>
            </a:pPr>
            <a:r>
              <a:rPr lang="en-US" sz="1900" dirty="0" err="1">
                <a:solidFill>
                  <a:sysClr val="windowText" lastClr="000000"/>
                </a:solidFill>
                <a:latin typeface="Corbel"/>
              </a:rPr>
              <a:t>Kojo</a:t>
            </a:r>
            <a:r>
              <a:rPr lang="en-US" sz="1900" dirty="0">
                <a:solidFill>
                  <a:sysClr val="windowText" lastClr="000000"/>
                </a:solidFill>
                <a:latin typeface="Corbel"/>
              </a:rPr>
              <a:t> now has a new car and fancy watch but the woman remains uninterested.  </a:t>
            </a:r>
          </a:p>
        </p:txBody>
      </p:sp>
    </p:spTree>
    <p:extLst>
      <p:ext uri="{BB962C8B-B14F-4D97-AF65-F5344CB8AC3E}">
        <p14:creationId xmlns:p14="http://schemas.microsoft.com/office/powerpoint/2010/main" val="403150721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photo Title 2">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3439" t="7481" r="1273" b="21782"/>
          <a:stretch/>
        </p:blipFill>
        <p:spPr bwMode="auto">
          <a:xfrm>
            <a:off x="990600" y="779123"/>
            <a:ext cx="1383402" cy="121131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a:xfrm>
            <a:off x="3991088" y="6492875"/>
            <a:ext cx="1161826" cy="365125"/>
          </a:xfrm>
        </p:spPr>
        <p:txBody>
          <a:bodyPr/>
          <a:lstStyle/>
          <a:p>
            <a:fld id="{12A81D5C-F4C2-48B8-81C3-36C8089BB5FF}" type="slidenum">
              <a:rPr lang="en-US" smtClean="0">
                <a:solidFill>
                  <a:srgbClr val="073E87"/>
                </a:solidFill>
              </a:rPr>
              <a:pPr/>
              <a:t>40</a:t>
            </a:fld>
            <a:endParaRPr lang="en-US" dirty="0">
              <a:solidFill>
                <a:srgbClr val="073E87"/>
              </a:solidFill>
            </a:endParaRPr>
          </a:p>
        </p:txBody>
      </p:sp>
      <p:sp>
        <p:nvSpPr>
          <p:cNvPr id="2" name="Title 1"/>
          <p:cNvSpPr>
            <a:spLocks noGrp="1"/>
          </p:cNvSpPr>
          <p:nvPr>
            <p:ph type="title"/>
          </p:nvPr>
        </p:nvSpPr>
        <p:spPr>
          <a:xfrm>
            <a:off x="1443635" y="788648"/>
            <a:ext cx="6477000" cy="1252728"/>
          </a:xfrm>
        </p:spPr>
        <p:txBody>
          <a:bodyPr>
            <a:normAutofit/>
          </a:bodyPr>
          <a:lstStyle/>
          <a:p>
            <a:r>
              <a:rPr lang="en-US" sz="3600" b="1" dirty="0" smtClean="0">
                <a:solidFill>
                  <a:schemeClr val="tx1"/>
                </a:solidFill>
              </a:rPr>
              <a:t>FTC </a:t>
            </a:r>
            <a:r>
              <a:rPr lang="en-US" sz="3600" b="1" dirty="0">
                <a:solidFill>
                  <a:schemeClr val="tx1"/>
                </a:solidFill>
              </a:rPr>
              <a:t>v. </a:t>
            </a:r>
            <a:r>
              <a:rPr lang="en-US" sz="3600" b="1" dirty="0" smtClean="0">
                <a:solidFill>
                  <a:schemeClr val="tx1"/>
                </a:solidFill>
              </a:rPr>
              <a:t>Inc21.com</a:t>
            </a:r>
            <a:endParaRPr lang="en-US" sz="4000" b="1" dirty="0">
              <a:solidFill>
                <a:schemeClr val="tx1"/>
              </a:solidFill>
            </a:endParaRPr>
          </a:p>
        </p:txBody>
      </p:sp>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02070" y="304800"/>
            <a:ext cx="1837130" cy="1557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8600" y="250803"/>
            <a:ext cx="1145436" cy="100584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Content Placeholder 2"/>
          <p:cNvSpPr txBox="1">
            <a:spLocks/>
          </p:cNvSpPr>
          <p:nvPr/>
        </p:nvSpPr>
        <p:spPr>
          <a:xfrm>
            <a:off x="304800" y="1999297"/>
            <a:ext cx="4953000" cy="5105400"/>
          </a:xfrm>
          <a:prstGeom prst="rect">
            <a:avLst/>
          </a:prstGeom>
        </p:spPr>
        <p:txBody>
          <a:bodyPr vert="horz" lIns="54864" tIns="91440" rtlCol="0">
            <a:no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438912" marR="0" lvl="0" indent="-320040" algn="l" defTabSz="914400" rtl="0" eaLnBrk="1" fontAlgn="auto" latinLnBrk="0" hangingPunct="1">
              <a:lnSpc>
                <a:spcPct val="100000"/>
              </a:lnSpc>
              <a:spcBef>
                <a:spcPts val="0"/>
              </a:spcBef>
              <a:spcAft>
                <a:spcPts val="0"/>
              </a:spcAft>
              <a:buClr>
                <a:srgbClr val="F0AD00"/>
              </a:buClr>
              <a:buSzPct val="80000"/>
              <a:buFont typeface="Wingdings 2"/>
              <a:buChar char=""/>
              <a:tabLst/>
              <a:defRPr/>
            </a:pPr>
            <a:r>
              <a:rPr kumimoji="0" lang="en-US" sz="1900" b="0" i="0" u="none" strike="noStrike" kern="1200" cap="none" spc="0" normalizeH="0" baseline="0" noProof="0" dirty="0" smtClean="0">
                <a:ln>
                  <a:noFill/>
                </a:ln>
                <a:solidFill>
                  <a:sysClr val="windowText" lastClr="000000"/>
                </a:solidFill>
                <a:effectLst/>
                <a:uLnTx/>
                <a:uFillTx/>
                <a:latin typeface="Corbel"/>
                <a:ea typeface="+mn-ea"/>
                <a:cs typeface="+mn-cs"/>
              </a:rPr>
              <a:t>Facts:</a:t>
            </a:r>
          </a:p>
          <a:p>
            <a:pPr marL="731520" marR="0" lvl="1" indent="-274320" algn="l" defTabSz="914400" rtl="0" eaLnBrk="1" fontAlgn="auto" latinLnBrk="0" hangingPunct="1">
              <a:lnSpc>
                <a:spcPct val="100000"/>
              </a:lnSpc>
              <a:spcBef>
                <a:spcPct val="20000"/>
              </a:spcBef>
              <a:spcAft>
                <a:spcPts val="0"/>
              </a:spcAft>
              <a:buClr>
                <a:srgbClr val="60B5CC"/>
              </a:buClr>
              <a:buSzPct val="90000"/>
              <a:buFont typeface="Wingdings"/>
              <a:buChar char=""/>
              <a:tabLst/>
              <a:defRPr/>
            </a:pPr>
            <a:r>
              <a:rPr kumimoji="0" lang="en-US" sz="1900" b="0" i="0" u="none" strike="noStrike" kern="1200" cap="none" spc="0" normalizeH="0" baseline="0" noProof="0" dirty="0" smtClean="0">
                <a:ln>
                  <a:noFill/>
                </a:ln>
                <a:solidFill>
                  <a:sysClr val="windowText" lastClr="000000"/>
                </a:solidFill>
                <a:effectLst/>
                <a:uLnTx/>
                <a:uFillTx/>
                <a:latin typeface="Corbel"/>
                <a:ea typeface="+mn-ea"/>
                <a:cs typeface="+mn-cs"/>
              </a:rPr>
              <a:t>Defendants made unsolicited calls and</a:t>
            </a:r>
            <a:r>
              <a:rPr kumimoji="0" lang="en-US" sz="1900" b="0" i="0" u="none" strike="noStrike" kern="1200" cap="none" spc="0" normalizeH="0" noProof="0" dirty="0" smtClean="0">
                <a:ln>
                  <a:noFill/>
                </a:ln>
                <a:solidFill>
                  <a:sysClr val="windowText" lastClr="000000"/>
                </a:solidFill>
                <a:effectLst/>
                <a:uLnTx/>
                <a:uFillTx/>
                <a:latin typeface="Corbel"/>
                <a:ea typeface="+mn-ea"/>
                <a:cs typeface="+mn-cs"/>
              </a:rPr>
              <a:t> </a:t>
            </a:r>
            <a:r>
              <a:rPr kumimoji="0" lang="en-US" sz="1900" b="0" i="0" u="none" strike="noStrike" kern="1200" cap="none" spc="0" normalizeH="0" baseline="0" noProof="0" dirty="0" smtClean="0">
                <a:ln>
                  <a:noFill/>
                </a:ln>
                <a:solidFill>
                  <a:sysClr val="windowText" lastClr="000000"/>
                </a:solidFill>
                <a:effectLst/>
                <a:uLnTx/>
                <a:uFillTx/>
                <a:latin typeface="Corbel"/>
                <a:ea typeface="+mn-ea"/>
                <a:cs typeface="+mn-cs"/>
              </a:rPr>
              <a:t>offered their Internet services without asking consumers to purchase anything. </a:t>
            </a:r>
          </a:p>
          <a:p>
            <a:pPr marL="731520" marR="0" lvl="1" indent="-274320" algn="l" defTabSz="914400" rtl="0" eaLnBrk="1" fontAlgn="auto" latinLnBrk="0" hangingPunct="1">
              <a:lnSpc>
                <a:spcPct val="100000"/>
              </a:lnSpc>
              <a:spcBef>
                <a:spcPct val="20000"/>
              </a:spcBef>
              <a:spcAft>
                <a:spcPts val="0"/>
              </a:spcAft>
              <a:buClr>
                <a:srgbClr val="60B5CC"/>
              </a:buClr>
              <a:buSzPct val="90000"/>
              <a:buFont typeface="Wingdings"/>
              <a:buChar char=""/>
              <a:tabLst/>
              <a:defRPr/>
            </a:pPr>
            <a:r>
              <a:rPr kumimoji="0" lang="en-US" sz="1900" b="0" i="0" u="none" strike="noStrike" kern="1200" cap="none" spc="0" normalizeH="0" baseline="0" noProof="0" dirty="0" smtClean="0">
                <a:ln>
                  <a:noFill/>
                </a:ln>
                <a:solidFill>
                  <a:sysClr val="windowText" lastClr="000000"/>
                </a:solidFill>
                <a:effectLst/>
                <a:uLnTx/>
                <a:uFillTx/>
                <a:latin typeface="Corbel"/>
                <a:ea typeface="+mn-ea"/>
                <a:cs typeface="+mn-cs"/>
              </a:rPr>
              <a:t>Even when their offer was declined or their offer was for a free trial, Defendants then placed unauthorized charges on consumers' telephone bills for such services. </a:t>
            </a:r>
          </a:p>
          <a:p>
            <a:pPr marL="731520" marR="0" lvl="1" indent="-274320" algn="l" defTabSz="914400" rtl="0" eaLnBrk="1" fontAlgn="auto" latinLnBrk="0" hangingPunct="1">
              <a:lnSpc>
                <a:spcPct val="100000"/>
              </a:lnSpc>
              <a:spcBef>
                <a:spcPct val="20000"/>
              </a:spcBef>
              <a:spcAft>
                <a:spcPts val="0"/>
              </a:spcAft>
              <a:buClr>
                <a:srgbClr val="60B5CC"/>
              </a:buClr>
              <a:buSzPct val="90000"/>
              <a:buFont typeface="Wingdings"/>
              <a:buChar char=""/>
              <a:tabLst/>
              <a:defRPr/>
            </a:pPr>
            <a:r>
              <a:rPr kumimoji="0" lang="en-US" sz="1900" b="0" i="0" u="none" strike="noStrike" kern="1200" cap="none" spc="0" normalizeH="0" baseline="0" noProof="0" dirty="0" smtClean="0">
                <a:ln>
                  <a:noFill/>
                </a:ln>
                <a:solidFill>
                  <a:sysClr val="windowText" lastClr="000000"/>
                </a:solidFill>
                <a:effectLst/>
                <a:uLnTx/>
                <a:uFillTx/>
                <a:latin typeface="Corbel"/>
                <a:ea typeface="+mn-ea"/>
                <a:cs typeface="+mn-cs"/>
              </a:rPr>
              <a:t>Defendants collected over $37 million. </a:t>
            </a:r>
          </a:p>
          <a:p>
            <a:pPr marL="438912" marR="0" lvl="0" indent="-320040" algn="l" defTabSz="914400" rtl="0" eaLnBrk="1" fontAlgn="auto" latinLnBrk="0" hangingPunct="1">
              <a:lnSpc>
                <a:spcPct val="100000"/>
              </a:lnSpc>
              <a:spcBef>
                <a:spcPts val="0"/>
              </a:spcBef>
              <a:spcAft>
                <a:spcPts val="0"/>
              </a:spcAft>
              <a:buClr>
                <a:srgbClr val="F0AD00"/>
              </a:buClr>
              <a:buSzPct val="80000"/>
              <a:buFont typeface="Wingdings 2"/>
              <a:buChar char=""/>
              <a:tabLst/>
              <a:defRPr/>
            </a:pPr>
            <a:endParaRPr kumimoji="0" lang="en-US" sz="1900" b="0" i="0" u="none" strike="noStrike" kern="1200" cap="none" spc="0" normalizeH="0" baseline="0" noProof="0" dirty="0" smtClean="0">
              <a:ln>
                <a:noFill/>
              </a:ln>
              <a:solidFill>
                <a:sysClr val="windowText" lastClr="000000"/>
              </a:solidFill>
              <a:effectLst/>
              <a:uLnTx/>
              <a:uFillTx/>
              <a:latin typeface="Corbel"/>
              <a:ea typeface="+mn-ea"/>
              <a:cs typeface="+mn-cs"/>
            </a:endParaRPr>
          </a:p>
          <a:p>
            <a:pPr marL="438912" marR="0" lvl="0" indent="-320040" algn="l" defTabSz="914400" rtl="0" eaLnBrk="1" fontAlgn="auto" latinLnBrk="0" hangingPunct="1">
              <a:lnSpc>
                <a:spcPct val="100000"/>
              </a:lnSpc>
              <a:spcBef>
                <a:spcPts val="0"/>
              </a:spcBef>
              <a:spcAft>
                <a:spcPts val="0"/>
              </a:spcAft>
              <a:buClr>
                <a:srgbClr val="F0AD00"/>
              </a:buClr>
              <a:buSzPct val="80000"/>
              <a:buFont typeface="Wingdings 2"/>
              <a:buChar char=""/>
              <a:tabLst/>
              <a:defRPr/>
            </a:pPr>
            <a:r>
              <a:rPr kumimoji="0" lang="en-US" sz="1900" b="0" i="0" u="none" strike="noStrike" kern="1200" cap="none" spc="0" normalizeH="0" baseline="0" noProof="0" dirty="0" smtClean="0">
                <a:ln>
                  <a:noFill/>
                </a:ln>
                <a:solidFill>
                  <a:sysClr val="windowText" lastClr="000000"/>
                </a:solidFill>
                <a:effectLst/>
                <a:uLnTx/>
                <a:uFillTx/>
                <a:latin typeface="Corbel"/>
                <a:ea typeface="+mn-ea"/>
                <a:cs typeface="+mn-cs"/>
              </a:rPr>
              <a:t>Resolution:</a:t>
            </a:r>
          </a:p>
          <a:p>
            <a:pPr marL="731520" marR="0" lvl="1" indent="-274320" algn="l" defTabSz="914400" rtl="0" eaLnBrk="1" fontAlgn="auto" latinLnBrk="0" hangingPunct="1">
              <a:lnSpc>
                <a:spcPct val="100000"/>
              </a:lnSpc>
              <a:spcBef>
                <a:spcPct val="20000"/>
              </a:spcBef>
              <a:spcAft>
                <a:spcPts val="0"/>
              </a:spcAft>
              <a:buClr>
                <a:srgbClr val="60B5CC"/>
              </a:buClr>
              <a:buSzPct val="90000"/>
              <a:buFont typeface="Wingdings"/>
              <a:buChar char=""/>
              <a:tabLst/>
              <a:defRPr/>
            </a:pPr>
            <a:r>
              <a:rPr kumimoji="0" lang="en-US" sz="1900" b="0" i="0" u="none" strike="noStrike" kern="1200" cap="none" spc="0" normalizeH="0" baseline="0" noProof="0" dirty="0" smtClean="0">
                <a:ln>
                  <a:noFill/>
                </a:ln>
                <a:solidFill>
                  <a:sysClr val="windowText" lastClr="000000"/>
                </a:solidFill>
                <a:effectLst/>
                <a:uLnTx/>
                <a:uFillTx/>
                <a:latin typeface="Corbel"/>
                <a:ea typeface="+mn-ea"/>
                <a:cs typeface="+mn-cs"/>
              </a:rPr>
              <a:t>Permanent Injunction</a:t>
            </a:r>
          </a:p>
          <a:p>
            <a:pPr marL="731520" marR="0" lvl="1" indent="-274320" algn="l" defTabSz="914400" rtl="0" eaLnBrk="1" fontAlgn="auto" latinLnBrk="0" hangingPunct="1">
              <a:lnSpc>
                <a:spcPct val="100000"/>
              </a:lnSpc>
              <a:spcBef>
                <a:spcPct val="20000"/>
              </a:spcBef>
              <a:spcAft>
                <a:spcPts val="0"/>
              </a:spcAft>
              <a:buClr>
                <a:srgbClr val="60B5CC"/>
              </a:buClr>
              <a:buSzPct val="90000"/>
              <a:buFont typeface="Wingdings"/>
              <a:buChar char=""/>
              <a:tabLst/>
              <a:defRPr/>
            </a:pPr>
            <a:r>
              <a:rPr kumimoji="0" lang="en-US" sz="1900" b="0" i="0" u="none" strike="noStrike" kern="1200" cap="none" spc="0" normalizeH="0" baseline="0" noProof="0" dirty="0" smtClean="0">
                <a:ln>
                  <a:noFill/>
                </a:ln>
                <a:solidFill>
                  <a:sysClr val="windowText" lastClr="000000"/>
                </a:solidFill>
                <a:effectLst/>
                <a:uLnTx/>
                <a:uFillTx/>
                <a:latin typeface="Corbel"/>
                <a:ea typeface="+mn-ea"/>
                <a:cs typeface="+mn-cs"/>
              </a:rPr>
              <a:t>Monetary Restitution </a:t>
            </a:r>
          </a:p>
        </p:txBody>
      </p:sp>
      <p:pic>
        <p:nvPicPr>
          <p:cNvPr id="7172"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l="50653" t="27256" r="30948" b="51073"/>
          <a:stretch/>
        </p:blipFill>
        <p:spPr bwMode="auto">
          <a:xfrm>
            <a:off x="5410200" y="3276600"/>
            <a:ext cx="3030279" cy="22308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0060049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9934" t="28448" r="30776" b="34236"/>
          <a:stretch/>
        </p:blipFill>
        <p:spPr bwMode="auto">
          <a:xfrm>
            <a:off x="1646860" y="1990437"/>
            <a:ext cx="6019799" cy="4793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descr="photo Title 2">
            <a:hlinkClick r:id="rId4"/>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3439" t="7481" r="1273" b="21782"/>
          <a:stretch/>
        </p:blipFill>
        <p:spPr bwMode="auto">
          <a:xfrm>
            <a:off x="990600" y="779123"/>
            <a:ext cx="1383402" cy="121131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a:xfrm>
            <a:off x="3991088" y="6492875"/>
            <a:ext cx="1161826" cy="365125"/>
          </a:xfrm>
        </p:spPr>
        <p:txBody>
          <a:bodyPr/>
          <a:lstStyle/>
          <a:p>
            <a:fld id="{12A81D5C-F4C2-48B8-81C3-36C8089BB5FF}" type="slidenum">
              <a:rPr lang="en-US" smtClean="0">
                <a:solidFill>
                  <a:srgbClr val="073E87"/>
                </a:solidFill>
              </a:rPr>
              <a:pPr/>
              <a:t>41</a:t>
            </a:fld>
            <a:endParaRPr lang="en-US" dirty="0">
              <a:solidFill>
                <a:srgbClr val="073E87"/>
              </a:solidFill>
            </a:endParaRPr>
          </a:p>
        </p:txBody>
      </p:sp>
      <p:sp>
        <p:nvSpPr>
          <p:cNvPr id="2" name="Title 1"/>
          <p:cNvSpPr>
            <a:spLocks noGrp="1"/>
          </p:cNvSpPr>
          <p:nvPr>
            <p:ph type="title"/>
          </p:nvPr>
        </p:nvSpPr>
        <p:spPr>
          <a:xfrm>
            <a:off x="1443635" y="788648"/>
            <a:ext cx="6477000" cy="1252728"/>
          </a:xfrm>
        </p:spPr>
        <p:txBody>
          <a:bodyPr>
            <a:normAutofit/>
          </a:bodyPr>
          <a:lstStyle/>
          <a:p>
            <a:r>
              <a:rPr lang="en-US" sz="3600" b="1" dirty="0" smtClean="0">
                <a:solidFill>
                  <a:schemeClr val="tx1"/>
                </a:solidFill>
              </a:rPr>
              <a:t>FTC </a:t>
            </a:r>
            <a:r>
              <a:rPr lang="en-US" sz="3600" b="1" dirty="0">
                <a:solidFill>
                  <a:schemeClr val="tx1"/>
                </a:solidFill>
              </a:rPr>
              <a:t>v. </a:t>
            </a:r>
            <a:r>
              <a:rPr lang="en-US" sz="3600" b="1" dirty="0" smtClean="0">
                <a:solidFill>
                  <a:schemeClr val="tx1"/>
                </a:solidFill>
              </a:rPr>
              <a:t>Inc21.com</a:t>
            </a:r>
            <a:endParaRPr lang="en-US" sz="4000" b="1" dirty="0">
              <a:solidFill>
                <a:schemeClr val="tx1"/>
              </a:solidFill>
            </a:endParaRPr>
          </a:p>
        </p:txBody>
      </p:sp>
      <p:pic>
        <p:nvPicPr>
          <p:cNvPr id="1028"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02070" y="304800"/>
            <a:ext cx="1837130" cy="1557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8600" y="250803"/>
            <a:ext cx="1145436" cy="100584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0681105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photo Title 2">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3439" t="7481" r="1273" b="21782"/>
          <a:stretch/>
        </p:blipFill>
        <p:spPr bwMode="auto">
          <a:xfrm>
            <a:off x="990600" y="779123"/>
            <a:ext cx="1383402" cy="121131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a:xfrm>
            <a:off x="3991088" y="6492875"/>
            <a:ext cx="1161826" cy="365125"/>
          </a:xfrm>
        </p:spPr>
        <p:txBody>
          <a:bodyPr/>
          <a:lstStyle/>
          <a:p>
            <a:fld id="{12A81D5C-F4C2-48B8-81C3-36C8089BB5FF}" type="slidenum">
              <a:rPr lang="en-US" smtClean="0">
                <a:solidFill>
                  <a:srgbClr val="073E87"/>
                </a:solidFill>
              </a:rPr>
              <a:pPr/>
              <a:t>42</a:t>
            </a:fld>
            <a:endParaRPr lang="en-US" dirty="0">
              <a:solidFill>
                <a:srgbClr val="073E87"/>
              </a:solidFill>
            </a:endParaRPr>
          </a:p>
        </p:txBody>
      </p:sp>
      <p:sp>
        <p:nvSpPr>
          <p:cNvPr id="2" name="Title 1"/>
          <p:cNvSpPr>
            <a:spLocks noGrp="1"/>
          </p:cNvSpPr>
          <p:nvPr>
            <p:ph type="title"/>
          </p:nvPr>
        </p:nvSpPr>
        <p:spPr>
          <a:xfrm>
            <a:off x="1443635" y="630279"/>
            <a:ext cx="6477000" cy="1252728"/>
          </a:xfrm>
        </p:spPr>
        <p:txBody>
          <a:bodyPr>
            <a:normAutofit fontScale="90000"/>
          </a:bodyPr>
          <a:lstStyle/>
          <a:p>
            <a:r>
              <a:rPr lang="en-US" sz="4000" b="1" dirty="0" smtClean="0">
                <a:solidFill>
                  <a:schemeClr val="tx1"/>
                </a:solidFill>
              </a:rPr>
              <a:t>International </a:t>
            </a:r>
            <a:br>
              <a:rPr lang="en-US" sz="4000" b="1" dirty="0" smtClean="0">
                <a:solidFill>
                  <a:schemeClr val="tx1"/>
                </a:solidFill>
              </a:rPr>
            </a:br>
            <a:r>
              <a:rPr lang="en-US" sz="4000" b="1" dirty="0" smtClean="0">
                <a:solidFill>
                  <a:schemeClr val="tx1"/>
                </a:solidFill>
              </a:rPr>
              <a:t>Cooperation</a:t>
            </a:r>
            <a:endParaRPr lang="en-US" sz="4000" b="1" dirty="0">
              <a:solidFill>
                <a:schemeClr val="tx1"/>
              </a:solidFill>
            </a:endParaRPr>
          </a:p>
        </p:txBody>
      </p:sp>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02070" y="304800"/>
            <a:ext cx="1837130" cy="1557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8600" y="250803"/>
            <a:ext cx="1145436" cy="100584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658676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photo Title 2">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3439" t="7481" r="1273" b="21782"/>
          <a:stretch/>
        </p:blipFill>
        <p:spPr bwMode="auto">
          <a:xfrm>
            <a:off x="990600" y="779123"/>
            <a:ext cx="1383402" cy="121131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a:xfrm>
            <a:off x="3991088" y="6492875"/>
            <a:ext cx="1161826" cy="365125"/>
          </a:xfrm>
        </p:spPr>
        <p:txBody>
          <a:bodyPr/>
          <a:lstStyle/>
          <a:p>
            <a:fld id="{12A81D5C-F4C2-48B8-81C3-36C8089BB5FF}" type="slidenum">
              <a:rPr lang="en-US" smtClean="0">
                <a:solidFill>
                  <a:srgbClr val="073E87"/>
                </a:solidFill>
              </a:rPr>
              <a:pPr/>
              <a:t>43</a:t>
            </a:fld>
            <a:endParaRPr lang="en-US" dirty="0">
              <a:solidFill>
                <a:srgbClr val="073E87"/>
              </a:solidFill>
            </a:endParaRPr>
          </a:p>
        </p:txBody>
      </p:sp>
      <p:sp>
        <p:nvSpPr>
          <p:cNvPr id="2" name="Title 1"/>
          <p:cNvSpPr>
            <a:spLocks noGrp="1"/>
          </p:cNvSpPr>
          <p:nvPr>
            <p:ph type="title"/>
          </p:nvPr>
        </p:nvSpPr>
        <p:spPr>
          <a:xfrm>
            <a:off x="1443635" y="457401"/>
            <a:ext cx="6477000" cy="1252728"/>
          </a:xfrm>
        </p:spPr>
        <p:txBody>
          <a:bodyPr>
            <a:normAutofit fontScale="90000"/>
          </a:bodyPr>
          <a:lstStyle/>
          <a:p>
            <a:r>
              <a:rPr lang="en-US" sz="4000" b="1" dirty="0" smtClean="0">
                <a:solidFill>
                  <a:schemeClr val="tx1"/>
                </a:solidFill>
              </a:rPr>
              <a:t>The FTC’s International</a:t>
            </a:r>
            <a:br>
              <a:rPr lang="en-US" sz="4000" b="1" dirty="0" smtClean="0">
                <a:solidFill>
                  <a:schemeClr val="tx1"/>
                </a:solidFill>
              </a:rPr>
            </a:br>
            <a:r>
              <a:rPr lang="en-US" sz="4000" b="1" dirty="0" smtClean="0">
                <a:solidFill>
                  <a:schemeClr val="tx1"/>
                </a:solidFill>
              </a:rPr>
              <a:t>Cooperation</a:t>
            </a:r>
            <a:endParaRPr lang="en-US" sz="4000" b="1" dirty="0">
              <a:solidFill>
                <a:schemeClr val="tx1"/>
              </a:solidFill>
            </a:endParaRPr>
          </a:p>
        </p:txBody>
      </p:sp>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02070" y="304800"/>
            <a:ext cx="1837130" cy="1557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8600" y="250803"/>
            <a:ext cx="1145436" cy="100584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ontent Placeholder 2"/>
          <p:cNvSpPr txBox="1">
            <a:spLocks/>
          </p:cNvSpPr>
          <p:nvPr/>
        </p:nvSpPr>
        <p:spPr>
          <a:xfrm>
            <a:off x="118729" y="2286000"/>
            <a:ext cx="6205871" cy="457200"/>
          </a:xfrm>
          <a:prstGeom prst="rect">
            <a:avLst/>
          </a:prstGeom>
        </p:spPr>
        <p:txBody>
          <a:bodyPr vert="horz" lIns="54864" tIns="91440" rtlCol="0">
            <a:no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438912" lvl="3" indent="-320040">
              <a:spcBef>
                <a:spcPts val="0"/>
              </a:spcBef>
              <a:buClr>
                <a:srgbClr val="F0AD00"/>
              </a:buClr>
              <a:buSzPct val="80000"/>
              <a:buFont typeface="Wingdings 2"/>
              <a:buChar char=""/>
              <a:defRPr/>
            </a:pPr>
            <a:r>
              <a:rPr lang="en-US" sz="1900" dirty="0" smtClean="0">
                <a:latin typeface="Corbel" pitchFamily="34" charset="0"/>
              </a:rPr>
              <a:t>The Office of International Affairs, Consumer Protection</a:t>
            </a:r>
          </a:p>
          <a:p>
            <a:pPr marL="118872" lvl="3" indent="0">
              <a:spcBef>
                <a:spcPts val="0"/>
              </a:spcBef>
              <a:buClr>
                <a:srgbClr val="F0AD00"/>
              </a:buClr>
              <a:buSzPct val="80000"/>
              <a:buNone/>
              <a:defRPr/>
            </a:pPr>
            <a:endParaRPr lang="en-US" sz="1900" dirty="0">
              <a:latin typeface="Corbel" pitchFamily="34" charset="0"/>
            </a:endParaRPr>
          </a:p>
          <a:p>
            <a:pPr marL="438912" lvl="3" indent="-320040">
              <a:spcBef>
                <a:spcPts val="0"/>
              </a:spcBef>
              <a:buClr>
                <a:srgbClr val="F0AD00"/>
              </a:buClr>
              <a:buSzPct val="80000"/>
              <a:buFont typeface="Wingdings 2"/>
              <a:buChar char=""/>
              <a:defRPr/>
            </a:pPr>
            <a:endParaRPr lang="en-US" sz="1900" dirty="0">
              <a:latin typeface="Corbel" pitchFamily="34" charset="0"/>
            </a:endParaRPr>
          </a:p>
          <a:p>
            <a:pPr marL="438912" lvl="3" indent="-320040">
              <a:spcBef>
                <a:spcPts val="0"/>
              </a:spcBef>
              <a:buClr>
                <a:srgbClr val="F0AD00"/>
              </a:buClr>
              <a:buSzPct val="80000"/>
              <a:buFont typeface="Wingdings 2"/>
              <a:buChar char=""/>
              <a:defRPr/>
            </a:pPr>
            <a:endParaRPr kumimoji="0" lang="en-US" sz="1900" b="0" i="0" u="none" strike="noStrike" kern="1200" cap="none" spc="0" normalizeH="0" baseline="0" noProof="0" dirty="0" smtClean="0">
              <a:ln>
                <a:noFill/>
              </a:ln>
              <a:solidFill>
                <a:sysClr val="windowText" lastClr="000000"/>
              </a:solidFill>
              <a:effectLst/>
              <a:uLnTx/>
              <a:uFillTx/>
              <a:latin typeface="Corbel" pitchFamily="34" charset="0"/>
            </a:endParaRPr>
          </a:p>
        </p:txBody>
      </p:sp>
      <p:pic>
        <p:nvPicPr>
          <p:cNvPr id="2050"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45320" t="8435" r="14704" b="54471"/>
          <a:stretch/>
        </p:blipFill>
        <p:spPr bwMode="auto">
          <a:xfrm>
            <a:off x="4552539" y="3810000"/>
            <a:ext cx="4448981" cy="2580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Content Placeholder 2"/>
          <p:cNvSpPr txBox="1">
            <a:spLocks/>
          </p:cNvSpPr>
          <p:nvPr/>
        </p:nvSpPr>
        <p:spPr>
          <a:xfrm>
            <a:off x="228601" y="2746744"/>
            <a:ext cx="4849504" cy="2514600"/>
          </a:xfrm>
          <a:prstGeom prst="rect">
            <a:avLst/>
          </a:prstGeom>
        </p:spPr>
        <p:txBody>
          <a:bodyPr vert="horz" lIns="54864" tIns="91440" rtlCol="0">
            <a:no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649224" lvl="4" indent="-320040">
              <a:spcBef>
                <a:spcPts val="0"/>
              </a:spcBef>
              <a:buClr>
                <a:schemeClr val="bg2">
                  <a:lumMod val="75000"/>
                </a:schemeClr>
              </a:buClr>
              <a:buSzPct val="80000"/>
              <a:buFont typeface="Wingdings 2"/>
              <a:buChar char=""/>
              <a:defRPr/>
            </a:pPr>
            <a:r>
              <a:rPr lang="en-US" sz="1900" dirty="0" smtClean="0">
                <a:latin typeface="Corbel" pitchFamily="34" charset="0"/>
              </a:rPr>
              <a:t>Provide litigation support.</a:t>
            </a:r>
          </a:p>
          <a:p>
            <a:pPr marL="649224" lvl="4" indent="-320040">
              <a:spcBef>
                <a:spcPts val="0"/>
              </a:spcBef>
              <a:buClr>
                <a:schemeClr val="bg2">
                  <a:lumMod val="75000"/>
                </a:schemeClr>
              </a:buClr>
              <a:buSzPct val="80000"/>
              <a:buFont typeface="Wingdings 2"/>
              <a:buChar char=""/>
              <a:defRPr/>
            </a:pPr>
            <a:endParaRPr lang="en-US" sz="1900" dirty="0" smtClean="0">
              <a:latin typeface="Corbel" pitchFamily="34" charset="0"/>
            </a:endParaRPr>
          </a:p>
          <a:p>
            <a:pPr marL="649224" lvl="4" indent="-320040">
              <a:spcBef>
                <a:spcPts val="0"/>
              </a:spcBef>
              <a:buClr>
                <a:schemeClr val="bg2">
                  <a:lumMod val="75000"/>
                </a:schemeClr>
              </a:buClr>
              <a:buSzPct val="80000"/>
              <a:buFont typeface="Wingdings 2"/>
              <a:buChar char=""/>
              <a:defRPr/>
            </a:pPr>
            <a:r>
              <a:rPr lang="en-US" sz="1900" dirty="0" smtClean="0">
                <a:latin typeface="Corbel" pitchFamily="34" charset="0"/>
              </a:rPr>
              <a:t>Expand cooperation and information sharing.</a:t>
            </a:r>
          </a:p>
          <a:p>
            <a:pPr marL="649224" lvl="4" indent="-320040">
              <a:spcBef>
                <a:spcPts val="0"/>
              </a:spcBef>
              <a:buClr>
                <a:schemeClr val="bg2">
                  <a:lumMod val="75000"/>
                </a:schemeClr>
              </a:buClr>
              <a:buSzPct val="80000"/>
              <a:buFont typeface="Wingdings 2"/>
              <a:buChar char=""/>
              <a:defRPr/>
            </a:pPr>
            <a:endParaRPr lang="en-US" sz="1900" dirty="0" smtClean="0">
              <a:latin typeface="Corbel" pitchFamily="34" charset="0"/>
            </a:endParaRPr>
          </a:p>
          <a:p>
            <a:pPr marL="649224" lvl="4" indent="-320040">
              <a:spcBef>
                <a:spcPts val="0"/>
              </a:spcBef>
              <a:buClr>
                <a:schemeClr val="bg2">
                  <a:lumMod val="75000"/>
                </a:schemeClr>
              </a:buClr>
              <a:buSzPct val="80000"/>
              <a:buFont typeface="Wingdings 2"/>
              <a:buChar char=""/>
              <a:defRPr/>
            </a:pPr>
            <a:r>
              <a:rPr lang="en-US" sz="1900" dirty="0" smtClean="0">
                <a:latin typeface="Corbel" pitchFamily="34" charset="0"/>
              </a:rPr>
              <a:t>Develop international e-commerce policies.</a:t>
            </a:r>
          </a:p>
          <a:p>
            <a:pPr marL="649224" lvl="4" indent="-320040">
              <a:spcBef>
                <a:spcPts val="0"/>
              </a:spcBef>
              <a:buClr>
                <a:schemeClr val="bg2">
                  <a:lumMod val="75000"/>
                </a:schemeClr>
              </a:buClr>
              <a:buSzPct val="80000"/>
              <a:buFont typeface="Wingdings 2"/>
              <a:buChar char=""/>
              <a:defRPr/>
            </a:pPr>
            <a:endParaRPr lang="en-US" sz="1900" dirty="0" smtClean="0">
              <a:latin typeface="Corbel" pitchFamily="34" charset="0"/>
            </a:endParaRPr>
          </a:p>
          <a:p>
            <a:pPr marL="649224" lvl="4" indent="-320040">
              <a:spcBef>
                <a:spcPts val="0"/>
              </a:spcBef>
              <a:buClr>
                <a:schemeClr val="bg2">
                  <a:lumMod val="75000"/>
                </a:schemeClr>
              </a:buClr>
              <a:buSzPct val="80000"/>
              <a:buFont typeface="Wingdings 2"/>
              <a:buChar char=""/>
              <a:defRPr/>
            </a:pPr>
            <a:r>
              <a:rPr lang="en-US" sz="1900" dirty="0" smtClean="0">
                <a:latin typeface="Corbel" pitchFamily="34" charset="0"/>
              </a:rPr>
              <a:t>Provide international technical assistance/collaborations.</a:t>
            </a:r>
          </a:p>
          <a:p>
            <a:pPr marL="438912" lvl="3" indent="-320040">
              <a:spcBef>
                <a:spcPts val="0"/>
              </a:spcBef>
              <a:buClr>
                <a:srgbClr val="F0AD00"/>
              </a:buClr>
              <a:buSzPct val="80000"/>
              <a:buFont typeface="Wingdings 2"/>
              <a:buChar char=""/>
              <a:defRPr/>
            </a:pPr>
            <a:endParaRPr lang="en-US" sz="1900" dirty="0" smtClean="0">
              <a:latin typeface="Corbel" pitchFamily="34" charset="0"/>
            </a:endParaRPr>
          </a:p>
          <a:p>
            <a:pPr marL="118872" lvl="3" indent="0">
              <a:spcBef>
                <a:spcPts val="0"/>
              </a:spcBef>
              <a:buClr>
                <a:srgbClr val="F0AD00"/>
              </a:buClr>
              <a:buSzPct val="80000"/>
              <a:buNone/>
              <a:defRPr/>
            </a:pPr>
            <a:endParaRPr lang="en-US" sz="1900" dirty="0">
              <a:latin typeface="Corbel" pitchFamily="34" charset="0"/>
            </a:endParaRPr>
          </a:p>
          <a:p>
            <a:pPr marL="438912" lvl="3" indent="-320040">
              <a:spcBef>
                <a:spcPts val="0"/>
              </a:spcBef>
              <a:buClr>
                <a:srgbClr val="F0AD00"/>
              </a:buClr>
              <a:buSzPct val="80000"/>
              <a:buFont typeface="Wingdings 2"/>
              <a:buChar char=""/>
              <a:defRPr/>
            </a:pPr>
            <a:endParaRPr lang="en-US" sz="1900" dirty="0">
              <a:latin typeface="Corbel" pitchFamily="34" charset="0"/>
            </a:endParaRPr>
          </a:p>
          <a:p>
            <a:pPr marL="438912" lvl="3" indent="-320040">
              <a:spcBef>
                <a:spcPts val="0"/>
              </a:spcBef>
              <a:buClr>
                <a:srgbClr val="F0AD00"/>
              </a:buClr>
              <a:buSzPct val="80000"/>
              <a:buFont typeface="Wingdings 2"/>
              <a:buChar char=""/>
              <a:defRPr/>
            </a:pPr>
            <a:endParaRPr kumimoji="0" lang="en-US" sz="1900" b="0" i="0" u="none" strike="noStrike" kern="1200" cap="none" spc="0" normalizeH="0" baseline="0" noProof="0" dirty="0" smtClean="0">
              <a:ln>
                <a:noFill/>
              </a:ln>
              <a:solidFill>
                <a:sysClr val="windowText" lastClr="000000"/>
              </a:solidFill>
              <a:effectLst/>
              <a:uLnTx/>
              <a:uFillTx/>
              <a:latin typeface="Corbel" pitchFamily="34" charset="0"/>
            </a:endParaRPr>
          </a:p>
        </p:txBody>
      </p:sp>
    </p:spTree>
    <p:extLst>
      <p:ext uri="{BB962C8B-B14F-4D97-AF65-F5344CB8AC3E}">
        <p14:creationId xmlns:p14="http://schemas.microsoft.com/office/powerpoint/2010/main" val="24512651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photo Title 2">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3439" t="7481" r="1273" b="21782"/>
          <a:stretch/>
        </p:blipFill>
        <p:spPr bwMode="auto">
          <a:xfrm>
            <a:off x="990600" y="779123"/>
            <a:ext cx="1383402" cy="121131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a:xfrm>
            <a:off x="3991088" y="6492875"/>
            <a:ext cx="1161826" cy="365125"/>
          </a:xfrm>
        </p:spPr>
        <p:txBody>
          <a:bodyPr/>
          <a:lstStyle/>
          <a:p>
            <a:fld id="{12A81D5C-F4C2-48B8-81C3-36C8089BB5FF}" type="slidenum">
              <a:rPr lang="en-US" smtClean="0">
                <a:solidFill>
                  <a:srgbClr val="073E87"/>
                </a:solidFill>
              </a:rPr>
              <a:pPr/>
              <a:t>44</a:t>
            </a:fld>
            <a:endParaRPr lang="en-US" dirty="0">
              <a:solidFill>
                <a:srgbClr val="073E87"/>
              </a:solidFill>
            </a:endParaRPr>
          </a:p>
        </p:txBody>
      </p:sp>
      <p:sp>
        <p:nvSpPr>
          <p:cNvPr id="2" name="Title 1"/>
          <p:cNvSpPr>
            <a:spLocks noGrp="1"/>
          </p:cNvSpPr>
          <p:nvPr>
            <p:ph type="title"/>
          </p:nvPr>
        </p:nvSpPr>
        <p:spPr>
          <a:xfrm>
            <a:off x="1443635" y="630279"/>
            <a:ext cx="6477000" cy="1252728"/>
          </a:xfrm>
        </p:spPr>
        <p:txBody>
          <a:bodyPr>
            <a:normAutofit/>
          </a:bodyPr>
          <a:lstStyle/>
          <a:p>
            <a:r>
              <a:rPr lang="en-US" sz="4000" b="1" dirty="0" smtClean="0">
                <a:solidFill>
                  <a:schemeClr val="tx1"/>
                </a:solidFill>
              </a:rPr>
              <a:t>The US Safe Web Act</a:t>
            </a:r>
            <a:endParaRPr lang="en-US" sz="4000" b="1" dirty="0">
              <a:solidFill>
                <a:schemeClr val="tx1"/>
              </a:solidFill>
            </a:endParaRPr>
          </a:p>
        </p:txBody>
      </p:sp>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02070" y="304800"/>
            <a:ext cx="1837130" cy="1557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8600" y="250803"/>
            <a:ext cx="1145436" cy="100584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15292"/>
          <a:stretch/>
        </p:blipFill>
        <p:spPr bwMode="auto">
          <a:xfrm>
            <a:off x="2374002" y="2286000"/>
            <a:ext cx="486847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35349" y="3623620"/>
            <a:ext cx="3762663" cy="194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512651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photo Title 2">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3439" t="7481" r="1273" b="21782"/>
          <a:stretch/>
        </p:blipFill>
        <p:spPr bwMode="auto">
          <a:xfrm>
            <a:off x="990600" y="779123"/>
            <a:ext cx="1383402" cy="121131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a:xfrm>
            <a:off x="3991088" y="6492875"/>
            <a:ext cx="1161826" cy="365125"/>
          </a:xfrm>
        </p:spPr>
        <p:txBody>
          <a:bodyPr/>
          <a:lstStyle/>
          <a:p>
            <a:fld id="{12A81D5C-F4C2-48B8-81C3-36C8089BB5FF}" type="slidenum">
              <a:rPr lang="en-US" smtClean="0">
                <a:solidFill>
                  <a:srgbClr val="073E87"/>
                </a:solidFill>
              </a:rPr>
              <a:pPr/>
              <a:t>45</a:t>
            </a:fld>
            <a:endParaRPr lang="en-US" dirty="0">
              <a:solidFill>
                <a:srgbClr val="073E87"/>
              </a:solidFill>
            </a:endParaRPr>
          </a:p>
        </p:txBody>
      </p:sp>
      <p:sp>
        <p:nvSpPr>
          <p:cNvPr id="2" name="Title 1"/>
          <p:cNvSpPr>
            <a:spLocks noGrp="1"/>
          </p:cNvSpPr>
          <p:nvPr>
            <p:ph type="title"/>
          </p:nvPr>
        </p:nvSpPr>
        <p:spPr>
          <a:xfrm>
            <a:off x="1443635" y="630279"/>
            <a:ext cx="6477000" cy="1252728"/>
          </a:xfrm>
        </p:spPr>
        <p:txBody>
          <a:bodyPr>
            <a:normAutofit fontScale="90000"/>
          </a:bodyPr>
          <a:lstStyle/>
          <a:p>
            <a:r>
              <a:rPr lang="en-US" sz="4000" b="1" dirty="0" smtClean="0">
                <a:solidFill>
                  <a:schemeClr val="tx1"/>
                </a:solidFill>
              </a:rPr>
              <a:t>Increased FTC Cross-</a:t>
            </a:r>
            <a:br>
              <a:rPr lang="en-US" sz="4000" b="1" dirty="0" smtClean="0">
                <a:solidFill>
                  <a:schemeClr val="tx1"/>
                </a:solidFill>
              </a:rPr>
            </a:br>
            <a:r>
              <a:rPr lang="en-US" sz="4000" b="1" dirty="0" smtClean="0">
                <a:solidFill>
                  <a:schemeClr val="tx1"/>
                </a:solidFill>
              </a:rPr>
              <a:t>Border Collaboration</a:t>
            </a:r>
            <a:endParaRPr lang="en-US" sz="4000" b="1" dirty="0">
              <a:solidFill>
                <a:schemeClr val="tx1"/>
              </a:solidFill>
            </a:endParaRPr>
          </a:p>
        </p:txBody>
      </p:sp>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02070" y="304800"/>
            <a:ext cx="1837130" cy="1557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8600" y="250803"/>
            <a:ext cx="1145436" cy="100584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ontent Placeholder 2"/>
          <p:cNvSpPr txBox="1">
            <a:spLocks/>
          </p:cNvSpPr>
          <p:nvPr/>
        </p:nvSpPr>
        <p:spPr>
          <a:xfrm>
            <a:off x="134679" y="1877282"/>
            <a:ext cx="8839200" cy="4724399"/>
          </a:xfrm>
          <a:prstGeom prst="rect">
            <a:avLst/>
          </a:prstGeom>
        </p:spPr>
        <p:txBody>
          <a:bodyPr vert="horz" lIns="54864" tIns="91440" rtlCol="0">
            <a:no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438912" lvl="3" indent="-320040">
              <a:spcBef>
                <a:spcPts val="0"/>
              </a:spcBef>
              <a:buClr>
                <a:srgbClr val="F0AD00"/>
              </a:buClr>
              <a:buSzPct val="80000"/>
              <a:buFont typeface="Wingdings 2"/>
              <a:buChar char=""/>
              <a:defRPr/>
            </a:pPr>
            <a:r>
              <a:rPr lang="en-US" sz="1900" dirty="0" smtClean="0">
                <a:latin typeface="Corbel" pitchFamily="34" charset="0"/>
              </a:rPr>
              <a:t>The FTC has:</a:t>
            </a:r>
          </a:p>
          <a:p>
            <a:pPr marL="649224" lvl="4" indent="-320040">
              <a:spcBef>
                <a:spcPts val="0"/>
              </a:spcBef>
              <a:buClr>
                <a:schemeClr val="bg2">
                  <a:lumMod val="75000"/>
                </a:schemeClr>
              </a:buClr>
              <a:buSzPct val="80000"/>
              <a:buFont typeface="Wingdings 2"/>
              <a:buChar char=""/>
              <a:defRPr/>
            </a:pPr>
            <a:r>
              <a:rPr lang="en-US" sz="1900" dirty="0" smtClean="0">
                <a:latin typeface="Corbel" pitchFamily="34" charset="0"/>
              </a:rPr>
              <a:t>conducted more that 100 investigations with international components, such as foreign targets, evidence, or assets;</a:t>
            </a:r>
          </a:p>
          <a:p>
            <a:pPr marL="649224" lvl="4" indent="-320040">
              <a:spcBef>
                <a:spcPts val="0"/>
              </a:spcBef>
              <a:buClr>
                <a:schemeClr val="bg2">
                  <a:lumMod val="75000"/>
                </a:schemeClr>
              </a:buClr>
              <a:buSzPct val="80000"/>
              <a:buFont typeface="Wingdings 2"/>
              <a:buChar char=""/>
              <a:defRPr/>
            </a:pPr>
            <a:r>
              <a:rPr lang="en-US" sz="1900" dirty="0" smtClean="0">
                <a:latin typeface="Corbel" pitchFamily="34" charset="0"/>
              </a:rPr>
              <a:t>filed more that 50 cases involving cross-border components, since </a:t>
            </a:r>
            <a:r>
              <a:rPr lang="en-US" sz="1900" dirty="0">
                <a:latin typeface="Corbel" pitchFamily="34" charset="0"/>
              </a:rPr>
              <a:t>J</a:t>
            </a:r>
            <a:r>
              <a:rPr lang="en-US" sz="1900" dirty="0" smtClean="0">
                <a:latin typeface="Corbel" pitchFamily="34" charset="0"/>
              </a:rPr>
              <a:t>anuary 2007;</a:t>
            </a:r>
          </a:p>
          <a:p>
            <a:pPr marL="649224" lvl="4" indent="-320040">
              <a:spcBef>
                <a:spcPts val="0"/>
              </a:spcBef>
              <a:buClr>
                <a:schemeClr val="bg2">
                  <a:lumMod val="75000"/>
                </a:schemeClr>
              </a:buClr>
              <a:buSzPct val="80000"/>
              <a:buFont typeface="Wingdings 2"/>
              <a:buChar char=""/>
              <a:defRPr/>
            </a:pPr>
            <a:r>
              <a:rPr lang="en-US" sz="1900" dirty="0" smtClean="0">
                <a:latin typeface="Corbel" pitchFamily="34" charset="0"/>
              </a:rPr>
              <a:t>used the Act’s authority in many of these matters, and in related actions brought by other U.S. and foreign enforcement agencies.</a:t>
            </a:r>
          </a:p>
          <a:p>
            <a:pPr marL="438912" lvl="3" indent="-320040">
              <a:spcBef>
                <a:spcPts val="0"/>
              </a:spcBef>
              <a:buClr>
                <a:srgbClr val="F0AD00"/>
              </a:buClr>
              <a:buSzPct val="80000"/>
              <a:buFont typeface="Wingdings 2"/>
              <a:buChar char=""/>
              <a:defRPr/>
            </a:pPr>
            <a:endParaRPr lang="en-US" sz="1900" dirty="0">
              <a:latin typeface="Corbel" pitchFamily="34" charset="0"/>
            </a:endParaRPr>
          </a:p>
          <a:p>
            <a:pPr marL="438912" lvl="3" indent="-320040">
              <a:spcBef>
                <a:spcPts val="0"/>
              </a:spcBef>
              <a:buClr>
                <a:srgbClr val="F0AD00"/>
              </a:buClr>
              <a:buSzPct val="80000"/>
              <a:buFont typeface="Wingdings 2"/>
              <a:buChar char=""/>
              <a:defRPr/>
            </a:pPr>
            <a:r>
              <a:rPr lang="en-US" sz="1900" dirty="0" smtClean="0">
                <a:latin typeface="Corbel" pitchFamily="34" charset="0"/>
              </a:rPr>
              <a:t>The FTC has provided evidence in response to 63 information-sharing requests from 17 foreign law enforcement agencies as of mid-2012.</a:t>
            </a:r>
          </a:p>
          <a:p>
            <a:pPr marL="438912" lvl="3" indent="-320040">
              <a:spcBef>
                <a:spcPts val="0"/>
              </a:spcBef>
              <a:buClr>
                <a:srgbClr val="F0AD00"/>
              </a:buClr>
              <a:buSzPct val="80000"/>
              <a:buFont typeface="Wingdings 2"/>
              <a:buChar char=""/>
              <a:defRPr/>
            </a:pPr>
            <a:endParaRPr lang="en-US" sz="1900" dirty="0">
              <a:latin typeface="Corbel" pitchFamily="34" charset="0"/>
            </a:endParaRPr>
          </a:p>
          <a:p>
            <a:pPr marL="438912" lvl="3" indent="-320040">
              <a:spcBef>
                <a:spcPts val="0"/>
              </a:spcBef>
              <a:buClr>
                <a:srgbClr val="F0AD00"/>
              </a:buClr>
              <a:buSzPct val="80000"/>
              <a:buFont typeface="Wingdings 2"/>
              <a:buChar char=""/>
              <a:defRPr/>
            </a:pPr>
            <a:r>
              <a:rPr lang="en-US" sz="1900" dirty="0" smtClean="0">
                <a:latin typeface="Corbel" pitchFamily="34" charset="0"/>
              </a:rPr>
              <a:t>The FTC has issued 52 civil investigative demands (equivalent to administrative subpoenas) in 21 investigations on behalf of nine agencies in five countries.</a:t>
            </a:r>
          </a:p>
          <a:p>
            <a:pPr marL="438912" lvl="3" indent="-320040">
              <a:spcBef>
                <a:spcPts val="0"/>
              </a:spcBef>
              <a:buClr>
                <a:srgbClr val="F0AD00"/>
              </a:buClr>
              <a:buSzPct val="80000"/>
              <a:buFont typeface="Wingdings 2"/>
              <a:buChar char=""/>
              <a:defRPr/>
            </a:pPr>
            <a:endParaRPr lang="en-US" sz="1900" dirty="0">
              <a:latin typeface="Corbel" pitchFamily="34" charset="0"/>
            </a:endParaRPr>
          </a:p>
          <a:p>
            <a:pPr marL="438912" lvl="3" indent="-320040">
              <a:spcBef>
                <a:spcPts val="0"/>
              </a:spcBef>
              <a:buClr>
                <a:srgbClr val="F0AD00"/>
              </a:buClr>
              <a:buSzPct val="80000"/>
              <a:buFont typeface="Wingdings 2"/>
              <a:buChar char=""/>
              <a:defRPr/>
            </a:pPr>
            <a:r>
              <a:rPr lang="en-US" sz="1900" dirty="0" smtClean="0">
                <a:latin typeface="Corbel" pitchFamily="34" charset="0"/>
              </a:rPr>
              <a:t>In cases relying on the SAFE WEB Act, the FTC has to date collected more that $10 million in restitution for injured consumers, despite the challenges of collecting money from defendants in foreign jurisdictions, and has stopped frauds costing consumers hundreds of millions of dollars. </a:t>
            </a:r>
          </a:p>
          <a:p>
            <a:pPr marL="438912" lvl="3" indent="-320040">
              <a:spcBef>
                <a:spcPts val="0"/>
              </a:spcBef>
              <a:buClr>
                <a:srgbClr val="F0AD00"/>
              </a:buClr>
              <a:buSzPct val="80000"/>
              <a:buFont typeface="Wingdings 2"/>
              <a:buChar char=""/>
              <a:defRPr/>
            </a:pPr>
            <a:endParaRPr lang="en-US" sz="1900" dirty="0">
              <a:latin typeface="Corbel" pitchFamily="34" charset="0"/>
            </a:endParaRPr>
          </a:p>
          <a:p>
            <a:pPr marL="438912" lvl="3" indent="-320040">
              <a:spcBef>
                <a:spcPts val="0"/>
              </a:spcBef>
              <a:buClr>
                <a:srgbClr val="F0AD00"/>
              </a:buClr>
              <a:buSzPct val="80000"/>
              <a:buFont typeface="Wingdings 2"/>
              <a:buChar char=""/>
              <a:defRPr/>
            </a:pPr>
            <a:endParaRPr lang="en-US" sz="1900" dirty="0" smtClean="0">
              <a:latin typeface="Corbel" pitchFamily="34" charset="0"/>
            </a:endParaRPr>
          </a:p>
          <a:p>
            <a:pPr marL="438912" lvl="3" indent="-320040">
              <a:spcBef>
                <a:spcPts val="0"/>
              </a:spcBef>
              <a:buClr>
                <a:srgbClr val="F0AD00"/>
              </a:buClr>
              <a:buSzPct val="80000"/>
              <a:buFont typeface="Wingdings 2"/>
              <a:buChar char=""/>
              <a:defRPr/>
            </a:pPr>
            <a:endParaRPr lang="en-US" sz="1900" dirty="0" smtClean="0">
              <a:latin typeface="Corbel" pitchFamily="34" charset="0"/>
            </a:endParaRPr>
          </a:p>
          <a:p>
            <a:pPr marL="118872" lvl="3" indent="0">
              <a:spcBef>
                <a:spcPts val="0"/>
              </a:spcBef>
              <a:buClr>
                <a:srgbClr val="F0AD00"/>
              </a:buClr>
              <a:buSzPct val="80000"/>
              <a:buNone/>
              <a:defRPr/>
            </a:pPr>
            <a:endParaRPr lang="en-US" sz="1900" dirty="0">
              <a:latin typeface="Corbel" pitchFamily="34" charset="0"/>
            </a:endParaRPr>
          </a:p>
          <a:p>
            <a:pPr marL="438912" lvl="3" indent="-320040">
              <a:spcBef>
                <a:spcPts val="0"/>
              </a:spcBef>
              <a:buClr>
                <a:srgbClr val="F0AD00"/>
              </a:buClr>
              <a:buSzPct val="80000"/>
              <a:buFont typeface="Wingdings 2"/>
              <a:buChar char=""/>
              <a:defRPr/>
            </a:pPr>
            <a:endParaRPr lang="en-US" sz="1900" dirty="0">
              <a:latin typeface="Corbel" pitchFamily="34" charset="0"/>
            </a:endParaRPr>
          </a:p>
          <a:p>
            <a:pPr marL="438912" lvl="3" indent="-320040">
              <a:spcBef>
                <a:spcPts val="0"/>
              </a:spcBef>
              <a:buClr>
                <a:srgbClr val="F0AD00"/>
              </a:buClr>
              <a:buSzPct val="80000"/>
              <a:buFont typeface="Wingdings 2"/>
              <a:buChar char=""/>
              <a:defRPr/>
            </a:pPr>
            <a:endParaRPr kumimoji="0" lang="en-US" sz="1900" b="0" i="0" u="none" strike="noStrike" kern="1200" cap="none" spc="0" normalizeH="0" baseline="0" noProof="0" dirty="0" smtClean="0">
              <a:ln>
                <a:noFill/>
              </a:ln>
              <a:solidFill>
                <a:sysClr val="windowText" lastClr="000000"/>
              </a:solidFill>
              <a:effectLst/>
              <a:uLnTx/>
              <a:uFillTx/>
              <a:latin typeface="Corbel" pitchFamily="34" charset="0"/>
            </a:endParaRPr>
          </a:p>
        </p:txBody>
      </p:sp>
    </p:spTree>
    <p:extLst>
      <p:ext uri="{BB962C8B-B14F-4D97-AF65-F5344CB8AC3E}">
        <p14:creationId xmlns:p14="http://schemas.microsoft.com/office/powerpoint/2010/main" val="24512651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photo Title 2">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3439" t="7481" r="1273" b="21782"/>
          <a:stretch/>
        </p:blipFill>
        <p:spPr bwMode="auto">
          <a:xfrm>
            <a:off x="990600" y="779123"/>
            <a:ext cx="1383402" cy="121131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a:xfrm>
            <a:off x="3991088" y="6492875"/>
            <a:ext cx="1161826" cy="365125"/>
          </a:xfrm>
        </p:spPr>
        <p:txBody>
          <a:bodyPr/>
          <a:lstStyle/>
          <a:p>
            <a:fld id="{12A81D5C-F4C2-48B8-81C3-36C8089BB5FF}" type="slidenum">
              <a:rPr lang="en-US" smtClean="0">
                <a:solidFill>
                  <a:srgbClr val="073E87"/>
                </a:solidFill>
              </a:rPr>
              <a:pPr/>
              <a:t>46</a:t>
            </a:fld>
            <a:endParaRPr lang="en-US" dirty="0">
              <a:solidFill>
                <a:srgbClr val="073E87"/>
              </a:solidFill>
            </a:endParaRPr>
          </a:p>
        </p:txBody>
      </p:sp>
      <p:sp>
        <p:nvSpPr>
          <p:cNvPr id="2" name="Title 1"/>
          <p:cNvSpPr>
            <a:spLocks noGrp="1"/>
          </p:cNvSpPr>
          <p:nvPr>
            <p:ph type="title"/>
          </p:nvPr>
        </p:nvSpPr>
        <p:spPr>
          <a:xfrm>
            <a:off x="1443635" y="630279"/>
            <a:ext cx="6477000" cy="1252728"/>
          </a:xfrm>
        </p:spPr>
        <p:txBody>
          <a:bodyPr>
            <a:normAutofit fontScale="90000"/>
          </a:bodyPr>
          <a:lstStyle/>
          <a:p>
            <a:r>
              <a:rPr lang="en-US" sz="4000" b="1" dirty="0" smtClean="0">
                <a:solidFill>
                  <a:schemeClr val="tx1"/>
                </a:solidFill>
              </a:rPr>
              <a:t>African Complaint</a:t>
            </a:r>
            <a:br>
              <a:rPr lang="en-US" sz="4000" b="1" dirty="0" smtClean="0">
                <a:solidFill>
                  <a:schemeClr val="tx1"/>
                </a:solidFill>
              </a:rPr>
            </a:br>
            <a:r>
              <a:rPr lang="en-US" sz="4000" b="1" dirty="0" smtClean="0">
                <a:solidFill>
                  <a:schemeClr val="tx1"/>
                </a:solidFill>
              </a:rPr>
              <a:t>Categories</a:t>
            </a:r>
            <a:endParaRPr lang="en-US" sz="4000" b="1" dirty="0">
              <a:solidFill>
                <a:schemeClr val="tx1"/>
              </a:solidFill>
            </a:endParaRPr>
          </a:p>
        </p:txBody>
      </p:sp>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02070" y="304800"/>
            <a:ext cx="1837130" cy="1557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8600" y="250803"/>
            <a:ext cx="1145436" cy="100584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ontent Placeholder 2"/>
          <p:cNvSpPr txBox="1">
            <a:spLocks/>
          </p:cNvSpPr>
          <p:nvPr/>
        </p:nvSpPr>
        <p:spPr>
          <a:xfrm>
            <a:off x="2209800" y="2342706"/>
            <a:ext cx="5410200" cy="3962399"/>
          </a:xfrm>
          <a:prstGeom prst="rect">
            <a:avLst/>
          </a:prstGeom>
        </p:spPr>
        <p:txBody>
          <a:bodyPr vert="horz" lIns="54864" tIns="91440" rtlCol="0">
            <a:no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576072" lvl="3" indent="-457200">
              <a:spcBef>
                <a:spcPts val="0"/>
              </a:spcBef>
              <a:buClr>
                <a:srgbClr val="F0AD00"/>
              </a:buClr>
              <a:buSzPct val="100000"/>
              <a:buFont typeface="+mj-lt"/>
              <a:buAutoNum type="arabicPeriod"/>
              <a:defRPr/>
            </a:pPr>
            <a:r>
              <a:rPr lang="en-US" sz="1900" dirty="0" smtClean="0">
                <a:latin typeface="Corbel" pitchFamily="34" charset="0"/>
              </a:rPr>
              <a:t>Shop-at-home/Catalog sales</a:t>
            </a:r>
          </a:p>
          <a:p>
            <a:pPr marL="576072" lvl="3" indent="-457200">
              <a:spcBef>
                <a:spcPts val="0"/>
              </a:spcBef>
              <a:buClr>
                <a:srgbClr val="F0AD00"/>
              </a:buClr>
              <a:buSzPct val="100000"/>
              <a:buFont typeface="+mj-lt"/>
              <a:buAutoNum type="arabicPeriod"/>
              <a:defRPr/>
            </a:pPr>
            <a:r>
              <a:rPr lang="en-US" sz="1900" dirty="0" smtClean="0">
                <a:latin typeface="Corbel" pitchFamily="34" charset="0"/>
              </a:rPr>
              <a:t>Romance scams</a:t>
            </a:r>
          </a:p>
          <a:p>
            <a:pPr marL="576072" lvl="3" indent="-457200">
              <a:spcBef>
                <a:spcPts val="0"/>
              </a:spcBef>
              <a:buClr>
                <a:srgbClr val="F0AD00"/>
              </a:buClr>
              <a:buSzPct val="100000"/>
              <a:buFont typeface="+mj-lt"/>
              <a:buAutoNum type="arabicPeriod"/>
              <a:defRPr/>
            </a:pPr>
            <a:r>
              <a:rPr lang="en-US" sz="1900" dirty="0" smtClean="0">
                <a:latin typeface="Corbel" pitchFamily="34" charset="0"/>
              </a:rPr>
              <a:t>Imposter: Government scams/Family-Friend</a:t>
            </a:r>
          </a:p>
          <a:p>
            <a:pPr marL="576072" lvl="3" indent="-457200">
              <a:spcBef>
                <a:spcPts val="0"/>
              </a:spcBef>
              <a:buClr>
                <a:srgbClr val="F0AD00"/>
              </a:buClr>
              <a:buSzPct val="100000"/>
              <a:buFont typeface="+mj-lt"/>
              <a:buAutoNum type="arabicPeriod"/>
              <a:defRPr/>
            </a:pPr>
            <a:r>
              <a:rPr lang="en-US" sz="1900" dirty="0" smtClean="0">
                <a:latin typeface="Corbel" pitchFamily="34" charset="0"/>
              </a:rPr>
              <a:t>Advance fee </a:t>
            </a:r>
            <a:r>
              <a:rPr lang="en-US" sz="1900" dirty="0">
                <a:latin typeface="Corbel" pitchFamily="34" charset="0"/>
              </a:rPr>
              <a:t>l</a:t>
            </a:r>
            <a:r>
              <a:rPr lang="en-US" sz="1900" dirty="0" smtClean="0">
                <a:latin typeface="Corbel" pitchFamily="34" charset="0"/>
              </a:rPr>
              <a:t>oans</a:t>
            </a:r>
          </a:p>
          <a:p>
            <a:pPr marL="576072" lvl="3" indent="-457200">
              <a:spcBef>
                <a:spcPts val="0"/>
              </a:spcBef>
              <a:buClr>
                <a:srgbClr val="F0AD00"/>
              </a:buClr>
              <a:buSzPct val="100000"/>
              <a:buFont typeface="+mj-lt"/>
              <a:buAutoNum type="arabicPeriod"/>
              <a:defRPr/>
            </a:pPr>
            <a:r>
              <a:rPr lang="en-US" sz="1900" dirty="0" smtClean="0">
                <a:latin typeface="Corbel" pitchFamily="34" charset="0"/>
              </a:rPr>
              <a:t>Internet auction </a:t>
            </a:r>
            <a:r>
              <a:rPr lang="en-US" sz="1900" dirty="0">
                <a:latin typeface="Corbel" pitchFamily="34" charset="0"/>
              </a:rPr>
              <a:t>s</a:t>
            </a:r>
            <a:r>
              <a:rPr lang="en-US" sz="1900" dirty="0" smtClean="0">
                <a:latin typeface="Corbel" pitchFamily="34" charset="0"/>
              </a:rPr>
              <a:t>cams</a:t>
            </a:r>
          </a:p>
          <a:p>
            <a:pPr marL="576072" lvl="3" indent="-457200">
              <a:spcBef>
                <a:spcPts val="0"/>
              </a:spcBef>
              <a:buClr>
                <a:srgbClr val="F0AD00"/>
              </a:buClr>
              <a:buSzPct val="100000"/>
              <a:buFont typeface="+mj-lt"/>
              <a:buAutoNum type="arabicPeriod"/>
              <a:defRPr/>
            </a:pPr>
            <a:r>
              <a:rPr lang="en-US" sz="1900" dirty="0" smtClean="0">
                <a:latin typeface="Corbel" pitchFamily="34" charset="0"/>
              </a:rPr>
              <a:t>Housing/Real estate</a:t>
            </a:r>
          </a:p>
          <a:p>
            <a:pPr marL="576072" lvl="3" indent="-457200">
              <a:spcBef>
                <a:spcPts val="0"/>
              </a:spcBef>
              <a:buClr>
                <a:srgbClr val="F0AD00"/>
              </a:buClr>
              <a:buSzPct val="100000"/>
              <a:buFont typeface="+mj-lt"/>
              <a:buAutoNum type="arabicPeriod"/>
              <a:defRPr/>
            </a:pPr>
            <a:r>
              <a:rPr lang="en-US" sz="1900" dirty="0" smtClean="0">
                <a:latin typeface="Corbel" pitchFamily="34" charset="0"/>
              </a:rPr>
              <a:t>Prizes/Sweepstakes/Lotteries</a:t>
            </a:r>
          </a:p>
          <a:p>
            <a:pPr marL="576072" lvl="3" indent="-457200">
              <a:spcBef>
                <a:spcPts val="0"/>
              </a:spcBef>
              <a:buClr>
                <a:srgbClr val="F0AD00"/>
              </a:buClr>
              <a:buSzPct val="100000"/>
              <a:buFont typeface="+mj-lt"/>
              <a:buAutoNum type="arabicPeriod"/>
              <a:defRPr/>
            </a:pPr>
            <a:r>
              <a:rPr lang="en-US" sz="1900" dirty="0" smtClean="0">
                <a:latin typeface="Corbel" pitchFamily="34" charset="0"/>
              </a:rPr>
              <a:t>Employment Agencies</a:t>
            </a:r>
          </a:p>
          <a:p>
            <a:pPr marL="576072" lvl="3" indent="-457200">
              <a:spcBef>
                <a:spcPts val="0"/>
              </a:spcBef>
              <a:buClr>
                <a:srgbClr val="F0AD00"/>
              </a:buClr>
              <a:buSzPct val="100000"/>
              <a:buFont typeface="+mj-lt"/>
              <a:buAutoNum type="arabicPeriod"/>
              <a:defRPr/>
            </a:pPr>
            <a:r>
              <a:rPr lang="en-US" sz="1900" dirty="0" smtClean="0">
                <a:latin typeface="Corbel" pitchFamily="34" charset="0"/>
              </a:rPr>
              <a:t>Spyware/Adware/Malware</a:t>
            </a:r>
          </a:p>
          <a:p>
            <a:pPr marL="576072" lvl="3" indent="-457200">
              <a:spcBef>
                <a:spcPts val="0"/>
              </a:spcBef>
              <a:buClr>
                <a:srgbClr val="F0AD00"/>
              </a:buClr>
              <a:buSzPct val="100000"/>
              <a:buFont typeface="+mj-lt"/>
              <a:buAutoNum type="arabicPeriod"/>
              <a:defRPr/>
            </a:pPr>
            <a:r>
              <a:rPr lang="en-US" sz="1900" dirty="0" smtClean="0">
                <a:latin typeface="Corbel" pitchFamily="34" charset="0"/>
              </a:rPr>
              <a:t>Business Opportunities/Investment</a:t>
            </a:r>
          </a:p>
          <a:p>
            <a:pPr marL="576072" lvl="3" indent="-457200">
              <a:spcBef>
                <a:spcPts val="0"/>
              </a:spcBef>
              <a:buClr>
                <a:srgbClr val="F0AD00"/>
              </a:buClr>
              <a:buSzPct val="100000"/>
              <a:buFont typeface="+mj-lt"/>
              <a:buAutoNum type="arabicPeriod"/>
              <a:defRPr/>
            </a:pPr>
            <a:r>
              <a:rPr lang="en-US" sz="1900" dirty="0" smtClean="0">
                <a:latin typeface="Corbel" pitchFamily="34" charset="0"/>
              </a:rPr>
              <a:t>Investment scams</a:t>
            </a:r>
          </a:p>
          <a:p>
            <a:pPr marL="576072" lvl="3" indent="-457200">
              <a:spcBef>
                <a:spcPts val="0"/>
              </a:spcBef>
              <a:buClr>
                <a:srgbClr val="F0AD00"/>
              </a:buClr>
              <a:buSzPct val="100000"/>
              <a:buFont typeface="+mj-lt"/>
              <a:buAutoNum type="arabicPeriod"/>
              <a:defRPr/>
            </a:pPr>
            <a:r>
              <a:rPr lang="en-US" sz="1900" dirty="0" smtClean="0">
                <a:latin typeface="Corbel" pitchFamily="34" charset="0"/>
              </a:rPr>
              <a:t>Credit card/Banking</a:t>
            </a:r>
          </a:p>
          <a:p>
            <a:pPr marL="576072" lvl="3" indent="-457200">
              <a:spcBef>
                <a:spcPts val="0"/>
              </a:spcBef>
              <a:buClr>
                <a:srgbClr val="F0AD00"/>
              </a:buClr>
              <a:buSzPct val="100000"/>
              <a:buFont typeface="+mj-lt"/>
              <a:buAutoNum type="arabicPeriod"/>
              <a:defRPr/>
            </a:pPr>
            <a:r>
              <a:rPr lang="en-US" sz="1900" dirty="0" smtClean="0">
                <a:latin typeface="Corbel" pitchFamily="34" charset="0"/>
              </a:rPr>
              <a:t>Multi-level marketing</a:t>
            </a:r>
          </a:p>
          <a:p>
            <a:pPr marL="438912" lvl="3" indent="-320040">
              <a:spcBef>
                <a:spcPts val="0"/>
              </a:spcBef>
              <a:buClr>
                <a:srgbClr val="F0AD00"/>
              </a:buClr>
              <a:buSzPct val="80000"/>
              <a:buFont typeface="Wingdings 2"/>
              <a:buChar char=""/>
              <a:defRPr/>
            </a:pPr>
            <a:endParaRPr lang="en-US" sz="1900" dirty="0" smtClean="0">
              <a:latin typeface="Corbel" pitchFamily="34" charset="0"/>
            </a:endParaRPr>
          </a:p>
          <a:p>
            <a:pPr marL="438912" lvl="3" indent="-320040">
              <a:spcBef>
                <a:spcPts val="0"/>
              </a:spcBef>
              <a:buClr>
                <a:srgbClr val="F0AD00"/>
              </a:buClr>
              <a:buSzPct val="80000"/>
              <a:buFont typeface="Wingdings 2"/>
              <a:buChar char=""/>
              <a:defRPr/>
            </a:pPr>
            <a:endParaRPr lang="en-US" sz="1900" dirty="0" smtClean="0">
              <a:latin typeface="Corbel" pitchFamily="34" charset="0"/>
            </a:endParaRPr>
          </a:p>
          <a:p>
            <a:pPr marL="118872" lvl="3" indent="0">
              <a:spcBef>
                <a:spcPts val="0"/>
              </a:spcBef>
              <a:buClr>
                <a:srgbClr val="F0AD00"/>
              </a:buClr>
              <a:buSzPct val="80000"/>
              <a:buNone/>
              <a:defRPr/>
            </a:pPr>
            <a:endParaRPr lang="en-US" sz="1900" dirty="0">
              <a:latin typeface="Corbel" pitchFamily="34" charset="0"/>
            </a:endParaRPr>
          </a:p>
          <a:p>
            <a:pPr marL="438912" lvl="3" indent="-320040">
              <a:spcBef>
                <a:spcPts val="0"/>
              </a:spcBef>
              <a:buClr>
                <a:srgbClr val="F0AD00"/>
              </a:buClr>
              <a:buSzPct val="80000"/>
              <a:buFont typeface="Wingdings 2"/>
              <a:buChar char=""/>
              <a:defRPr/>
            </a:pPr>
            <a:endParaRPr lang="en-US" sz="1900" dirty="0">
              <a:latin typeface="Corbel" pitchFamily="34" charset="0"/>
            </a:endParaRPr>
          </a:p>
          <a:p>
            <a:pPr marL="438912" lvl="3" indent="-320040">
              <a:spcBef>
                <a:spcPts val="0"/>
              </a:spcBef>
              <a:buClr>
                <a:srgbClr val="F0AD00"/>
              </a:buClr>
              <a:buSzPct val="80000"/>
              <a:buFont typeface="Wingdings 2"/>
              <a:buChar char=""/>
              <a:defRPr/>
            </a:pPr>
            <a:endParaRPr kumimoji="0" lang="en-US" sz="1900" b="0" i="0" u="none" strike="noStrike" kern="1200" cap="none" spc="0" normalizeH="0" baseline="0" noProof="0" dirty="0" smtClean="0">
              <a:ln>
                <a:noFill/>
              </a:ln>
              <a:solidFill>
                <a:sysClr val="windowText" lastClr="000000"/>
              </a:solidFill>
              <a:effectLst/>
              <a:uLnTx/>
              <a:uFillTx/>
              <a:latin typeface="Corbel" pitchFamily="34" charset="0"/>
            </a:endParaRPr>
          </a:p>
        </p:txBody>
      </p:sp>
    </p:spTree>
    <p:extLst>
      <p:ext uri="{BB962C8B-B14F-4D97-AF65-F5344CB8AC3E}">
        <p14:creationId xmlns:p14="http://schemas.microsoft.com/office/powerpoint/2010/main" val="425234828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photo Title 2">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3439" t="7481" r="1273" b="21782"/>
          <a:stretch/>
        </p:blipFill>
        <p:spPr bwMode="auto">
          <a:xfrm>
            <a:off x="990600" y="779123"/>
            <a:ext cx="1383402" cy="121131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a:xfrm>
            <a:off x="3991088" y="6492875"/>
            <a:ext cx="1161826" cy="365125"/>
          </a:xfrm>
        </p:spPr>
        <p:txBody>
          <a:bodyPr/>
          <a:lstStyle/>
          <a:p>
            <a:fld id="{12A81D5C-F4C2-48B8-81C3-36C8089BB5FF}" type="slidenum">
              <a:rPr lang="en-US" smtClean="0">
                <a:solidFill>
                  <a:srgbClr val="073E87"/>
                </a:solidFill>
              </a:rPr>
              <a:pPr/>
              <a:t>47</a:t>
            </a:fld>
            <a:endParaRPr lang="en-US" dirty="0">
              <a:solidFill>
                <a:srgbClr val="073E87"/>
              </a:solidFill>
            </a:endParaRPr>
          </a:p>
        </p:txBody>
      </p:sp>
      <p:sp>
        <p:nvSpPr>
          <p:cNvPr id="2" name="Title 1"/>
          <p:cNvSpPr>
            <a:spLocks noGrp="1"/>
          </p:cNvSpPr>
          <p:nvPr>
            <p:ph type="title"/>
          </p:nvPr>
        </p:nvSpPr>
        <p:spPr>
          <a:xfrm>
            <a:off x="1443635" y="630279"/>
            <a:ext cx="6477000" cy="1252728"/>
          </a:xfrm>
        </p:spPr>
        <p:txBody>
          <a:bodyPr>
            <a:normAutofit/>
          </a:bodyPr>
          <a:lstStyle/>
          <a:p>
            <a:r>
              <a:rPr lang="en-US" sz="3600" b="1" dirty="0" smtClean="0">
                <a:solidFill>
                  <a:schemeClr val="tx1"/>
                </a:solidFill>
              </a:rPr>
              <a:t>African Dialogue &amp;</a:t>
            </a:r>
            <a:br>
              <a:rPr lang="en-US" sz="3600" b="1" dirty="0" smtClean="0">
                <a:solidFill>
                  <a:schemeClr val="tx1"/>
                </a:solidFill>
              </a:rPr>
            </a:br>
            <a:r>
              <a:rPr lang="en-US" sz="3600" b="1" dirty="0" smtClean="0">
                <a:solidFill>
                  <a:schemeClr val="tx1"/>
                </a:solidFill>
              </a:rPr>
              <a:t>U.S. FTC</a:t>
            </a:r>
            <a:endParaRPr lang="en-US" sz="4000" b="1" dirty="0">
              <a:solidFill>
                <a:schemeClr val="tx1"/>
              </a:solidFill>
            </a:endParaRPr>
          </a:p>
        </p:txBody>
      </p:sp>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02070" y="304800"/>
            <a:ext cx="1837130" cy="1557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8600" y="250803"/>
            <a:ext cx="1145436" cy="100584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ontent Placeholder 2"/>
          <p:cNvSpPr txBox="1">
            <a:spLocks/>
          </p:cNvSpPr>
          <p:nvPr/>
        </p:nvSpPr>
        <p:spPr>
          <a:xfrm>
            <a:off x="1066800" y="2590800"/>
            <a:ext cx="7086600" cy="2514600"/>
          </a:xfrm>
          <a:prstGeom prst="rect">
            <a:avLst/>
          </a:prstGeom>
        </p:spPr>
        <p:txBody>
          <a:bodyPr vert="horz" lIns="54864" tIns="91440" rtlCol="0">
            <a:no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438912" lvl="3" indent="-320040">
              <a:spcBef>
                <a:spcPts val="0"/>
              </a:spcBef>
              <a:buClr>
                <a:srgbClr val="F0AD00"/>
              </a:buClr>
              <a:buSzPct val="80000"/>
              <a:buFont typeface="Wingdings 2"/>
              <a:buChar char=""/>
              <a:defRPr/>
            </a:pPr>
            <a:r>
              <a:rPr lang="en-US" sz="1900" dirty="0" smtClean="0">
                <a:latin typeface="Corbel" pitchFamily="34" charset="0"/>
              </a:rPr>
              <a:t>The African Consumer Protection Dialogue (“African Dialogue”) is an initiative of the U. S. Federal Trade Commission aimed</a:t>
            </a:r>
            <a:r>
              <a:rPr lang="en-US" sz="1900" b="1" dirty="0" smtClean="0">
                <a:latin typeface="Corbel" pitchFamily="34" charset="0"/>
              </a:rPr>
              <a:t> </a:t>
            </a:r>
            <a:r>
              <a:rPr lang="en-US" sz="1900" dirty="0" smtClean="0">
                <a:latin typeface="Corbel" pitchFamily="34" charset="0"/>
              </a:rPr>
              <a:t>at encouraging regional cooperation and sharing of best practices among consumer protection agencies within Africa, the United States and the rest of the world. </a:t>
            </a:r>
          </a:p>
          <a:p>
            <a:pPr marL="438912" lvl="3" indent="-320040">
              <a:spcBef>
                <a:spcPts val="0"/>
              </a:spcBef>
              <a:buClr>
                <a:srgbClr val="F0AD00"/>
              </a:buClr>
              <a:buSzPct val="80000"/>
              <a:buFont typeface="Wingdings 2"/>
              <a:buChar char=""/>
              <a:defRPr/>
            </a:pPr>
            <a:endParaRPr lang="en-US" sz="1900" dirty="0" smtClean="0">
              <a:latin typeface="Corbel" pitchFamily="34" charset="0"/>
            </a:endParaRPr>
          </a:p>
          <a:p>
            <a:pPr marL="438912" lvl="3" indent="-320040">
              <a:spcBef>
                <a:spcPts val="0"/>
              </a:spcBef>
              <a:buClr>
                <a:srgbClr val="F0AD00"/>
              </a:buClr>
              <a:buSzPct val="80000"/>
              <a:buFont typeface="Wingdings 2"/>
              <a:buChar char=""/>
              <a:defRPr/>
            </a:pPr>
            <a:r>
              <a:rPr lang="en-US" sz="1900" dirty="0" smtClean="0">
                <a:latin typeface="Corbel" pitchFamily="34" charset="0"/>
              </a:rPr>
              <a:t>It also seeks to create informal opportunities to interface with each other, the U.S. and rest of world on consumer protection and competition issues.</a:t>
            </a:r>
            <a:endParaRPr kumimoji="0" lang="en-US" sz="1900" b="0" i="0" u="none" strike="noStrike" kern="1200" cap="none" spc="0" normalizeH="0" baseline="0" noProof="0" dirty="0" smtClean="0">
              <a:ln>
                <a:noFill/>
              </a:ln>
              <a:solidFill>
                <a:sysClr val="windowText" lastClr="000000"/>
              </a:solidFill>
              <a:effectLst/>
              <a:uLnTx/>
              <a:uFillTx/>
              <a:latin typeface="Corbel" pitchFamily="34" charset="0"/>
            </a:endParaRPr>
          </a:p>
          <a:p>
            <a:pPr marL="438912" marR="0" lvl="0" indent="-320040" algn="l" defTabSz="914400" rtl="0" eaLnBrk="1" fontAlgn="auto" latinLnBrk="0" hangingPunct="1">
              <a:lnSpc>
                <a:spcPct val="100000"/>
              </a:lnSpc>
              <a:spcBef>
                <a:spcPts val="0"/>
              </a:spcBef>
              <a:spcAft>
                <a:spcPts val="0"/>
              </a:spcAft>
              <a:buClr>
                <a:srgbClr val="F0AD00"/>
              </a:buClr>
              <a:buSzPct val="80000"/>
              <a:buFont typeface="Wingdings 2"/>
              <a:buChar char=""/>
              <a:tabLst/>
              <a:defRPr/>
            </a:pPr>
            <a:endParaRPr kumimoji="0" lang="en-US" sz="1900" b="0" i="0" u="none" strike="noStrike" kern="1200" cap="none" spc="0" normalizeH="0" baseline="0" noProof="0" dirty="0" smtClean="0">
              <a:ln>
                <a:noFill/>
              </a:ln>
              <a:solidFill>
                <a:sysClr val="windowText" lastClr="000000"/>
              </a:solidFill>
              <a:effectLst/>
              <a:uLnTx/>
              <a:uFillTx/>
              <a:latin typeface="Corbel" pitchFamily="34" charset="0"/>
            </a:endParaRPr>
          </a:p>
        </p:txBody>
      </p:sp>
      <p:pic>
        <p:nvPicPr>
          <p:cNvPr id="11" name="Picture 10" descr="http://icpen.org/gfx/user-gfx/98x98/icpenSites/888077_92439238_6.jpg">
            <a:hlinkClick r:id="rId7"/>
          </p:cNvPr>
          <p:cNvPicPr/>
          <p:nvPr/>
        </p:nvPicPr>
        <p:blipFill>
          <a:blip r:embed="rId8">
            <a:extLst>
              <a:ext uri="{28A0092B-C50C-407E-A947-70E740481C1C}">
                <a14:useLocalDpi xmlns:a14="http://schemas.microsoft.com/office/drawing/2010/main" val="0"/>
              </a:ext>
            </a:extLst>
          </a:blip>
          <a:srcRect/>
          <a:stretch>
            <a:fillRect/>
          </a:stretch>
        </p:blipFill>
        <p:spPr bwMode="auto">
          <a:xfrm>
            <a:off x="4710223" y="5105400"/>
            <a:ext cx="4114800" cy="1676400"/>
          </a:xfrm>
          <a:prstGeom prst="rect">
            <a:avLst/>
          </a:prstGeom>
          <a:noFill/>
          <a:ln>
            <a:noFill/>
          </a:ln>
        </p:spPr>
      </p:pic>
    </p:spTree>
    <p:extLst>
      <p:ext uri="{BB962C8B-B14F-4D97-AF65-F5344CB8AC3E}">
        <p14:creationId xmlns:p14="http://schemas.microsoft.com/office/powerpoint/2010/main" val="69698162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photo Title 2">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3439" t="7481" r="1273" b="21782"/>
          <a:stretch/>
        </p:blipFill>
        <p:spPr bwMode="auto">
          <a:xfrm>
            <a:off x="990600" y="779123"/>
            <a:ext cx="1383402" cy="121131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a:xfrm>
            <a:off x="3991088" y="6492875"/>
            <a:ext cx="1161826" cy="365125"/>
          </a:xfrm>
        </p:spPr>
        <p:txBody>
          <a:bodyPr/>
          <a:lstStyle/>
          <a:p>
            <a:fld id="{12A81D5C-F4C2-48B8-81C3-36C8089BB5FF}" type="slidenum">
              <a:rPr lang="en-US" smtClean="0">
                <a:solidFill>
                  <a:srgbClr val="073E87"/>
                </a:solidFill>
              </a:rPr>
              <a:pPr/>
              <a:t>48</a:t>
            </a:fld>
            <a:endParaRPr lang="en-US" dirty="0">
              <a:solidFill>
                <a:srgbClr val="073E87"/>
              </a:solidFill>
            </a:endParaRPr>
          </a:p>
        </p:txBody>
      </p:sp>
      <p:sp>
        <p:nvSpPr>
          <p:cNvPr id="2" name="Title 1"/>
          <p:cNvSpPr>
            <a:spLocks noGrp="1"/>
          </p:cNvSpPr>
          <p:nvPr>
            <p:ph type="title"/>
          </p:nvPr>
        </p:nvSpPr>
        <p:spPr>
          <a:xfrm>
            <a:off x="1443635" y="1256643"/>
            <a:ext cx="6477000" cy="4469152"/>
          </a:xfrm>
        </p:spPr>
        <p:txBody>
          <a:bodyPr>
            <a:normAutofit fontScale="90000"/>
          </a:bodyPr>
          <a:lstStyle/>
          <a:p>
            <a:r>
              <a:rPr lang="en-US" sz="4000" b="1" dirty="0" smtClean="0">
                <a:solidFill>
                  <a:schemeClr val="tx1"/>
                </a:solidFill>
                <a:latin typeface="Corbel" pitchFamily="34" charset="0"/>
              </a:rPr>
              <a:t>Thank you!</a:t>
            </a:r>
            <a:br>
              <a:rPr lang="en-US" sz="4000" b="1" dirty="0" smtClean="0">
                <a:solidFill>
                  <a:schemeClr val="tx1"/>
                </a:solidFill>
                <a:latin typeface="Corbel" pitchFamily="34" charset="0"/>
              </a:rPr>
            </a:br>
            <a:r>
              <a:rPr lang="en-US" sz="4000" b="1" dirty="0" smtClean="0">
                <a:solidFill>
                  <a:schemeClr val="tx1"/>
                </a:solidFill>
                <a:latin typeface="Corbel" pitchFamily="34" charset="0"/>
              </a:rPr>
              <a:t/>
            </a:r>
            <a:br>
              <a:rPr lang="en-US" sz="4000" b="1" dirty="0" smtClean="0">
                <a:solidFill>
                  <a:schemeClr val="tx1"/>
                </a:solidFill>
                <a:latin typeface="Corbel" pitchFamily="34" charset="0"/>
              </a:rPr>
            </a:br>
            <a:r>
              <a:rPr lang="en-US" sz="4000" b="1" dirty="0">
                <a:solidFill>
                  <a:schemeClr val="tx1"/>
                </a:solidFill>
                <a:latin typeface="Corbel" pitchFamily="34" charset="0"/>
              </a:rPr>
              <a:t/>
            </a:r>
            <a:br>
              <a:rPr lang="en-US" sz="4000" b="1" dirty="0">
                <a:solidFill>
                  <a:schemeClr val="tx1"/>
                </a:solidFill>
                <a:latin typeface="Corbel" pitchFamily="34" charset="0"/>
              </a:rPr>
            </a:br>
            <a:r>
              <a:rPr lang="en-US" sz="4000" b="1" dirty="0" smtClean="0">
                <a:solidFill>
                  <a:schemeClr val="tx1"/>
                </a:solidFill>
                <a:latin typeface="Corbel" pitchFamily="34" charset="0"/>
              </a:rPr>
              <a:t>Questions?</a:t>
            </a:r>
            <a:r>
              <a:rPr lang="en-US" sz="4000" b="1" dirty="0">
                <a:solidFill>
                  <a:schemeClr val="tx1"/>
                </a:solidFill>
                <a:latin typeface="Corbel" pitchFamily="34" charset="0"/>
              </a:rPr>
              <a:t/>
            </a:r>
            <a:br>
              <a:rPr lang="en-US" sz="4000" b="1" dirty="0">
                <a:solidFill>
                  <a:schemeClr val="tx1"/>
                </a:solidFill>
                <a:latin typeface="Corbel" pitchFamily="34" charset="0"/>
              </a:rPr>
            </a:br>
            <a:r>
              <a:rPr lang="en-US" sz="4000" b="1" dirty="0" smtClean="0">
                <a:solidFill>
                  <a:schemeClr val="tx1"/>
                </a:solidFill>
                <a:latin typeface="Corbel" pitchFamily="34" charset="0"/>
              </a:rPr>
              <a:t/>
            </a:r>
            <a:br>
              <a:rPr lang="en-US" sz="4000" b="1" dirty="0" smtClean="0">
                <a:solidFill>
                  <a:schemeClr val="tx1"/>
                </a:solidFill>
                <a:latin typeface="Corbel" pitchFamily="34" charset="0"/>
              </a:rPr>
            </a:br>
            <a:r>
              <a:rPr lang="en-US" sz="2700" dirty="0">
                <a:solidFill>
                  <a:schemeClr val="tx1"/>
                </a:solidFill>
                <a:latin typeface="Corbel" pitchFamily="34" charset="0"/>
              </a:rPr>
              <a:t>For all </a:t>
            </a:r>
            <a:r>
              <a:rPr lang="en-US" sz="2700" dirty="0" smtClean="0">
                <a:solidFill>
                  <a:schemeClr val="tx1"/>
                </a:solidFill>
                <a:latin typeface="Corbel" pitchFamily="34" charset="0"/>
              </a:rPr>
              <a:t>questions, </a:t>
            </a:r>
            <a:br>
              <a:rPr lang="en-US" sz="2700" dirty="0" smtClean="0">
                <a:solidFill>
                  <a:schemeClr val="tx1"/>
                </a:solidFill>
                <a:latin typeface="Corbel" pitchFamily="34" charset="0"/>
              </a:rPr>
            </a:br>
            <a:r>
              <a:rPr lang="en-US" sz="2700" dirty="0" smtClean="0">
                <a:solidFill>
                  <a:schemeClr val="tx1"/>
                </a:solidFill>
                <a:latin typeface="Corbel" pitchFamily="34" charset="0"/>
              </a:rPr>
              <a:t>please </a:t>
            </a:r>
            <a:r>
              <a:rPr lang="en-US" sz="2700" dirty="0">
                <a:solidFill>
                  <a:schemeClr val="tx1"/>
                </a:solidFill>
                <a:latin typeface="Corbel" pitchFamily="34" charset="0"/>
              </a:rPr>
              <a:t>contact Deon Woods Bell </a:t>
            </a:r>
            <a:r>
              <a:rPr lang="en-US" sz="2700" u="sng" dirty="0" smtClean="0">
                <a:solidFill>
                  <a:schemeClr val="tx1"/>
                </a:solidFill>
                <a:latin typeface="Corbel" pitchFamily="34" charset="0"/>
                <a:hlinkClick r:id="rId5"/>
              </a:rPr>
              <a:t>dwoodsbell@ftc.gov</a:t>
            </a:r>
            <a:r>
              <a:rPr lang="en-US" sz="2700" u="sng" dirty="0" smtClean="0">
                <a:solidFill>
                  <a:schemeClr val="tx1"/>
                </a:solidFill>
                <a:latin typeface="Corbel" pitchFamily="34" charset="0"/>
              </a:rPr>
              <a:t/>
            </a:r>
            <a:br>
              <a:rPr lang="en-US" sz="2700" u="sng" dirty="0" smtClean="0">
                <a:solidFill>
                  <a:schemeClr val="tx1"/>
                </a:solidFill>
                <a:latin typeface="Corbel" pitchFamily="34" charset="0"/>
              </a:rPr>
            </a:br>
            <a:r>
              <a:rPr lang="en-US" sz="2700" dirty="0" smtClean="0">
                <a:solidFill>
                  <a:schemeClr val="tx1"/>
                </a:solidFill>
                <a:latin typeface="Corbel" pitchFamily="34" charset="0"/>
              </a:rPr>
              <a:t>+1-202-326-3307</a:t>
            </a:r>
            <a:r>
              <a:rPr lang="en-US" sz="2700" dirty="0">
                <a:solidFill>
                  <a:schemeClr val="tx1"/>
                </a:solidFill>
                <a:latin typeface="Corbel" pitchFamily="34" charset="0"/>
              </a:rPr>
              <a:t/>
            </a:r>
            <a:br>
              <a:rPr lang="en-US" sz="2700" dirty="0">
                <a:solidFill>
                  <a:schemeClr val="tx1"/>
                </a:solidFill>
                <a:latin typeface="Corbel" pitchFamily="34" charset="0"/>
              </a:rPr>
            </a:br>
            <a:endParaRPr lang="en-US" sz="2700" b="1" dirty="0">
              <a:solidFill>
                <a:schemeClr val="tx1"/>
              </a:solidFill>
              <a:latin typeface="Corbel" pitchFamily="34" charset="0"/>
            </a:endParaRPr>
          </a:p>
        </p:txBody>
      </p:sp>
      <p:pic>
        <p:nvPicPr>
          <p:cNvPr id="1028"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02070" y="304800"/>
            <a:ext cx="1837130" cy="1557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8600" y="250803"/>
            <a:ext cx="1145436" cy="100584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Content Placeholder 2"/>
          <p:cNvSpPr txBox="1">
            <a:spLocks/>
          </p:cNvSpPr>
          <p:nvPr/>
        </p:nvSpPr>
        <p:spPr>
          <a:xfrm>
            <a:off x="304800" y="1999297"/>
            <a:ext cx="4953000" cy="5105400"/>
          </a:xfrm>
          <a:prstGeom prst="rect">
            <a:avLst/>
          </a:prstGeom>
        </p:spPr>
        <p:txBody>
          <a:bodyPr vert="horz" lIns="54864" tIns="91440" rtlCol="0">
            <a:no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438912" marR="0" lvl="0" indent="-320040" algn="l" defTabSz="914400" rtl="0" eaLnBrk="1" fontAlgn="auto" latinLnBrk="0" hangingPunct="1">
              <a:lnSpc>
                <a:spcPct val="100000"/>
              </a:lnSpc>
              <a:spcBef>
                <a:spcPts val="0"/>
              </a:spcBef>
              <a:spcAft>
                <a:spcPts val="0"/>
              </a:spcAft>
              <a:buClr>
                <a:srgbClr val="F0AD00"/>
              </a:buClr>
              <a:buSzPct val="80000"/>
              <a:buFont typeface="Wingdings 2"/>
              <a:buChar char=""/>
              <a:tabLst/>
              <a:defRPr/>
            </a:pPr>
            <a:endParaRPr kumimoji="0" lang="en-US" sz="1900" b="0" i="0" u="none" strike="noStrike" kern="1200" cap="none" spc="0" normalizeH="0" baseline="0" noProof="0" dirty="0" smtClean="0">
              <a:ln>
                <a:noFill/>
              </a:ln>
              <a:solidFill>
                <a:sysClr val="windowText" lastClr="000000"/>
              </a:solidFill>
              <a:effectLst/>
              <a:uLnTx/>
              <a:uFillTx/>
              <a:latin typeface="Corbel"/>
              <a:ea typeface="+mn-ea"/>
              <a:cs typeface="+mn-cs"/>
            </a:endParaRPr>
          </a:p>
        </p:txBody>
      </p:sp>
    </p:spTree>
    <p:extLst>
      <p:ext uri="{BB962C8B-B14F-4D97-AF65-F5344CB8AC3E}">
        <p14:creationId xmlns:p14="http://schemas.microsoft.com/office/powerpoint/2010/main" val="29409433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photo Title 2">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3439" t="7481" r="1273" b="21782"/>
          <a:stretch/>
        </p:blipFill>
        <p:spPr bwMode="auto">
          <a:xfrm>
            <a:off x="990600" y="779123"/>
            <a:ext cx="1383402" cy="121131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a:xfrm>
            <a:off x="3991088" y="6569075"/>
            <a:ext cx="1161826" cy="365125"/>
          </a:xfrm>
        </p:spPr>
        <p:txBody>
          <a:bodyPr/>
          <a:lstStyle/>
          <a:p>
            <a:fld id="{12A81D5C-F4C2-48B8-81C3-36C8089BB5FF}" type="slidenum">
              <a:rPr lang="en-US" smtClean="0">
                <a:solidFill>
                  <a:srgbClr val="073E87"/>
                </a:solidFill>
              </a:rPr>
              <a:pPr/>
              <a:t>5</a:t>
            </a:fld>
            <a:endParaRPr lang="en-US" dirty="0">
              <a:solidFill>
                <a:srgbClr val="073E87"/>
              </a:solidFill>
            </a:endParaRPr>
          </a:p>
        </p:txBody>
      </p:sp>
      <p:sp>
        <p:nvSpPr>
          <p:cNvPr id="2" name="Title 1"/>
          <p:cNvSpPr>
            <a:spLocks noGrp="1"/>
          </p:cNvSpPr>
          <p:nvPr>
            <p:ph type="title"/>
          </p:nvPr>
        </p:nvSpPr>
        <p:spPr>
          <a:xfrm>
            <a:off x="2405900" y="381000"/>
            <a:ext cx="4654870" cy="1252728"/>
          </a:xfrm>
        </p:spPr>
        <p:txBody>
          <a:bodyPr>
            <a:normAutofit fontScale="90000"/>
          </a:bodyPr>
          <a:lstStyle/>
          <a:p>
            <a:r>
              <a:rPr lang="en-US" sz="4000" b="1" u="sng" dirty="0">
                <a:solidFill>
                  <a:schemeClr val="tx1"/>
                </a:solidFill>
              </a:rPr>
              <a:t>A Bank Interest </a:t>
            </a:r>
            <a:r>
              <a:rPr lang="en-US" sz="4000" b="1" u="sng" dirty="0" smtClean="0">
                <a:solidFill>
                  <a:schemeClr val="tx1"/>
                </a:solidFill>
              </a:rPr>
              <a:t>Opportunity Scam</a:t>
            </a:r>
            <a:r>
              <a:rPr lang="en-US" sz="4000" b="1" dirty="0">
                <a:solidFill>
                  <a:schemeClr val="tx1"/>
                </a:solidFill>
              </a:rPr>
              <a:t/>
            </a:r>
            <a:br>
              <a:rPr lang="en-US" sz="4000" b="1" dirty="0">
                <a:solidFill>
                  <a:schemeClr val="tx1"/>
                </a:solidFill>
              </a:rPr>
            </a:br>
            <a:r>
              <a:rPr lang="en-US" sz="4000" b="1" dirty="0">
                <a:solidFill>
                  <a:schemeClr val="tx1"/>
                </a:solidFill>
              </a:rPr>
              <a:t>Discussion Questions</a:t>
            </a:r>
          </a:p>
        </p:txBody>
      </p:sp>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02070" y="304800"/>
            <a:ext cx="1837130" cy="1557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8600" y="250803"/>
            <a:ext cx="1145436" cy="100584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Content Placeholder 2"/>
          <p:cNvSpPr txBox="1">
            <a:spLocks/>
          </p:cNvSpPr>
          <p:nvPr/>
        </p:nvSpPr>
        <p:spPr>
          <a:xfrm>
            <a:off x="180975" y="2024106"/>
            <a:ext cx="8915400" cy="4876800"/>
          </a:xfrm>
          <a:prstGeom prst="rect">
            <a:avLst/>
          </a:prstGeom>
        </p:spPr>
        <p:txBody>
          <a:bodyPr vert="horz" lIns="54864" tIns="91440" rtlCol="0">
            <a:no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438912" marR="0" lvl="0" indent="-320040" algn="l" defTabSz="914400" rtl="0" eaLnBrk="1" fontAlgn="auto" latinLnBrk="0" hangingPunct="1">
              <a:lnSpc>
                <a:spcPct val="100000"/>
              </a:lnSpc>
              <a:spcBef>
                <a:spcPts val="0"/>
              </a:spcBef>
              <a:spcAft>
                <a:spcPts val="0"/>
              </a:spcAft>
              <a:buClr>
                <a:srgbClr val="F0AD00"/>
              </a:buClr>
              <a:buSzPct val="80000"/>
              <a:buFont typeface="Wingdings 2"/>
              <a:buChar char=""/>
              <a:tabLst/>
              <a:defRPr/>
            </a:pPr>
            <a:r>
              <a:rPr kumimoji="0" lang="en-US" sz="1900" b="0" i="0" u="none" strike="noStrike" kern="1200" cap="none" spc="0" normalizeH="0" baseline="0" noProof="0" dirty="0" smtClean="0">
                <a:ln>
                  <a:noFill/>
                </a:ln>
                <a:solidFill>
                  <a:sysClr val="windowText" lastClr="000000"/>
                </a:solidFill>
                <a:effectLst/>
                <a:uLnTx/>
                <a:uFillTx/>
                <a:latin typeface="Corbel"/>
                <a:ea typeface="+mn-ea"/>
                <a:cs typeface="+mn-cs"/>
              </a:rPr>
              <a:t>How would you go about investigating a case like this?</a:t>
            </a:r>
          </a:p>
          <a:p>
            <a:pPr marL="438912" marR="0" lvl="0" indent="-320040" algn="l" defTabSz="914400" rtl="0" eaLnBrk="1" fontAlgn="auto" latinLnBrk="0" hangingPunct="1">
              <a:lnSpc>
                <a:spcPct val="100000"/>
              </a:lnSpc>
              <a:spcBef>
                <a:spcPts val="0"/>
              </a:spcBef>
              <a:spcAft>
                <a:spcPts val="0"/>
              </a:spcAft>
              <a:buClr>
                <a:srgbClr val="F0AD00"/>
              </a:buClr>
              <a:buSzPct val="80000"/>
              <a:buFont typeface="Wingdings 2"/>
              <a:buChar char=""/>
              <a:tabLst/>
              <a:defRPr/>
            </a:pPr>
            <a:endParaRPr kumimoji="0" lang="en-US" sz="1900" b="0" i="0" u="none" strike="noStrike" kern="1200" cap="none" spc="0" normalizeH="0" baseline="0" noProof="0" dirty="0" smtClean="0">
              <a:ln>
                <a:noFill/>
              </a:ln>
              <a:solidFill>
                <a:sysClr val="windowText" lastClr="000000"/>
              </a:solidFill>
              <a:effectLst/>
              <a:uLnTx/>
              <a:uFillTx/>
              <a:latin typeface="Corbel"/>
              <a:ea typeface="+mn-ea"/>
              <a:cs typeface="+mn-cs"/>
            </a:endParaRPr>
          </a:p>
          <a:p>
            <a:pPr marL="438912" marR="0" lvl="0" indent="-320040" algn="l" defTabSz="914400" rtl="0" eaLnBrk="1" fontAlgn="auto" latinLnBrk="0" hangingPunct="1">
              <a:lnSpc>
                <a:spcPct val="100000"/>
              </a:lnSpc>
              <a:spcBef>
                <a:spcPts val="0"/>
              </a:spcBef>
              <a:spcAft>
                <a:spcPts val="0"/>
              </a:spcAft>
              <a:buClr>
                <a:srgbClr val="F0AD00"/>
              </a:buClr>
              <a:buSzPct val="80000"/>
              <a:buFont typeface="Wingdings 2"/>
              <a:buChar char=""/>
              <a:tabLst/>
              <a:defRPr/>
            </a:pPr>
            <a:r>
              <a:rPr kumimoji="0" lang="en-US" sz="1900" b="0" i="0" u="none" strike="noStrike" kern="1200" cap="none" spc="0" normalizeH="0" baseline="0" noProof="0" dirty="0" smtClean="0">
                <a:ln>
                  <a:noFill/>
                </a:ln>
                <a:solidFill>
                  <a:sysClr val="windowText" lastClr="000000"/>
                </a:solidFill>
                <a:effectLst/>
                <a:uLnTx/>
                <a:uFillTx/>
                <a:latin typeface="Corbel"/>
                <a:ea typeface="+mn-ea"/>
                <a:cs typeface="+mn-cs"/>
              </a:rPr>
              <a:t>Is it important whether your agency has received any consumer complaints?</a:t>
            </a:r>
          </a:p>
          <a:p>
            <a:pPr marL="438912" marR="0" lvl="0" indent="-320040" algn="l" defTabSz="914400" rtl="0" eaLnBrk="1" fontAlgn="auto" latinLnBrk="0" hangingPunct="1">
              <a:lnSpc>
                <a:spcPct val="100000"/>
              </a:lnSpc>
              <a:spcBef>
                <a:spcPts val="0"/>
              </a:spcBef>
              <a:spcAft>
                <a:spcPts val="0"/>
              </a:spcAft>
              <a:buClr>
                <a:srgbClr val="F0AD00"/>
              </a:buClr>
              <a:buSzPct val="80000"/>
              <a:buFont typeface="Wingdings 2"/>
              <a:buChar char=""/>
              <a:tabLst/>
              <a:defRPr/>
            </a:pPr>
            <a:endParaRPr kumimoji="0" lang="en-US" sz="1900" b="0" i="0" u="none" strike="noStrike" kern="1200" cap="none" spc="0" normalizeH="0" baseline="0" noProof="0" dirty="0" smtClean="0">
              <a:ln>
                <a:noFill/>
              </a:ln>
              <a:solidFill>
                <a:sysClr val="windowText" lastClr="000000"/>
              </a:solidFill>
              <a:effectLst/>
              <a:uLnTx/>
              <a:uFillTx/>
              <a:latin typeface="Corbel"/>
              <a:ea typeface="+mn-ea"/>
              <a:cs typeface="+mn-cs"/>
            </a:endParaRPr>
          </a:p>
          <a:p>
            <a:pPr marL="438912" marR="0" lvl="0" indent="-320040" algn="l" defTabSz="914400" rtl="0" eaLnBrk="1" fontAlgn="auto" latinLnBrk="0" hangingPunct="1">
              <a:lnSpc>
                <a:spcPct val="100000"/>
              </a:lnSpc>
              <a:spcBef>
                <a:spcPts val="0"/>
              </a:spcBef>
              <a:spcAft>
                <a:spcPts val="0"/>
              </a:spcAft>
              <a:buClr>
                <a:srgbClr val="F0AD00"/>
              </a:buClr>
              <a:buSzPct val="80000"/>
              <a:buFont typeface="Wingdings 2"/>
              <a:buChar char=""/>
              <a:tabLst/>
              <a:defRPr/>
            </a:pPr>
            <a:r>
              <a:rPr kumimoji="0" lang="en-US" sz="1900" b="0" i="0" u="none" strike="noStrike" kern="1200" cap="none" spc="0" normalizeH="0" baseline="0" noProof="0" dirty="0" smtClean="0">
                <a:ln>
                  <a:noFill/>
                </a:ln>
                <a:solidFill>
                  <a:sysClr val="windowText" lastClr="000000"/>
                </a:solidFill>
                <a:effectLst/>
                <a:uLnTx/>
                <a:uFillTx/>
                <a:latin typeface="Corbel"/>
                <a:ea typeface="+mn-ea"/>
                <a:cs typeface="+mn-cs"/>
              </a:rPr>
              <a:t>What factors would be important as your agency considers whether it will pursue this matter?</a:t>
            </a:r>
          </a:p>
          <a:p>
            <a:pPr marL="438912" marR="0" lvl="0" indent="-320040" algn="l" defTabSz="914400" rtl="0" eaLnBrk="1" fontAlgn="auto" latinLnBrk="0" hangingPunct="1">
              <a:lnSpc>
                <a:spcPct val="100000"/>
              </a:lnSpc>
              <a:spcBef>
                <a:spcPts val="0"/>
              </a:spcBef>
              <a:spcAft>
                <a:spcPts val="0"/>
              </a:spcAft>
              <a:buClr>
                <a:srgbClr val="F0AD00"/>
              </a:buClr>
              <a:buSzPct val="80000"/>
              <a:buFont typeface="Wingdings 2"/>
              <a:buChar char=""/>
              <a:tabLst/>
              <a:defRPr/>
            </a:pPr>
            <a:endParaRPr kumimoji="0" lang="en-US" sz="1900" b="0" i="0" u="none" strike="noStrike" kern="1200" cap="none" spc="0" normalizeH="0" baseline="0" noProof="0" dirty="0" smtClean="0">
              <a:ln>
                <a:noFill/>
              </a:ln>
              <a:solidFill>
                <a:sysClr val="windowText" lastClr="000000"/>
              </a:solidFill>
              <a:effectLst/>
              <a:uLnTx/>
              <a:uFillTx/>
              <a:latin typeface="Corbel"/>
              <a:ea typeface="+mn-ea"/>
              <a:cs typeface="+mn-cs"/>
            </a:endParaRPr>
          </a:p>
          <a:p>
            <a:pPr marL="438912" marR="0" lvl="0" indent="-320040" algn="l" defTabSz="914400" rtl="0" eaLnBrk="1" fontAlgn="auto" latinLnBrk="0" hangingPunct="1">
              <a:lnSpc>
                <a:spcPct val="100000"/>
              </a:lnSpc>
              <a:spcBef>
                <a:spcPts val="0"/>
              </a:spcBef>
              <a:spcAft>
                <a:spcPts val="0"/>
              </a:spcAft>
              <a:buClr>
                <a:srgbClr val="F0AD00"/>
              </a:buClr>
              <a:buSzPct val="80000"/>
              <a:buFont typeface="Wingdings 2"/>
              <a:buChar char=""/>
              <a:tabLst/>
              <a:defRPr/>
            </a:pPr>
            <a:r>
              <a:rPr kumimoji="0" lang="en-US" sz="1900" b="0" i="0" u="none" strike="noStrike" kern="1200" cap="none" spc="0" normalizeH="0" baseline="0" noProof="0" dirty="0" smtClean="0">
                <a:ln>
                  <a:noFill/>
                </a:ln>
                <a:solidFill>
                  <a:sysClr val="windowText" lastClr="000000"/>
                </a:solidFill>
                <a:effectLst/>
                <a:uLnTx/>
                <a:uFillTx/>
                <a:latin typeface="Corbel"/>
                <a:ea typeface="+mn-ea"/>
                <a:cs typeface="+mn-cs"/>
              </a:rPr>
              <a:t>If you decided to pursue this matter, what would your agency have to establish?</a:t>
            </a:r>
          </a:p>
          <a:p>
            <a:pPr marL="438912" marR="0" lvl="0" indent="-320040" algn="l" defTabSz="914400" rtl="0" eaLnBrk="1" fontAlgn="auto" latinLnBrk="0" hangingPunct="1">
              <a:lnSpc>
                <a:spcPct val="100000"/>
              </a:lnSpc>
              <a:spcBef>
                <a:spcPts val="0"/>
              </a:spcBef>
              <a:spcAft>
                <a:spcPts val="0"/>
              </a:spcAft>
              <a:buClr>
                <a:srgbClr val="F0AD00"/>
              </a:buClr>
              <a:buSzPct val="80000"/>
              <a:buFont typeface="Wingdings 2"/>
              <a:buChar char=""/>
              <a:tabLst/>
              <a:defRPr/>
            </a:pPr>
            <a:endParaRPr kumimoji="0" lang="en-US" sz="1900" b="0" i="0" u="none" strike="noStrike" kern="1200" cap="none" spc="0" normalizeH="0" baseline="0" noProof="0" dirty="0" smtClean="0">
              <a:ln>
                <a:noFill/>
              </a:ln>
              <a:solidFill>
                <a:sysClr val="windowText" lastClr="000000"/>
              </a:solidFill>
              <a:effectLst/>
              <a:uLnTx/>
              <a:uFillTx/>
              <a:latin typeface="Corbel"/>
              <a:ea typeface="+mn-ea"/>
              <a:cs typeface="+mn-cs"/>
            </a:endParaRPr>
          </a:p>
          <a:p>
            <a:pPr marL="438912" marR="0" lvl="0" indent="-320040" algn="l" defTabSz="914400" rtl="0" eaLnBrk="1" fontAlgn="auto" latinLnBrk="0" hangingPunct="1">
              <a:lnSpc>
                <a:spcPct val="100000"/>
              </a:lnSpc>
              <a:spcBef>
                <a:spcPts val="0"/>
              </a:spcBef>
              <a:spcAft>
                <a:spcPts val="0"/>
              </a:spcAft>
              <a:buClr>
                <a:srgbClr val="F0AD00"/>
              </a:buClr>
              <a:buSzPct val="80000"/>
              <a:buFont typeface="Wingdings 2"/>
              <a:buChar char=""/>
              <a:tabLst/>
              <a:defRPr/>
            </a:pPr>
            <a:r>
              <a:rPr kumimoji="0" lang="en-US" sz="1900" b="0" i="0" u="none" strike="noStrike" kern="1200" cap="none" spc="0" normalizeH="0" baseline="0" noProof="0" dirty="0" smtClean="0">
                <a:ln>
                  <a:noFill/>
                </a:ln>
                <a:solidFill>
                  <a:sysClr val="windowText" lastClr="000000"/>
                </a:solidFill>
                <a:effectLst/>
                <a:uLnTx/>
                <a:uFillTx/>
                <a:latin typeface="Corbel"/>
                <a:ea typeface="+mn-ea"/>
                <a:cs typeface="+mn-cs"/>
              </a:rPr>
              <a:t>Is there any other agencies that may have a role, including NPO’s and self-regulatory industry body?</a:t>
            </a:r>
          </a:p>
          <a:p>
            <a:pPr marL="438912" marR="0" lvl="0" indent="-320040" algn="l" defTabSz="914400" rtl="0" eaLnBrk="1" fontAlgn="auto" latinLnBrk="0" hangingPunct="1">
              <a:lnSpc>
                <a:spcPct val="100000"/>
              </a:lnSpc>
              <a:spcBef>
                <a:spcPts val="0"/>
              </a:spcBef>
              <a:spcAft>
                <a:spcPts val="0"/>
              </a:spcAft>
              <a:buClr>
                <a:srgbClr val="F0AD00"/>
              </a:buClr>
              <a:buSzPct val="80000"/>
              <a:buFont typeface="Wingdings 2"/>
              <a:buChar char=""/>
              <a:tabLst/>
              <a:defRPr/>
            </a:pPr>
            <a:endParaRPr kumimoji="0" lang="en-US" sz="1900" b="0" i="0" u="none" strike="noStrike" kern="1200" cap="none" spc="0" normalizeH="0" baseline="0" noProof="0" dirty="0" smtClean="0">
              <a:ln>
                <a:noFill/>
              </a:ln>
              <a:solidFill>
                <a:sysClr val="windowText" lastClr="000000"/>
              </a:solidFill>
              <a:effectLst/>
              <a:uLnTx/>
              <a:uFillTx/>
              <a:latin typeface="Corbel"/>
              <a:ea typeface="+mn-ea"/>
              <a:cs typeface="+mn-cs"/>
            </a:endParaRPr>
          </a:p>
          <a:p>
            <a:pPr marL="438912" marR="0" lvl="0" indent="-320040" algn="l" defTabSz="914400" rtl="0" eaLnBrk="1" fontAlgn="auto" latinLnBrk="0" hangingPunct="1">
              <a:lnSpc>
                <a:spcPct val="100000"/>
              </a:lnSpc>
              <a:spcBef>
                <a:spcPts val="0"/>
              </a:spcBef>
              <a:spcAft>
                <a:spcPts val="0"/>
              </a:spcAft>
              <a:buClr>
                <a:srgbClr val="F0AD00"/>
              </a:buClr>
              <a:buSzPct val="80000"/>
              <a:buFont typeface="Wingdings 2"/>
              <a:buChar char=""/>
              <a:tabLst/>
              <a:defRPr/>
            </a:pPr>
            <a:r>
              <a:rPr kumimoji="0" lang="en-US" sz="1900" b="0" i="0" u="none" strike="noStrike" kern="1200" cap="none" spc="0" normalizeH="0" baseline="0" noProof="0" dirty="0" smtClean="0">
                <a:ln>
                  <a:noFill/>
                </a:ln>
                <a:solidFill>
                  <a:sysClr val="windowText" lastClr="000000"/>
                </a:solidFill>
                <a:effectLst/>
                <a:uLnTx/>
                <a:uFillTx/>
                <a:latin typeface="Corbel"/>
                <a:ea typeface="+mn-ea"/>
                <a:cs typeface="+mn-cs"/>
              </a:rPr>
              <a:t>What type of relief would you seek in this matter?</a:t>
            </a:r>
          </a:p>
          <a:p>
            <a:pPr marL="438912" marR="0" lvl="0" indent="-320040" algn="l" defTabSz="914400" rtl="0" eaLnBrk="1" fontAlgn="auto" latinLnBrk="0" hangingPunct="1">
              <a:lnSpc>
                <a:spcPct val="100000"/>
              </a:lnSpc>
              <a:spcBef>
                <a:spcPts val="0"/>
              </a:spcBef>
              <a:spcAft>
                <a:spcPts val="0"/>
              </a:spcAft>
              <a:buClr>
                <a:srgbClr val="F0AD00"/>
              </a:buClr>
              <a:buSzPct val="80000"/>
              <a:buFont typeface="Wingdings 2"/>
              <a:buChar char=""/>
              <a:tabLst/>
              <a:defRPr/>
            </a:pPr>
            <a:endParaRPr kumimoji="0" lang="en-US" sz="1900" b="0" i="0" u="none" strike="noStrike" kern="1200" cap="none" spc="0" normalizeH="0" baseline="0" noProof="0" dirty="0" smtClean="0">
              <a:ln>
                <a:noFill/>
              </a:ln>
              <a:solidFill>
                <a:sysClr val="windowText" lastClr="000000"/>
              </a:solidFill>
              <a:effectLst/>
              <a:uLnTx/>
              <a:uFillTx/>
              <a:latin typeface="Corbel"/>
              <a:ea typeface="+mn-ea"/>
              <a:cs typeface="+mn-cs"/>
            </a:endParaRPr>
          </a:p>
          <a:p>
            <a:pPr marL="438912" marR="0" lvl="0" indent="-320040" algn="l" defTabSz="914400" rtl="0" eaLnBrk="1" fontAlgn="auto" latinLnBrk="0" hangingPunct="1">
              <a:lnSpc>
                <a:spcPct val="100000"/>
              </a:lnSpc>
              <a:spcBef>
                <a:spcPts val="0"/>
              </a:spcBef>
              <a:spcAft>
                <a:spcPts val="0"/>
              </a:spcAft>
              <a:buClr>
                <a:srgbClr val="F0AD00"/>
              </a:buClr>
              <a:buSzPct val="80000"/>
              <a:buFont typeface="Wingdings 2"/>
              <a:buChar char=""/>
              <a:tabLst/>
              <a:defRPr/>
            </a:pPr>
            <a:r>
              <a:rPr kumimoji="0" lang="en-US" sz="1900" b="0" i="0" u="none" strike="noStrike" kern="1200" cap="none" spc="0" normalizeH="0" baseline="0" noProof="0" dirty="0" smtClean="0">
                <a:ln>
                  <a:noFill/>
                </a:ln>
                <a:solidFill>
                  <a:sysClr val="windowText" lastClr="000000"/>
                </a:solidFill>
                <a:effectLst/>
                <a:uLnTx/>
                <a:uFillTx/>
                <a:latin typeface="Corbel"/>
                <a:ea typeface="+mn-ea"/>
                <a:cs typeface="+mn-cs"/>
              </a:rPr>
              <a:t>What type of consumer or business education, if any, do you think would be effective?</a:t>
            </a:r>
          </a:p>
        </p:txBody>
      </p:sp>
    </p:spTree>
    <p:extLst>
      <p:ext uri="{BB962C8B-B14F-4D97-AF65-F5344CB8AC3E}">
        <p14:creationId xmlns:p14="http://schemas.microsoft.com/office/powerpoint/2010/main" val="15189883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photo Title 2">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3439" t="7481" r="1273" b="21782"/>
          <a:stretch/>
        </p:blipFill>
        <p:spPr bwMode="auto">
          <a:xfrm>
            <a:off x="990600" y="779123"/>
            <a:ext cx="1383402" cy="121131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a:xfrm>
            <a:off x="3991088" y="6569075"/>
            <a:ext cx="1161826" cy="365125"/>
          </a:xfrm>
        </p:spPr>
        <p:txBody>
          <a:bodyPr/>
          <a:lstStyle/>
          <a:p>
            <a:fld id="{12A81D5C-F4C2-48B8-81C3-36C8089BB5FF}" type="slidenum">
              <a:rPr lang="en-US" smtClean="0">
                <a:solidFill>
                  <a:srgbClr val="073E87"/>
                </a:solidFill>
              </a:rPr>
              <a:pPr/>
              <a:t>6</a:t>
            </a:fld>
            <a:endParaRPr lang="en-US" dirty="0">
              <a:solidFill>
                <a:srgbClr val="073E87"/>
              </a:solidFill>
            </a:endParaRPr>
          </a:p>
        </p:txBody>
      </p:sp>
      <p:sp>
        <p:nvSpPr>
          <p:cNvPr id="2" name="Title 1"/>
          <p:cNvSpPr>
            <a:spLocks noGrp="1"/>
          </p:cNvSpPr>
          <p:nvPr>
            <p:ph type="title"/>
          </p:nvPr>
        </p:nvSpPr>
        <p:spPr>
          <a:xfrm>
            <a:off x="2405900" y="381000"/>
            <a:ext cx="4654870" cy="1252728"/>
          </a:xfrm>
        </p:spPr>
        <p:txBody>
          <a:bodyPr>
            <a:normAutofit fontScale="90000"/>
          </a:bodyPr>
          <a:lstStyle/>
          <a:p>
            <a:r>
              <a:rPr lang="en-US" sz="4000" b="1" u="sng" dirty="0">
                <a:solidFill>
                  <a:schemeClr val="tx1"/>
                </a:solidFill>
              </a:rPr>
              <a:t>A Bank Interest </a:t>
            </a:r>
            <a:r>
              <a:rPr lang="en-US" sz="4000" b="1" u="sng" dirty="0" smtClean="0">
                <a:solidFill>
                  <a:schemeClr val="tx1"/>
                </a:solidFill>
              </a:rPr>
              <a:t>Opportunity Scam</a:t>
            </a:r>
            <a:r>
              <a:rPr lang="en-US" sz="4000" b="1" dirty="0">
                <a:solidFill>
                  <a:schemeClr val="tx1"/>
                </a:solidFill>
              </a:rPr>
              <a:t/>
            </a:r>
            <a:br>
              <a:rPr lang="en-US" sz="4000" b="1" dirty="0">
                <a:solidFill>
                  <a:schemeClr val="tx1"/>
                </a:solidFill>
              </a:rPr>
            </a:br>
            <a:r>
              <a:rPr lang="en-US" sz="4000" b="1" dirty="0">
                <a:solidFill>
                  <a:schemeClr val="tx1"/>
                </a:solidFill>
              </a:rPr>
              <a:t>Discussion Questions</a:t>
            </a:r>
          </a:p>
        </p:txBody>
      </p:sp>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02070" y="304800"/>
            <a:ext cx="1837130" cy="1557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8600" y="250803"/>
            <a:ext cx="1145436" cy="100584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Content Placeholder 2"/>
          <p:cNvSpPr txBox="1">
            <a:spLocks/>
          </p:cNvSpPr>
          <p:nvPr/>
        </p:nvSpPr>
        <p:spPr>
          <a:xfrm>
            <a:off x="180975" y="1981200"/>
            <a:ext cx="8915400" cy="4876800"/>
          </a:xfrm>
          <a:prstGeom prst="rect">
            <a:avLst/>
          </a:prstGeom>
        </p:spPr>
        <p:txBody>
          <a:bodyPr vert="horz" lIns="54864" tIns="91440" rtlCol="0">
            <a:no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a:buClr>
                <a:srgbClr val="F0AD00"/>
              </a:buClr>
              <a:defRPr/>
            </a:pPr>
            <a:r>
              <a:rPr lang="en-US" sz="1900" dirty="0" smtClean="0">
                <a:latin typeface="Corbel"/>
              </a:rPr>
              <a:t>What </a:t>
            </a:r>
            <a:r>
              <a:rPr lang="en-US" sz="1900" dirty="0">
                <a:latin typeface="Corbel"/>
              </a:rPr>
              <a:t>difficulties does the mobile aspect present</a:t>
            </a:r>
            <a:r>
              <a:rPr lang="en-US" sz="1900" dirty="0" smtClean="0">
                <a:latin typeface="Corbel"/>
              </a:rPr>
              <a:t>?</a:t>
            </a:r>
          </a:p>
          <a:p>
            <a:pPr>
              <a:buClr>
                <a:srgbClr val="F0AD00"/>
              </a:buClr>
              <a:defRPr/>
            </a:pPr>
            <a:endParaRPr lang="en-US" sz="1900" dirty="0">
              <a:latin typeface="Corbel"/>
            </a:endParaRPr>
          </a:p>
          <a:p>
            <a:pPr>
              <a:buClr>
                <a:srgbClr val="F0AD00"/>
              </a:buClr>
              <a:defRPr/>
            </a:pPr>
            <a:r>
              <a:rPr lang="en-US" sz="1900" dirty="0" smtClean="0">
                <a:latin typeface="Corbel"/>
              </a:rPr>
              <a:t>What if some customers have already agreed to receive marketing SMS messages?</a:t>
            </a:r>
            <a:endParaRPr lang="en-US" sz="1900" dirty="0">
              <a:latin typeface="Corbel"/>
            </a:endParaRPr>
          </a:p>
          <a:p>
            <a:pPr lvl="0">
              <a:buClr>
                <a:srgbClr val="F0AD00"/>
              </a:buClr>
              <a:defRPr/>
            </a:pPr>
            <a:endParaRPr lang="en-US" sz="1900" dirty="0">
              <a:latin typeface="Corbel"/>
            </a:endParaRPr>
          </a:p>
          <a:p>
            <a:pPr lvl="0">
              <a:buClr>
                <a:srgbClr val="F0AD00"/>
              </a:buClr>
              <a:defRPr/>
            </a:pPr>
            <a:r>
              <a:rPr lang="en-US" sz="1900" dirty="0">
                <a:latin typeface="Corbel"/>
              </a:rPr>
              <a:t>Do cases involving </a:t>
            </a:r>
            <a:r>
              <a:rPr lang="en-US" sz="1900" dirty="0" smtClean="0">
                <a:latin typeface="Corbel"/>
              </a:rPr>
              <a:t>a bank raise </a:t>
            </a:r>
            <a:r>
              <a:rPr lang="en-US" sz="1900" dirty="0">
                <a:latin typeface="Corbel"/>
              </a:rPr>
              <a:t>particular concerns or invoke particular laws?</a:t>
            </a:r>
          </a:p>
          <a:p>
            <a:pPr lvl="0">
              <a:buClr>
                <a:srgbClr val="F0AD00"/>
              </a:buClr>
              <a:defRPr/>
            </a:pPr>
            <a:endParaRPr lang="en-US" sz="1900" dirty="0">
              <a:latin typeface="Corbel"/>
            </a:endParaRPr>
          </a:p>
          <a:p>
            <a:pPr>
              <a:buClr>
                <a:srgbClr val="F0AD00"/>
              </a:buClr>
              <a:defRPr/>
            </a:pPr>
            <a:r>
              <a:rPr lang="en-US" sz="1900" dirty="0">
                <a:latin typeface="Corbel"/>
              </a:rPr>
              <a:t>Is there any </a:t>
            </a:r>
            <a:r>
              <a:rPr lang="en-US" sz="1900" dirty="0" smtClean="0">
                <a:latin typeface="Corbel"/>
              </a:rPr>
              <a:t>differences </a:t>
            </a:r>
            <a:r>
              <a:rPr lang="en-US" sz="1900" dirty="0">
                <a:latin typeface="Corbel"/>
              </a:rPr>
              <a:t>to pursue a case against an individual, as opposed to a company?</a:t>
            </a:r>
          </a:p>
          <a:p>
            <a:pPr marL="118872" indent="0">
              <a:buClr>
                <a:srgbClr val="F0AD00"/>
              </a:buClr>
              <a:buNone/>
              <a:defRPr/>
            </a:pPr>
            <a:endParaRPr lang="en-US" sz="1900" dirty="0">
              <a:latin typeface="Corbel"/>
            </a:endParaRPr>
          </a:p>
          <a:p>
            <a:pPr>
              <a:buClr>
                <a:srgbClr val="F0AD00"/>
              </a:buClr>
              <a:defRPr/>
            </a:pPr>
            <a:r>
              <a:rPr lang="en-US" sz="1900" dirty="0" smtClean="0">
                <a:latin typeface="Corbel"/>
              </a:rPr>
              <a:t>Could Moto Phone Africa have prevented hacking? If </a:t>
            </a:r>
            <a:r>
              <a:rPr lang="en-US" sz="1900" dirty="0">
                <a:latin typeface="Corbel"/>
              </a:rPr>
              <a:t>you are a legal counsel for Moto Phone Africa, what advice would you give to prevent further hacking?</a:t>
            </a:r>
          </a:p>
          <a:p>
            <a:pPr>
              <a:buClr>
                <a:srgbClr val="F0AD00"/>
              </a:buClr>
              <a:defRPr/>
            </a:pPr>
            <a:endParaRPr lang="en-US" sz="1900" dirty="0">
              <a:latin typeface="Corbel"/>
            </a:endParaRPr>
          </a:p>
          <a:p>
            <a:pPr lvl="0">
              <a:buClr>
                <a:srgbClr val="F0AD00"/>
              </a:buClr>
              <a:defRPr/>
            </a:pPr>
            <a:r>
              <a:rPr lang="en-US" sz="1900" dirty="0">
                <a:latin typeface="Corbel"/>
              </a:rPr>
              <a:t>How does the fact that this case involves victims in other countries impact your investigation? </a:t>
            </a:r>
          </a:p>
          <a:p>
            <a:pPr>
              <a:buClr>
                <a:srgbClr val="F0AD00"/>
              </a:buClr>
              <a:defRPr/>
            </a:pPr>
            <a:endParaRPr lang="en-US" sz="1900" dirty="0">
              <a:latin typeface="Corbel"/>
            </a:endParaRPr>
          </a:p>
          <a:p>
            <a:pPr lvl="0">
              <a:buClr>
                <a:srgbClr val="F0AD00"/>
              </a:buClr>
              <a:defRPr/>
            </a:pPr>
            <a:r>
              <a:rPr lang="en-US" sz="1900" dirty="0" smtClean="0">
                <a:solidFill>
                  <a:sysClr val="windowText" lastClr="000000"/>
                </a:solidFill>
                <a:latin typeface="Corbel"/>
              </a:rPr>
              <a:t>Would </a:t>
            </a:r>
            <a:r>
              <a:rPr lang="en-US" sz="1900" dirty="0">
                <a:solidFill>
                  <a:sysClr val="windowText" lastClr="000000"/>
                </a:solidFill>
                <a:latin typeface="Corbel"/>
              </a:rPr>
              <a:t>your agency work with foreign counterparts on this matter?</a:t>
            </a:r>
            <a:endParaRPr lang="en-US" sz="1900" dirty="0">
              <a:latin typeface="Corbel"/>
            </a:endParaRPr>
          </a:p>
          <a:p>
            <a:pPr marL="438912" marR="0" lvl="0" indent="-320040" algn="l" defTabSz="914400" rtl="0" eaLnBrk="1" fontAlgn="auto" latinLnBrk="0" hangingPunct="1">
              <a:lnSpc>
                <a:spcPct val="100000"/>
              </a:lnSpc>
              <a:spcBef>
                <a:spcPts val="0"/>
              </a:spcBef>
              <a:spcAft>
                <a:spcPts val="0"/>
              </a:spcAft>
              <a:buClr>
                <a:srgbClr val="F0AD00"/>
              </a:buClr>
              <a:buSzPct val="80000"/>
              <a:buFont typeface="Wingdings 2"/>
              <a:buChar char=""/>
              <a:tabLst/>
              <a:defRPr/>
            </a:pPr>
            <a:endParaRPr kumimoji="0" lang="en-US" sz="1900" b="0" i="0" u="none" strike="noStrike" kern="1200" cap="none" spc="0" normalizeH="0" baseline="0" noProof="0" dirty="0" smtClean="0">
              <a:ln>
                <a:noFill/>
              </a:ln>
              <a:solidFill>
                <a:sysClr val="windowText" lastClr="000000"/>
              </a:solidFill>
              <a:effectLst/>
              <a:uLnTx/>
              <a:uFillTx/>
              <a:latin typeface="Corbel"/>
            </a:endParaRPr>
          </a:p>
        </p:txBody>
      </p:sp>
    </p:spTree>
    <p:extLst>
      <p:ext uri="{BB962C8B-B14F-4D97-AF65-F5344CB8AC3E}">
        <p14:creationId xmlns:p14="http://schemas.microsoft.com/office/powerpoint/2010/main" val="10361891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photo Title 2">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3439" t="7481" r="1273" b="21782"/>
          <a:stretch/>
        </p:blipFill>
        <p:spPr bwMode="auto">
          <a:xfrm>
            <a:off x="990600" y="779123"/>
            <a:ext cx="1383402" cy="121131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a:xfrm>
            <a:off x="3991088" y="6492875"/>
            <a:ext cx="1161826" cy="365125"/>
          </a:xfrm>
        </p:spPr>
        <p:txBody>
          <a:bodyPr/>
          <a:lstStyle/>
          <a:p>
            <a:fld id="{12A81D5C-F4C2-48B8-81C3-36C8089BB5FF}" type="slidenum">
              <a:rPr lang="en-US" smtClean="0">
                <a:solidFill>
                  <a:srgbClr val="073E87"/>
                </a:solidFill>
              </a:rPr>
              <a:pPr/>
              <a:t>7</a:t>
            </a:fld>
            <a:endParaRPr lang="en-US" dirty="0">
              <a:solidFill>
                <a:srgbClr val="073E87"/>
              </a:solidFill>
            </a:endParaRPr>
          </a:p>
        </p:txBody>
      </p:sp>
      <p:sp>
        <p:nvSpPr>
          <p:cNvPr id="2" name="Title 1"/>
          <p:cNvSpPr>
            <a:spLocks noGrp="1"/>
          </p:cNvSpPr>
          <p:nvPr>
            <p:ph type="title"/>
          </p:nvPr>
        </p:nvSpPr>
        <p:spPr>
          <a:xfrm>
            <a:off x="1981200" y="457401"/>
            <a:ext cx="5257800" cy="1252728"/>
          </a:xfrm>
        </p:spPr>
        <p:txBody>
          <a:bodyPr>
            <a:normAutofit/>
          </a:bodyPr>
          <a:lstStyle/>
          <a:p>
            <a:r>
              <a:rPr lang="en-US" sz="3600" b="1" u="sng" dirty="0" smtClean="0">
                <a:solidFill>
                  <a:schemeClr val="tx1"/>
                </a:solidFill>
              </a:rPr>
              <a:t>A Lottery Scam</a:t>
            </a:r>
            <a:r>
              <a:rPr lang="en-US" sz="3600" b="1" dirty="0">
                <a:solidFill>
                  <a:schemeClr val="tx1"/>
                </a:solidFill>
              </a:rPr>
              <a:t/>
            </a:r>
            <a:br>
              <a:rPr lang="en-US" sz="3600" b="1" dirty="0">
                <a:solidFill>
                  <a:schemeClr val="tx1"/>
                </a:solidFill>
              </a:rPr>
            </a:br>
            <a:r>
              <a:rPr lang="en-US" sz="3600" b="1" dirty="0" smtClean="0">
                <a:solidFill>
                  <a:schemeClr val="tx1"/>
                </a:solidFill>
              </a:rPr>
              <a:t>Facts – 1/2</a:t>
            </a:r>
            <a:endParaRPr lang="en-US" sz="3600" b="1" dirty="0">
              <a:solidFill>
                <a:schemeClr val="tx1"/>
              </a:solidFill>
            </a:endParaRPr>
          </a:p>
        </p:txBody>
      </p:sp>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02070" y="304800"/>
            <a:ext cx="1837130" cy="1557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8600" y="250803"/>
            <a:ext cx="1145436" cy="100584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Content Placeholder 2"/>
          <p:cNvSpPr txBox="1">
            <a:spLocks/>
          </p:cNvSpPr>
          <p:nvPr/>
        </p:nvSpPr>
        <p:spPr>
          <a:xfrm>
            <a:off x="0" y="1885507"/>
            <a:ext cx="9144000" cy="4953000"/>
          </a:xfrm>
          <a:prstGeom prst="rect">
            <a:avLst/>
          </a:prstGeom>
        </p:spPr>
        <p:txBody>
          <a:bodyPr vert="horz" lIns="54864" tIns="91440" rtlCol="0">
            <a:no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438912" marR="0" lvl="0" indent="-320040" algn="l" defTabSz="914400" rtl="0" eaLnBrk="1" fontAlgn="auto" latinLnBrk="0" hangingPunct="1">
              <a:lnSpc>
                <a:spcPct val="100000"/>
              </a:lnSpc>
              <a:spcBef>
                <a:spcPts val="0"/>
              </a:spcBef>
              <a:spcAft>
                <a:spcPts val="0"/>
              </a:spcAft>
              <a:buClr>
                <a:srgbClr val="F0AD00"/>
              </a:buClr>
              <a:buSzPct val="80000"/>
              <a:buFont typeface="Wingdings 2"/>
              <a:buChar char=""/>
              <a:tabLst/>
              <a:defRPr/>
            </a:pPr>
            <a:r>
              <a:rPr kumimoji="0" lang="en-US" sz="1900" b="0" i="0" u="none" strike="noStrike" kern="1200" cap="none" spc="0" normalizeH="0" baseline="0" noProof="0" dirty="0" err="1" smtClean="0">
                <a:ln>
                  <a:noFill/>
                </a:ln>
                <a:solidFill>
                  <a:sysClr val="windowText" lastClr="000000"/>
                </a:solidFill>
                <a:effectLst/>
                <a:uLnTx/>
                <a:uFillTx/>
                <a:latin typeface="Corbel"/>
                <a:ea typeface="+mn-ea"/>
                <a:cs typeface="+mn-cs"/>
              </a:rPr>
              <a:t>Jamila</a:t>
            </a:r>
            <a:r>
              <a:rPr kumimoji="0" lang="en-US" sz="1900" b="0" i="0" u="none" strike="noStrike" kern="1200" cap="none" spc="0" normalizeH="0" baseline="0" noProof="0" dirty="0" smtClean="0">
                <a:ln>
                  <a:noFill/>
                </a:ln>
                <a:solidFill>
                  <a:sysClr val="windowText" lastClr="000000"/>
                </a:solidFill>
                <a:effectLst/>
                <a:uLnTx/>
                <a:uFillTx/>
                <a:latin typeface="Corbel"/>
                <a:ea typeface="+mn-ea"/>
                <a:cs typeface="+mn-cs"/>
              </a:rPr>
              <a:t> (a college student in Zambia) was playing</a:t>
            </a:r>
            <a:r>
              <a:rPr kumimoji="0" lang="en-US" sz="1900" b="0" i="0" u="none" strike="noStrike" kern="1200" cap="none" spc="0" normalizeH="0" noProof="0" dirty="0" smtClean="0">
                <a:ln>
                  <a:noFill/>
                </a:ln>
                <a:solidFill>
                  <a:sysClr val="windowText" lastClr="000000"/>
                </a:solidFill>
                <a:effectLst/>
                <a:uLnTx/>
                <a:uFillTx/>
                <a:latin typeface="Corbel"/>
                <a:ea typeface="+mn-ea"/>
                <a:cs typeface="+mn-cs"/>
              </a:rPr>
              <a:t> with her smartphone (provided by Moto Phone Africa) as always and received the following email:</a:t>
            </a:r>
          </a:p>
          <a:p>
            <a:pPr marL="438912" marR="0" lvl="0" indent="-320040" algn="l" defTabSz="914400" rtl="0" eaLnBrk="1" fontAlgn="auto" latinLnBrk="0" hangingPunct="1">
              <a:lnSpc>
                <a:spcPct val="100000"/>
              </a:lnSpc>
              <a:spcBef>
                <a:spcPts val="0"/>
              </a:spcBef>
              <a:spcAft>
                <a:spcPts val="0"/>
              </a:spcAft>
              <a:buClr>
                <a:srgbClr val="F0AD00"/>
              </a:buClr>
              <a:buSzPct val="80000"/>
              <a:buFont typeface="Wingdings 2"/>
              <a:buChar char=""/>
              <a:tabLst/>
              <a:defRPr/>
            </a:pPr>
            <a:endParaRPr lang="en-US" sz="1900" baseline="0" dirty="0">
              <a:solidFill>
                <a:sysClr val="windowText" lastClr="000000"/>
              </a:solidFill>
              <a:latin typeface="Corbel"/>
            </a:endParaRPr>
          </a:p>
          <a:p>
            <a:pPr marL="438912" marR="0" lvl="0" indent="-320040" algn="ctr" defTabSz="914400" rtl="0" eaLnBrk="1" fontAlgn="auto" latinLnBrk="0" hangingPunct="1">
              <a:lnSpc>
                <a:spcPct val="100000"/>
              </a:lnSpc>
              <a:spcBef>
                <a:spcPts val="0"/>
              </a:spcBef>
              <a:spcAft>
                <a:spcPts val="0"/>
              </a:spcAft>
              <a:buClr>
                <a:srgbClr val="F0AD00"/>
              </a:buClr>
              <a:buSzPct val="80000"/>
              <a:buFont typeface="Wingdings 2"/>
              <a:buChar char=""/>
              <a:tabLst/>
              <a:defRPr/>
            </a:pPr>
            <a:r>
              <a:rPr kumimoji="0" lang="en-US" sz="1900" b="0" i="0" u="none" strike="noStrike" kern="1200" cap="none" spc="0" normalizeH="0" noProof="0" dirty="0" smtClean="0">
                <a:ln>
                  <a:noFill/>
                </a:ln>
                <a:solidFill>
                  <a:sysClr val="windowText" lastClr="000000"/>
                </a:solidFill>
                <a:effectLst/>
                <a:uLnTx/>
                <a:uFillTx/>
                <a:latin typeface="Corbel"/>
                <a:ea typeface="+mn-ea"/>
                <a:cs typeface="+mn-cs"/>
              </a:rPr>
              <a:t>“Congratulations! Your email was selected and you WON 1 million NGN (worth 6,250 USD) cash in a Pan-African Lottery! Claim your prize here: </a:t>
            </a:r>
            <a:r>
              <a:rPr kumimoji="0" lang="en-US" sz="1900" b="0" i="0" u="none" strike="noStrike" kern="1200" cap="none" spc="0" normalizeH="0" noProof="0" dirty="0" smtClean="0">
                <a:ln>
                  <a:noFill/>
                </a:ln>
                <a:solidFill>
                  <a:sysClr val="windowText" lastClr="000000"/>
                </a:solidFill>
                <a:effectLst/>
                <a:uLnTx/>
                <a:uFillTx/>
                <a:latin typeface="Corbel"/>
                <a:ea typeface="+mn-ea"/>
                <a:cs typeface="+mn-cs"/>
                <a:hlinkClick r:id="rId7"/>
              </a:rPr>
              <a:t>www.happychance.com</a:t>
            </a:r>
            <a:r>
              <a:rPr kumimoji="0" lang="en-US" sz="1900" b="0" i="0" u="none" strike="noStrike" kern="1200" cap="none" spc="0" normalizeH="0" noProof="0" dirty="0" smtClean="0">
                <a:ln>
                  <a:noFill/>
                </a:ln>
                <a:solidFill>
                  <a:sysClr val="windowText" lastClr="000000"/>
                </a:solidFill>
                <a:effectLst/>
                <a:uLnTx/>
                <a:uFillTx/>
                <a:latin typeface="Corbel"/>
                <a:ea typeface="+mn-ea"/>
                <a:cs typeface="+mn-cs"/>
              </a:rPr>
              <a:t>”</a:t>
            </a:r>
          </a:p>
          <a:p>
            <a:pPr marL="438912" marR="0" lvl="0" indent="-320040" algn="l" defTabSz="914400" rtl="0" eaLnBrk="1" fontAlgn="auto" latinLnBrk="0" hangingPunct="1">
              <a:lnSpc>
                <a:spcPct val="100000"/>
              </a:lnSpc>
              <a:spcBef>
                <a:spcPts val="0"/>
              </a:spcBef>
              <a:spcAft>
                <a:spcPts val="0"/>
              </a:spcAft>
              <a:buClr>
                <a:srgbClr val="F0AD00"/>
              </a:buClr>
              <a:buSzPct val="80000"/>
              <a:buFont typeface="Wingdings 2"/>
              <a:buChar char=""/>
              <a:tabLst/>
              <a:defRPr/>
            </a:pPr>
            <a:endParaRPr lang="en-US" sz="1900" baseline="0" dirty="0">
              <a:solidFill>
                <a:sysClr val="windowText" lastClr="000000"/>
              </a:solidFill>
              <a:latin typeface="Corbel"/>
            </a:endParaRPr>
          </a:p>
          <a:p>
            <a:pPr marL="438912" marR="0" lvl="0" indent="-320040" algn="l" defTabSz="914400" rtl="0" eaLnBrk="1" fontAlgn="auto" latinLnBrk="0" hangingPunct="1">
              <a:lnSpc>
                <a:spcPct val="100000"/>
              </a:lnSpc>
              <a:spcBef>
                <a:spcPts val="0"/>
              </a:spcBef>
              <a:spcAft>
                <a:spcPts val="0"/>
              </a:spcAft>
              <a:buClr>
                <a:srgbClr val="F0AD00"/>
              </a:buClr>
              <a:buSzPct val="80000"/>
              <a:buFont typeface="Wingdings 2"/>
              <a:buChar char=""/>
              <a:tabLst/>
              <a:defRPr/>
            </a:pPr>
            <a:r>
              <a:rPr kumimoji="0" lang="en-US" sz="1900" b="0" i="0" u="none" strike="noStrike" kern="1200" cap="none" spc="0" normalizeH="0" noProof="0" dirty="0" smtClean="0">
                <a:ln>
                  <a:noFill/>
                </a:ln>
                <a:solidFill>
                  <a:sysClr val="windowText" lastClr="000000"/>
                </a:solidFill>
                <a:effectLst/>
                <a:uLnTx/>
                <a:uFillTx/>
                <a:latin typeface="Corbel"/>
                <a:ea typeface="+mn-ea"/>
                <a:cs typeface="+mn-cs"/>
              </a:rPr>
              <a:t>When </a:t>
            </a:r>
            <a:r>
              <a:rPr kumimoji="0" lang="en-US" sz="1900" b="0" i="0" u="none" strike="noStrike" kern="1200" cap="none" spc="0" normalizeH="0" noProof="0" dirty="0" err="1" smtClean="0">
                <a:ln>
                  <a:noFill/>
                </a:ln>
                <a:solidFill>
                  <a:sysClr val="windowText" lastClr="000000"/>
                </a:solidFill>
                <a:effectLst/>
                <a:uLnTx/>
                <a:uFillTx/>
                <a:latin typeface="Corbel"/>
                <a:ea typeface="+mn-ea"/>
                <a:cs typeface="+mn-cs"/>
              </a:rPr>
              <a:t>Jamila</a:t>
            </a:r>
            <a:r>
              <a:rPr kumimoji="0" lang="en-US" sz="1900" b="0" i="0" u="none" strike="noStrike" kern="1200" cap="none" spc="0" normalizeH="0" noProof="0" dirty="0" smtClean="0">
                <a:ln>
                  <a:noFill/>
                </a:ln>
                <a:solidFill>
                  <a:sysClr val="windowText" lastClr="000000"/>
                </a:solidFill>
                <a:effectLst/>
                <a:uLnTx/>
                <a:uFillTx/>
                <a:latin typeface="Corbel"/>
                <a:ea typeface="+mn-ea"/>
                <a:cs typeface="+mn-cs"/>
              </a:rPr>
              <a:t> visited the website, she saw a Nigerian flag and a banner from the national lottery agency. The website said that “Winners need only pay fees for shipping, customs duties and taxes before they can claim their prizes.”</a:t>
            </a:r>
          </a:p>
          <a:p>
            <a:pPr marL="438912" marR="0" lvl="0" indent="-320040" algn="l" defTabSz="914400" rtl="0" eaLnBrk="1" fontAlgn="auto" latinLnBrk="0" hangingPunct="1">
              <a:lnSpc>
                <a:spcPct val="100000"/>
              </a:lnSpc>
              <a:spcBef>
                <a:spcPts val="0"/>
              </a:spcBef>
              <a:spcAft>
                <a:spcPts val="0"/>
              </a:spcAft>
              <a:buClr>
                <a:srgbClr val="F0AD00"/>
              </a:buClr>
              <a:buSzPct val="80000"/>
              <a:buFont typeface="Wingdings 2"/>
              <a:buChar char=""/>
              <a:tabLst/>
              <a:defRPr/>
            </a:pPr>
            <a:endParaRPr lang="en-US" sz="1900" baseline="0" dirty="0">
              <a:solidFill>
                <a:sysClr val="windowText" lastClr="000000"/>
              </a:solidFill>
              <a:latin typeface="Corbel"/>
            </a:endParaRPr>
          </a:p>
          <a:p>
            <a:pPr marL="438912" marR="0" lvl="0" indent="-320040" algn="l" defTabSz="914400" rtl="0" eaLnBrk="1" fontAlgn="auto" latinLnBrk="0" hangingPunct="1">
              <a:lnSpc>
                <a:spcPct val="100000"/>
              </a:lnSpc>
              <a:spcBef>
                <a:spcPts val="0"/>
              </a:spcBef>
              <a:spcAft>
                <a:spcPts val="0"/>
              </a:spcAft>
              <a:buClr>
                <a:srgbClr val="F0AD00"/>
              </a:buClr>
              <a:buSzPct val="80000"/>
              <a:buFont typeface="Wingdings 2"/>
              <a:buChar char=""/>
              <a:tabLst/>
              <a:defRPr/>
            </a:pPr>
            <a:r>
              <a:rPr kumimoji="0" lang="en-US" sz="1900" b="0" i="0" u="none" strike="noStrike" kern="1200" cap="none" spc="0" normalizeH="0" noProof="0" dirty="0" err="1" smtClean="0">
                <a:ln>
                  <a:noFill/>
                </a:ln>
                <a:solidFill>
                  <a:sysClr val="windowText" lastClr="000000"/>
                </a:solidFill>
                <a:effectLst/>
                <a:uLnTx/>
                <a:uFillTx/>
                <a:latin typeface="Corbel"/>
                <a:ea typeface="+mn-ea"/>
                <a:cs typeface="+mn-cs"/>
              </a:rPr>
              <a:t>Jamila</a:t>
            </a:r>
            <a:r>
              <a:rPr kumimoji="0" lang="en-US" sz="1900" b="0" i="0" u="none" strike="noStrike" kern="1200" cap="none" spc="0" normalizeH="0" noProof="0" dirty="0" smtClean="0">
                <a:ln>
                  <a:noFill/>
                </a:ln>
                <a:solidFill>
                  <a:sysClr val="windowText" lastClr="000000"/>
                </a:solidFill>
                <a:effectLst/>
                <a:uLnTx/>
                <a:uFillTx/>
                <a:latin typeface="Corbel"/>
                <a:ea typeface="+mn-ea"/>
                <a:cs typeface="+mn-cs"/>
              </a:rPr>
              <a:t> was very excited about the prize, so she proceeded to claim the prize.</a:t>
            </a:r>
          </a:p>
          <a:p>
            <a:pPr lvl="1" indent="-320040">
              <a:spcBef>
                <a:spcPts val="0"/>
              </a:spcBef>
              <a:buClr>
                <a:srgbClr val="F0AD00"/>
              </a:buClr>
              <a:buSzPct val="80000"/>
              <a:buFont typeface="Wingdings 2"/>
              <a:buChar char=""/>
            </a:pPr>
            <a:r>
              <a:rPr lang="en-US" sz="1900" baseline="0" dirty="0" smtClean="0">
                <a:solidFill>
                  <a:sysClr val="windowText" lastClr="000000"/>
                </a:solidFill>
                <a:latin typeface="Corbel"/>
              </a:rPr>
              <a:t>(1) She provided her address and mobile phone</a:t>
            </a:r>
            <a:r>
              <a:rPr lang="en-US" sz="1900" dirty="0" smtClean="0">
                <a:solidFill>
                  <a:sysClr val="windowText" lastClr="000000"/>
                </a:solidFill>
                <a:latin typeface="Corbel"/>
              </a:rPr>
              <a:t> number as shipping information.</a:t>
            </a:r>
          </a:p>
          <a:p>
            <a:pPr lvl="1" indent="-320040">
              <a:spcBef>
                <a:spcPts val="0"/>
              </a:spcBef>
              <a:buClr>
                <a:srgbClr val="F0AD00"/>
              </a:buClr>
              <a:buSzPct val="80000"/>
              <a:buFont typeface="Wingdings 2"/>
              <a:buChar char=""/>
            </a:pPr>
            <a:r>
              <a:rPr kumimoji="0" lang="en-US" sz="1900" b="0" i="0" u="none" strike="noStrike" kern="1200" cap="none" spc="0" normalizeH="0" baseline="0" noProof="0" dirty="0" smtClean="0">
                <a:ln>
                  <a:noFill/>
                </a:ln>
                <a:solidFill>
                  <a:sysClr val="windowText" lastClr="000000"/>
                </a:solidFill>
                <a:effectLst/>
                <a:uLnTx/>
                <a:uFillTx/>
                <a:latin typeface="Corbel"/>
              </a:rPr>
              <a:t>(2) In</a:t>
            </a:r>
            <a:r>
              <a:rPr kumimoji="0" lang="en-US" sz="1900" b="0" i="0" u="none" strike="noStrike" kern="1200" cap="none" spc="0" normalizeH="0" noProof="0" dirty="0" smtClean="0">
                <a:ln>
                  <a:noFill/>
                </a:ln>
                <a:solidFill>
                  <a:sysClr val="windowText" lastClr="000000"/>
                </a:solidFill>
                <a:effectLst/>
                <a:uLnTx/>
                <a:uFillTx/>
                <a:latin typeface="Corbel"/>
              </a:rPr>
              <a:t> the next page, she was required to accept 5 third party promotions to qualify </a:t>
            </a:r>
            <a:r>
              <a:rPr kumimoji="0" lang="en-US" sz="1900" b="0" i="0" u="none" strike="noStrike" kern="1200" cap="none" spc="0" normalizeH="0" noProof="0" dirty="0" err="1" smtClean="0">
                <a:ln>
                  <a:noFill/>
                </a:ln>
                <a:solidFill>
                  <a:sysClr val="windowText" lastClr="000000"/>
                </a:solidFill>
                <a:effectLst/>
                <a:uLnTx/>
                <a:uFillTx/>
                <a:latin typeface="Corbel"/>
              </a:rPr>
              <a:t>fot</a:t>
            </a:r>
            <a:r>
              <a:rPr kumimoji="0" lang="en-US" sz="1900" b="0" i="0" u="none" strike="noStrike" kern="1200" cap="none" spc="0" normalizeH="0" noProof="0" dirty="0" smtClean="0">
                <a:ln>
                  <a:noFill/>
                </a:ln>
                <a:solidFill>
                  <a:sysClr val="windowText" lastClr="000000"/>
                </a:solidFill>
                <a:effectLst/>
                <a:uLnTx/>
                <a:uFillTx/>
                <a:latin typeface="Corbel"/>
              </a:rPr>
              <a:t> the prize. She put her bank account information to purchase such promotions.</a:t>
            </a:r>
          </a:p>
          <a:p>
            <a:pPr lvl="1" indent="-320040">
              <a:spcBef>
                <a:spcPts val="0"/>
              </a:spcBef>
              <a:buClr>
                <a:srgbClr val="F0AD00"/>
              </a:buClr>
              <a:buSzPct val="80000"/>
              <a:buFont typeface="Wingdings 2"/>
              <a:buChar char=""/>
            </a:pPr>
            <a:r>
              <a:rPr lang="en-US" sz="1900" baseline="0" dirty="0" smtClean="0">
                <a:solidFill>
                  <a:sysClr val="windowText" lastClr="000000"/>
                </a:solidFill>
                <a:latin typeface="Corbel"/>
              </a:rPr>
              <a:t>(3) In</a:t>
            </a:r>
            <a:r>
              <a:rPr lang="en-US" sz="1900" dirty="0" smtClean="0">
                <a:solidFill>
                  <a:sysClr val="windowText" lastClr="000000"/>
                </a:solidFill>
                <a:latin typeface="Corbel"/>
              </a:rPr>
              <a:t> the last page, she was obliged to pay shipping fees, customs duties and taxes, which amounted to 10,000 NGN (60 USD).</a:t>
            </a:r>
            <a:endParaRPr kumimoji="0" lang="en-US" sz="1900" b="0" i="0" u="none" strike="noStrike" kern="1200" cap="none" spc="0" normalizeH="0" baseline="0" noProof="0" dirty="0" smtClean="0">
              <a:ln>
                <a:noFill/>
              </a:ln>
              <a:solidFill>
                <a:sysClr val="windowText" lastClr="000000"/>
              </a:solidFill>
              <a:effectLst/>
              <a:uLnTx/>
              <a:uFillTx/>
              <a:latin typeface="Corbel"/>
            </a:endParaRPr>
          </a:p>
        </p:txBody>
      </p:sp>
    </p:spTree>
    <p:extLst>
      <p:ext uri="{BB962C8B-B14F-4D97-AF65-F5344CB8AC3E}">
        <p14:creationId xmlns:p14="http://schemas.microsoft.com/office/powerpoint/2010/main" val="12900510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photo Title 2">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3439" t="7481" r="1273" b="21782"/>
          <a:stretch/>
        </p:blipFill>
        <p:spPr bwMode="auto">
          <a:xfrm>
            <a:off x="990600" y="779123"/>
            <a:ext cx="1383402" cy="121131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a:xfrm>
            <a:off x="3991088" y="6492875"/>
            <a:ext cx="1161826" cy="365125"/>
          </a:xfrm>
        </p:spPr>
        <p:txBody>
          <a:bodyPr/>
          <a:lstStyle/>
          <a:p>
            <a:fld id="{12A81D5C-F4C2-48B8-81C3-36C8089BB5FF}" type="slidenum">
              <a:rPr lang="en-US" smtClean="0">
                <a:solidFill>
                  <a:srgbClr val="073E87"/>
                </a:solidFill>
              </a:rPr>
              <a:pPr/>
              <a:t>8</a:t>
            </a:fld>
            <a:endParaRPr lang="en-US" dirty="0">
              <a:solidFill>
                <a:srgbClr val="073E87"/>
              </a:solidFill>
            </a:endParaRPr>
          </a:p>
        </p:txBody>
      </p:sp>
      <p:sp>
        <p:nvSpPr>
          <p:cNvPr id="2" name="Title 1"/>
          <p:cNvSpPr>
            <a:spLocks noGrp="1"/>
          </p:cNvSpPr>
          <p:nvPr>
            <p:ph type="title"/>
          </p:nvPr>
        </p:nvSpPr>
        <p:spPr>
          <a:xfrm>
            <a:off x="1981200" y="457401"/>
            <a:ext cx="5257800" cy="1252728"/>
          </a:xfrm>
        </p:spPr>
        <p:txBody>
          <a:bodyPr>
            <a:normAutofit/>
          </a:bodyPr>
          <a:lstStyle/>
          <a:p>
            <a:r>
              <a:rPr lang="en-US" sz="3600" b="1" u="sng" dirty="0" smtClean="0">
                <a:solidFill>
                  <a:schemeClr val="tx1"/>
                </a:solidFill>
              </a:rPr>
              <a:t>A Lottery Scam</a:t>
            </a:r>
            <a:r>
              <a:rPr lang="en-US" sz="3600" b="1" dirty="0">
                <a:solidFill>
                  <a:schemeClr val="tx1"/>
                </a:solidFill>
              </a:rPr>
              <a:t/>
            </a:r>
            <a:br>
              <a:rPr lang="en-US" sz="3600" b="1" dirty="0">
                <a:solidFill>
                  <a:schemeClr val="tx1"/>
                </a:solidFill>
              </a:rPr>
            </a:br>
            <a:r>
              <a:rPr lang="en-US" sz="3600" b="1" dirty="0" smtClean="0">
                <a:solidFill>
                  <a:schemeClr val="tx1"/>
                </a:solidFill>
              </a:rPr>
              <a:t>Facts – 2/2</a:t>
            </a:r>
            <a:endParaRPr lang="en-US" sz="3600" b="1" dirty="0">
              <a:solidFill>
                <a:schemeClr val="tx1"/>
              </a:solidFill>
            </a:endParaRPr>
          </a:p>
        </p:txBody>
      </p:sp>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02070" y="304800"/>
            <a:ext cx="1837130" cy="1557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8600" y="250803"/>
            <a:ext cx="1145436" cy="100584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ontent Placeholder 2"/>
          <p:cNvSpPr txBox="1">
            <a:spLocks/>
          </p:cNvSpPr>
          <p:nvPr/>
        </p:nvSpPr>
        <p:spPr>
          <a:xfrm>
            <a:off x="0" y="1923761"/>
            <a:ext cx="8991600" cy="4953000"/>
          </a:xfrm>
          <a:prstGeom prst="rect">
            <a:avLst/>
          </a:prstGeom>
        </p:spPr>
        <p:txBody>
          <a:bodyPr vert="horz" lIns="54864" tIns="91440" rtlCol="0">
            <a:no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438912" marR="0" lvl="0" indent="-320040" algn="l" defTabSz="914400" rtl="0" eaLnBrk="1" fontAlgn="auto" latinLnBrk="0" hangingPunct="1">
              <a:lnSpc>
                <a:spcPct val="100000"/>
              </a:lnSpc>
              <a:spcBef>
                <a:spcPts val="0"/>
              </a:spcBef>
              <a:spcAft>
                <a:spcPts val="0"/>
              </a:spcAft>
              <a:buClr>
                <a:srgbClr val="F0AD00"/>
              </a:buClr>
              <a:buSzPct val="80000"/>
              <a:buFont typeface="Wingdings 2"/>
              <a:buChar char=""/>
              <a:tabLst/>
              <a:defRPr/>
            </a:pPr>
            <a:r>
              <a:rPr kumimoji="0" lang="en-US" sz="1900" b="0" i="0" u="none" strike="noStrike" kern="1200" cap="none" spc="0" normalizeH="0" baseline="0" noProof="0" dirty="0" err="1" smtClean="0">
                <a:ln>
                  <a:noFill/>
                </a:ln>
                <a:solidFill>
                  <a:sysClr val="windowText" lastClr="000000"/>
                </a:solidFill>
                <a:effectLst/>
                <a:uLnTx/>
                <a:uFillTx/>
                <a:latin typeface="Corbel"/>
                <a:ea typeface="+mn-ea"/>
                <a:cs typeface="+mn-cs"/>
              </a:rPr>
              <a:t>Jamila</a:t>
            </a:r>
            <a:r>
              <a:rPr kumimoji="0" lang="en-US" sz="1900" b="0" i="0" u="none" strike="noStrike" kern="1200" cap="none" spc="0" normalizeH="0" baseline="0" noProof="0" dirty="0" smtClean="0">
                <a:ln>
                  <a:noFill/>
                </a:ln>
                <a:solidFill>
                  <a:sysClr val="windowText" lastClr="000000"/>
                </a:solidFill>
                <a:effectLst/>
                <a:uLnTx/>
                <a:uFillTx/>
                <a:latin typeface="Corbel"/>
                <a:ea typeface="+mn-ea"/>
                <a:cs typeface="+mn-cs"/>
              </a:rPr>
              <a:t> started to receive 30 emails/day in her spam folder. Unknown to her, her email address was leaked when she accessed the website, due to a software defect of her smartphone. </a:t>
            </a:r>
          </a:p>
          <a:p>
            <a:pPr marL="438912" marR="0" lvl="0" indent="-320040" algn="l" defTabSz="914400" rtl="0" eaLnBrk="1" fontAlgn="auto" latinLnBrk="0" hangingPunct="1">
              <a:lnSpc>
                <a:spcPct val="100000"/>
              </a:lnSpc>
              <a:spcBef>
                <a:spcPts val="0"/>
              </a:spcBef>
              <a:spcAft>
                <a:spcPts val="0"/>
              </a:spcAft>
              <a:buClr>
                <a:srgbClr val="F0AD00"/>
              </a:buClr>
              <a:buSzPct val="80000"/>
              <a:buFont typeface="Wingdings 2"/>
              <a:buChar char=""/>
              <a:tabLst/>
              <a:defRPr/>
            </a:pPr>
            <a:endParaRPr kumimoji="0" lang="en-US" sz="1900" b="0" i="0" u="none" strike="noStrike" kern="1200" cap="none" spc="0" normalizeH="0" baseline="0" noProof="0" dirty="0" smtClean="0">
              <a:ln>
                <a:noFill/>
              </a:ln>
              <a:solidFill>
                <a:sysClr val="windowText" lastClr="000000"/>
              </a:solidFill>
              <a:effectLst/>
              <a:uLnTx/>
              <a:uFillTx/>
              <a:latin typeface="Corbel"/>
              <a:ea typeface="+mn-ea"/>
              <a:cs typeface="+mn-cs"/>
            </a:endParaRPr>
          </a:p>
          <a:p>
            <a:pPr marL="438912" marR="0" lvl="0" indent="-320040" algn="l" defTabSz="914400" rtl="0" eaLnBrk="1" fontAlgn="auto" latinLnBrk="0" hangingPunct="1">
              <a:lnSpc>
                <a:spcPct val="100000"/>
              </a:lnSpc>
              <a:spcBef>
                <a:spcPts val="0"/>
              </a:spcBef>
              <a:spcAft>
                <a:spcPts val="0"/>
              </a:spcAft>
              <a:buClr>
                <a:srgbClr val="F0AD00"/>
              </a:buClr>
              <a:buSzPct val="80000"/>
              <a:buFont typeface="Wingdings 2"/>
              <a:buChar char=""/>
              <a:tabLst/>
              <a:defRPr/>
            </a:pPr>
            <a:r>
              <a:rPr kumimoji="0" lang="en-US" sz="1900" b="0" i="0" u="none" strike="noStrike" kern="1200" cap="none" spc="0" normalizeH="0" baseline="0" noProof="0" dirty="0" smtClean="0">
                <a:ln>
                  <a:noFill/>
                </a:ln>
                <a:solidFill>
                  <a:sysClr val="windowText" lastClr="000000"/>
                </a:solidFill>
                <a:effectLst/>
                <a:uLnTx/>
                <a:uFillTx/>
                <a:latin typeface="Corbel"/>
                <a:ea typeface="+mn-ea"/>
                <a:cs typeface="+mn-cs"/>
              </a:rPr>
              <a:t>In addition, she noticed several unauthorized withdrawals from her bank account. </a:t>
            </a:r>
          </a:p>
          <a:p>
            <a:pPr marL="731520" marR="0" lvl="1" indent="-274320" algn="l" defTabSz="914400" rtl="0" eaLnBrk="1" fontAlgn="auto" latinLnBrk="0" hangingPunct="1">
              <a:lnSpc>
                <a:spcPct val="100000"/>
              </a:lnSpc>
              <a:spcBef>
                <a:spcPct val="20000"/>
              </a:spcBef>
              <a:spcAft>
                <a:spcPts val="0"/>
              </a:spcAft>
              <a:buClr>
                <a:srgbClr val="60B5CC"/>
              </a:buClr>
              <a:buSzPct val="90000"/>
              <a:buFont typeface="Wingdings"/>
              <a:buChar char=""/>
              <a:tabLst/>
              <a:defRPr/>
            </a:pPr>
            <a:r>
              <a:rPr kumimoji="0" lang="en-US" sz="1900" b="0" i="0" u="none" strike="noStrike" kern="1200" cap="none" spc="0" normalizeH="0" baseline="0" noProof="0" dirty="0" smtClean="0">
                <a:ln>
                  <a:noFill/>
                </a:ln>
                <a:solidFill>
                  <a:sysClr val="windowText" lastClr="000000"/>
                </a:solidFill>
                <a:effectLst/>
                <a:uLnTx/>
                <a:uFillTx/>
                <a:latin typeface="Corbel"/>
                <a:ea typeface="+mn-ea"/>
                <a:cs typeface="+mn-cs"/>
              </a:rPr>
              <a:t>Cause 1: A key logger was also automatically installed to her smartphone through the website. </a:t>
            </a:r>
          </a:p>
          <a:p>
            <a:pPr marL="731520" marR="0" lvl="1" indent="-274320" algn="l" defTabSz="914400" rtl="0" eaLnBrk="1" fontAlgn="auto" latinLnBrk="0" hangingPunct="1">
              <a:lnSpc>
                <a:spcPct val="100000"/>
              </a:lnSpc>
              <a:spcBef>
                <a:spcPct val="20000"/>
              </a:spcBef>
              <a:spcAft>
                <a:spcPts val="0"/>
              </a:spcAft>
              <a:buClr>
                <a:srgbClr val="60B5CC"/>
              </a:buClr>
              <a:buSzPct val="90000"/>
              <a:buFont typeface="Wingdings"/>
              <a:buChar char=""/>
              <a:tabLst/>
              <a:defRPr/>
            </a:pPr>
            <a:r>
              <a:rPr kumimoji="0" lang="en-US" sz="1900" b="0" i="0" u="none" strike="noStrike" kern="1200" cap="none" spc="0" normalizeH="0" baseline="0" noProof="0" dirty="0" smtClean="0">
                <a:ln>
                  <a:noFill/>
                </a:ln>
                <a:solidFill>
                  <a:sysClr val="windowText" lastClr="000000"/>
                </a:solidFill>
                <a:effectLst/>
                <a:uLnTx/>
                <a:uFillTx/>
                <a:latin typeface="Corbel"/>
                <a:ea typeface="+mn-ea"/>
                <a:cs typeface="+mn-cs"/>
                <a:sym typeface="Wingdings" pitchFamily="2" charset="2"/>
              </a:rPr>
              <a:t>Cause 2: All the personal information obtained was sold to third parties. </a:t>
            </a:r>
          </a:p>
          <a:p>
            <a:pPr marL="731520" marR="0" lvl="1" indent="-274320" algn="l" defTabSz="914400" rtl="0" eaLnBrk="1" fontAlgn="auto" latinLnBrk="0" hangingPunct="1">
              <a:lnSpc>
                <a:spcPct val="100000"/>
              </a:lnSpc>
              <a:spcBef>
                <a:spcPct val="20000"/>
              </a:spcBef>
              <a:spcAft>
                <a:spcPts val="0"/>
              </a:spcAft>
              <a:buClr>
                <a:srgbClr val="60B5CC"/>
              </a:buClr>
              <a:buSzPct val="90000"/>
              <a:buFont typeface="Wingdings"/>
              <a:buChar char=""/>
              <a:tabLst/>
              <a:defRPr/>
            </a:pPr>
            <a:endParaRPr kumimoji="0" lang="en-US" sz="1900" b="0" i="0" u="none" strike="noStrike" kern="1200" cap="none" spc="0" normalizeH="0" baseline="0" noProof="0" dirty="0" smtClean="0">
              <a:ln>
                <a:noFill/>
              </a:ln>
              <a:solidFill>
                <a:sysClr val="windowText" lastClr="000000"/>
              </a:solidFill>
              <a:effectLst/>
              <a:uLnTx/>
              <a:uFillTx/>
              <a:latin typeface="Corbel"/>
              <a:ea typeface="+mn-ea"/>
              <a:cs typeface="+mn-cs"/>
            </a:endParaRPr>
          </a:p>
          <a:p>
            <a:pPr marL="438912" marR="0" lvl="0" indent="-320040" algn="l" defTabSz="914400" rtl="0" eaLnBrk="1" fontAlgn="auto" latinLnBrk="0" hangingPunct="1">
              <a:lnSpc>
                <a:spcPct val="100000"/>
              </a:lnSpc>
              <a:spcBef>
                <a:spcPts val="0"/>
              </a:spcBef>
              <a:spcAft>
                <a:spcPts val="0"/>
              </a:spcAft>
              <a:buClr>
                <a:srgbClr val="F0AD00"/>
              </a:buClr>
              <a:buSzPct val="80000"/>
              <a:buFont typeface="Wingdings 2"/>
              <a:buChar char=""/>
              <a:tabLst/>
              <a:defRPr/>
            </a:pPr>
            <a:r>
              <a:rPr kumimoji="0" lang="en-US" sz="1900" b="0" i="0" u="none" strike="noStrike" kern="1200" cap="none" spc="0" normalizeH="0" baseline="0" noProof="0" dirty="0" smtClean="0">
                <a:ln>
                  <a:noFill/>
                </a:ln>
                <a:solidFill>
                  <a:sysClr val="windowText" lastClr="000000"/>
                </a:solidFill>
                <a:effectLst/>
                <a:uLnTx/>
                <a:uFillTx/>
                <a:latin typeface="Corbel"/>
                <a:ea typeface="+mn-ea"/>
                <a:cs typeface="+mn-cs"/>
              </a:rPr>
              <a:t>The perpetrator was a Nigerian corporation named Smart Win, and they sent out the email to college students in Zambia, Ethiopia, and Nigeria. The number of affected students amounted to 10,000. Smart Win obtained the list of email addresses by hacking into college databases. </a:t>
            </a:r>
          </a:p>
          <a:p>
            <a:pPr marL="438912" marR="0" lvl="0" indent="-320040" algn="l" defTabSz="914400" rtl="0" eaLnBrk="1" fontAlgn="auto" latinLnBrk="0" hangingPunct="1">
              <a:lnSpc>
                <a:spcPct val="100000"/>
              </a:lnSpc>
              <a:spcBef>
                <a:spcPts val="0"/>
              </a:spcBef>
              <a:spcAft>
                <a:spcPts val="0"/>
              </a:spcAft>
              <a:buClr>
                <a:srgbClr val="F0AD00"/>
              </a:buClr>
              <a:buSzPct val="80000"/>
              <a:buFont typeface="Wingdings 2"/>
              <a:buChar char=""/>
              <a:tabLst/>
              <a:defRPr/>
            </a:pPr>
            <a:endParaRPr kumimoji="0" lang="en-US" sz="1900" b="0" i="0" u="none" strike="noStrike" kern="1200" cap="none" spc="0" normalizeH="0" baseline="0" noProof="0" dirty="0" smtClean="0">
              <a:ln>
                <a:noFill/>
              </a:ln>
              <a:solidFill>
                <a:sysClr val="windowText" lastClr="000000"/>
              </a:solidFill>
              <a:effectLst/>
              <a:uLnTx/>
              <a:uFillTx/>
              <a:latin typeface="Corbel"/>
              <a:ea typeface="+mn-ea"/>
              <a:cs typeface="+mn-cs"/>
            </a:endParaRPr>
          </a:p>
          <a:p>
            <a:pPr marL="438912" marR="0" lvl="0" indent="-320040" algn="l" defTabSz="914400" rtl="0" eaLnBrk="1" fontAlgn="auto" latinLnBrk="0" hangingPunct="1">
              <a:lnSpc>
                <a:spcPct val="100000"/>
              </a:lnSpc>
              <a:spcBef>
                <a:spcPts val="0"/>
              </a:spcBef>
              <a:spcAft>
                <a:spcPts val="0"/>
              </a:spcAft>
              <a:buClr>
                <a:srgbClr val="F0AD00"/>
              </a:buClr>
              <a:buSzPct val="80000"/>
              <a:buFont typeface="Wingdings 2"/>
              <a:buChar char=""/>
              <a:tabLst/>
              <a:defRPr/>
            </a:pPr>
            <a:r>
              <a:rPr kumimoji="0" lang="en-US" sz="1900" b="0" i="0" u="none" strike="noStrike" kern="1200" cap="none" spc="0" normalizeH="0" baseline="0" noProof="0" dirty="0" smtClean="0">
                <a:ln>
                  <a:noFill/>
                </a:ln>
                <a:solidFill>
                  <a:sysClr val="windowText" lastClr="000000"/>
                </a:solidFill>
                <a:effectLst/>
                <a:uLnTx/>
                <a:uFillTx/>
                <a:latin typeface="Corbel"/>
                <a:ea typeface="+mn-ea"/>
                <a:cs typeface="+mn-cs"/>
              </a:rPr>
              <a:t>In the end, Smart Win collected 60 million NGN</a:t>
            </a:r>
            <a:r>
              <a:rPr kumimoji="0" lang="en-US" sz="1900" b="0" i="0" u="none" strike="noStrike" kern="1200" cap="none" spc="0" normalizeH="0" baseline="0" noProof="0" dirty="0" smtClean="0">
                <a:ln>
                  <a:noFill/>
                </a:ln>
                <a:solidFill>
                  <a:srgbClr val="FF0000"/>
                </a:solidFill>
                <a:effectLst/>
                <a:uLnTx/>
                <a:uFillTx/>
                <a:latin typeface="Corbel"/>
                <a:ea typeface="+mn-ea"/>
                <a:cs typeface="+mn-cs"/>
              </a:rPr>
              <a:t> </a:t>
            </a:r>
            <a:r>
              <a:rPr kumimoji="0" lang="en-US" sz="1900" b="0" i="0" u="none" strike="noStrike" kern="1200" cap="none" spc="0" normalizeH="0" baseline="0" noProof="0" dirty="0" smtClean="0">
                <a:ln>
                  <a:noFill/>
                </a:ln>
                <a:solidFill>
                  <a:sysClr val="windowText" lastClr="000000"/>
                </a:solidFill>
                <a:effectLst/>
                <a:uLnTx/>
                <a:uFillTx/>
                <a:latin typeface="Corbel"/>
                <a:ea typeface="+mn-ea"/>
                <a:cs typeface="+mn-cs"/>
              </a:rPr>
              <a:t>(375,000 USD). </a:t>
            </a:r>
          </a:p>
        </p:txBody>
      </p:sp>
    </p:spTree>
    <p:extLst>
      <p:ext uri="{BB962C8B-B14F-4D97-AF65-F5344CB8AC3E}">
        <p14:creationId xmlns:p14="http://schemas.microsoft.com/office/powerpoint/2010/main" val="38944766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photo Title 2">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3439" t="7481" r="1273" b="21782"/>
          <a:stretch/>
        </p:blipFill>
        <p:spPr bwMode="auto">
          <a:xfrm>
            <a:off x="990600" y="779123"/>
            <a:ext cx="1383402" cy="121131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a:xfrm>
            <a:off x="3991088" y="6492875"/>
            <a:ext cx="1161826" cy="365125"/>
          </a:xfrm>
        </p:spPr>
        <p:txBody>
          <a:bodyPr/>
          <a:lstStyle/>
          <a:p>
            <a:fld id="{12A81D5C-F4C2-48B8-81C3-36C8089BB5FF}" type="slidenum">
              <a:rPr lang="en-US" smtClean="0">
                <a:solidFill>
                  <a:srgbClr val="073E87"/>
                </a:solidFill>
              </a:rPr>
              <a:pPr/>
              <a:t>9</a:t>
            </a:fld>
            <a:endParaRPr lang="en-US" dirty="0">
              <a:solidFill>
                <a:srgbClr val="073E87"/>
              </a:solidFill>
            </a:endParaRPr>
          </a:p>
        </p:txBody>
      </p:sp>
      <p:sp>
        <p:nvSpPr>
          <p:cNvPr id="2" name="Title 1"/>
          <p:cNvSpPr>
            <a:spLocks noGrp="1"/>
          </p:cNvSpPr>
          <p:nvPr>
            <p:ph type="title"/>
          </p:nvPr>
        </p:nvSpPr>
        <p:spPr>
          <a:xfrm>
            <a:off x="1364511" y="457401"/>
            <a:ext cx="6477000" cy="1252728"/>
          </a:xfrm>
        </p:spPr>
        <p:txBody>
          <a:bodyPr>
            <a:normAutofit/>
          </a:bodyPr>
          <a:lstStyle/>
          <a:p>
            <a:r>
              <a:rPr lang="en-US" sz="3600" b="1" u="sng" dirty="0" smtClean="0">
                <a:solidFill>
                  <a:schemeClr val="tx1"/>
                </a:solidFill>
              </a:rPr>
              <a:t>A </a:t>
            </a:r>
            <a:r>
              <a:rPr lang="en-US" sz="3600" b="1" u="sng" dirty="0">
                <a:solidFill>
                  <a:schemeClr val="tx1"/>
                </a:solidFill>
              </a:rPr>
              <a:t>Lottery </a:t>
            </a:r>
            <a:r>
              <a:rPr lang="en-US" sz="3600" b="1" u="sng" dirty="0" smtClean="0">
                <a:solidFill>
                  <a:schemeClr val="tx1"/>
                </a:solidFill>
              </a:rPr>
              <a:t>Scam</a:t>
            </a:r>
            <a:r>
              <a:rPr lang="en-US" sz="3600" b="1" dirty="0">
                <a:solidFill>
                  <a:schemeClr val="tx1"/>
                </a:solidFill>
              </a:rPr>
              <a:t/>
            </a:r>
            <a:br>
              <a:rPr lang="en-US" sz="3600" b="1" dirty="0">
                <a:solidFill>
                  <a:schemeClr val="tx1"/>
                </a:solidFill>
              </a:rPr>
            </a:br>
            <a:r>
              <a:rPr lang="en-US" sz="3600" b="1" dirty="0">
                <a:solidFill>
                  <a:schemeClr val="tx1"/>
                </a:solidFill>
              </a:rPr>
              <a:t>Discussion Questions</a:t>
            </a:r>
          </a:p>
        </p:txBody>
      </p:sp>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02070" y="304800"/>
            <a:ext cx="1837130" cy="1557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8600" y="250803"/>
            <a:ext cx="1145436" cy="100584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Content Placeholder 2"/>
          <p:cNvSpPr txBox="1">
            <a:spLocks/>
          </p:cNvSpPr>
          <p:nvPr/>
        </p:nvSpPr>
        <p:spPr>
          <a:xfrm>
            <a:off x="152400" y="1990436"/>
            <a:ext cx="8839200" cy="5105400"/>
          </a:xfrm>
          <a:prstGeom prst="rect">
            <a:avLst/>
          </a:prstGeom>
        </p:spPr>
        <p:txBody>
          <a:bodyPr vert="horz" lIns="54864" tIns="91440" rtlCol="0">
            <a:no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lvl="0">
              <a:buClr>
                <a:srgbClr val="F0AD00"/>
              </a:buClr>
              <a:defRPr/>
            </a:pPr>
            <a:r>
              <a:rPr lang="en-US" sz="1900" dirty="0">
                <a:solidFill>
                  <a:sysClr val="windowText" lastClr="000000"/>
                </a:solidFill>
                <a:latin typeface="Corbel"/>
              </a:rPr>
              <a:t>How would you go about investigating a case like this?</a:t>
            </a:r>
          </a:p>
          <a:p>
            <a:pPr lvl="0">
              <a:buClr>
                <a:srgbClr val="F0AD00"/>
              </a:buClr>
              <a:defRPr/>
            </a:pPr>
            <a:endParaRPr lang="en-US" sz="1900" dirty="0">
              <a:solidFill>
                <a:sysClr val="windowText" lastClr="000000"/>
              </a:solidFill>
              <a:latin typeface="Corbel"/>
            </a:endParaRPr>
          </a:p>
          <a:p>
            <a:pPr lvl="0">
              <a:buClr>
                <a:srgbClr val="F0AD00"/>
              </a:buClr>
              <a:defRPr/>
            </a:pPr>
            <a:r>
              <a:rPr lang="en-US" sz="1900" dirty="0">
                <a:solidFill>
                  <a:sysClr val="windowText" lastClr="000000"/>
                </a:solidFill>
                <a:latin typeface="Corbel"/>
              </a:rPr>
              <a:t>Is it important whether your agency has received any consumer complaints?</a:t>
            </a:r>
          </a:p>
          <a:p>
            <a:pPr lvl="0">
              <a:buClr>
                <a:srgbClr val="F0AD00"/>
              </a:buClr>
              <a:defRPr/>
            </a:pPr>
            <a:endParaRPr lang="en-US" sz="1900" dirty="0">
              <a:solidFill>
                <a:sysClr val="windowText" lastClr="000000"/>
              </a:solidFill>
              <a:latin typeface="Corbel"/>
            </a:endParaRPr>
          </a:p>
          <a:p>
            <a:pPr lvl="0">
              <a:buClr>
                <a:srgbClr val="F0AD00"/>
              </a:buClr>
              <a:defRPr/>
            </a:pPr>
            <a:r>
              <a:rPr lang="en-US" sz="1900" dirty="0">
                <a:solidFill>
                  <a:sysClr val="windowText" lastClr="000000"/>
                </a:solidFill>
                <a:latin typeface="Corbel"/>
              </a:rPr>
              <a:t>What factors would be important as your agency considers whether it will pursue this matter?</a:t>
            </a:r>
          </a:p>
          <a:p>
            <a:pPr lvl="0">
              <a:buClr>
                <a:srgbClr val="F0AD00"/>
              </a:buClr>
              <a:defRPr/>
            </a:pPr>
            <a:endParaRPr lang="en-US" sz="1900" dirty="0">
              <a:solidFill>
                <a:sysClr val="windowText" lastClr="000000"/>
              </a:solidFill>
              <a:latin typeface="Corbel"/>
            </a:endParaRPr>
          </a:p>
          <a:p>
            <a:pPr lvl="0">
              <a:buClr>
                <a:srgbClr val="F0AD00"/>
              </a:buClr>
              <a:defRPr/>
            </a:pPr>
            <a:r>
              <a:rPr lang="en-US" sz="1900" dirty="0">
                <a:solidFill>
                  <a:sysClr val="windowText" lastClr="000000"/>
                </a:solidFill>
                <a:latin typeface="Corbel"/>
              </a:rPr>
              <a:t>If you decided to pursue this matter, what would your agency have to establish?</a:t>
            </a:r>
          </a:p>
          <a:p>
            <a:pPr lvl="0">
              <a:buClr>
                <a:srgbClr val="F0AD00"/>
              </a:buClr>
              <a:defRPr/>
            </a:pPr>
            <a:endParaRPr lang="en-US" sz="1900" dirty="0">
              <a:solidFill>
                <a:sysClr val="windowText" lastClr="000000"/>
              </a:solidFill>
              <a:latin typeface="Corbel"/>
            </a:endParaRPr>
          </a:p>
          <a:p>
            <a:pPr lvl="0">
              <a:buClr>
                <a:srgbClr val="F0AD00"/>
              </a:buClr>
              <a:defRPr/>
            </a:pPr>
            <a:r>
              <a:rPr lang="en-US" sz="1900" dirty="0">
                <a:solidFill>
                  <a:sysClr val="windowText" lastClr="000000"/>
                </a:solidFill>
                <a:latin typeface="Corbel"/>
              </a:rPr>
              <a:t>Is there any other agencies that may have a role, including NPO’s and self-regulatory industry body?</a:t>
            </a:r>
          </a:p>
          <a:p>
            <a:pPr lvl="0">
              <a:buClr>
                <a:srgbClr val="F0AD00"/>
              </a:buClr>
              <a:defRPr/>
            </a:pPr>
            <a:endParaRPr lang="en-US" sz="1900" dirty="0">
              <a:solidFill>
                <a:sysClr val="windowText" lastClr="000000"/>
              </a:solidFill>
              <a:latin typeface="Corbel"/>
            </a:endParaRPr>
          </a:p>
          <a:p>
            <a:pPr lvl="0">
              <a:buClr>
                <a:srgbClr val="F0AD00"/>
              </a:buClr>
              <a:defRPr/>
            </a:pPr>
            <a:r>
              <a:rPr lang="en-US" sz="1900" dirty="0">
                <a:solidFill>
                  <a:sysClr val="windowText" lastClr="000000"/>
                </a:solidFill>
                <a:latin typeface="Corbel"/>
              </a:rPr>
              <a:t>What type of relief would you seek in this matter?</a:t>
            </a:r>
          </a:p>
          <a:p>
            <a:pPr lvl="0">
              <a:buClr>
                <a:srgbClr val="F0AD00"/>
              </a:buClr>
              <a:defRPr/>
            </a:pPr>
            <a:endParaRPr lang="en-US" sz="1900" dirty="0">
              <a:solidFill>
                <a:sysClr val="windowText" lastClr="000000"/>
              </a:solidFill>
              <a:latin typeface="Corbel"/>
            </a:endParaRPr>
          </a:p>
          <a:p>
            <a:pPr lvl="0">
              <a:buClr>
                <a:srgbClr val="F0AD00"/>
              </a:buClr>
              <a:defRPr/>
            </a:pPr>
            <a:r>
              <a:rPr lang="en-US" sz="1900" dirty="0">
                <a:solidFill>
                  <a:sysClr val="windowText" lastClr="000000"/>
                </a:solidFill>
                <a:latin typeface="Corbel"/>
              </a:rPr>
              <a:t>What type of consumer or business education, if any, do you think would be effective</a:t>
            </a:r>
            <a:r>
              <a:rPr lang="en-US" sz="1900" dirty="0" smtClean="0">
                <a:solidFill>
                  <a:sysClr val="windowText" lastClr="000000"/>
                </a:solidFill>
                <a:latin typeface="Corbel"/>
              </a:rPr>
              <a:t>?</a:t>
            </a:r>
            <a:endParaRPr lang="en-US" sz="1900" dirty="0">
              <a:solidFill>
                <a:sysClr val="windowText" lastClr="000000"/>
              </a:solidFill>
              <a:latin typeface="Corbel"/>
            </a:endParaRPr>
          </a:p>
        </p:txBody>
      </p:sp>
    </p:spTree>
    <p:extLst>
      <p:ext uri="{BB962C8B-B14F-4D97-AF65-F5344CB8AC3E}">
        <p14:creationId xmlns:p14="http://schemas.microsoft.com/office/powerpoint/2010/main" val="97361295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frican Dialogue_Sep 2013">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1936</TotalTime>
  <Words>6092</Words>
  <Application>Microsoft Office PowerPoint</Application>
  <PresentationFormat>On-screen Show (4:3)</PresentationFormat>
  <Paragraphs>764</Paragraphs>
  <Slides>48</Slides>
  <Notes>48</Notes>
  <HiddenSlides>0</HiddenSlides>
  <MMClips>0</MMClips>
  <ScaleCrop>false</ScaleCrop>
  <HeadingPairs>
    <vt:vector size="4" baseType="variant">
      <vt:variant>
        <vt:lpstr>Theme</vt:lpstr>
      </vt:variant>
      <vt:variant>
        <vt:i4>1</vt:i4>
      </vt:variant>
      <vt:variant>
        <vt:lpstr>Slide Titles</vt:lpstr>
      </vt:variant>
      <vt:variant>
        <vt:i4>48</vt:i4>
      </vt:variant>
    </vt:vector>
  </HeadingPairs>
  <TitlesOfParts>
    <vt:vector size="49" baseType="lpstr">
      <vt:lpstr>African Dialogue_Sep 2013</vt:lpstr>
      <vt:lpstr>The Fifth Annual African Dialogue  Consumer Protection Conference</vt:lpstr>
      <vt:lpstr>Summary</vt:lpstr>
      <vt:lpstr>A Bank Interest Opportunity Scam Facts – 1/2</vt:lpstr>
      <vt:lpstr>A Bank Interest Opportunity Scam Facts – 2/2</vt:lpstr>
      <vt:lpstr>A Bank Interest Opportunity Scam Discussion Questions</vt:lpstr>
      <vt:lpstr>A Bank Interest Opportunity Scam Discussion Questions</vt:lpstr>
      <vt:lpstr>A Lottery Scam Facts – 1/2</vt:lpstr>
      <vt:lpstr>A Lottery Scam Facts – 2/2</vt:lpstr>
      <vt:lpstr>A Lottery Scam Discussion Questions</vt:lpstr>
      <vt:lpstr>A Lottery Scam  Discussion Questions</vt:lpstr>
      <vt:lpstr>Tech Support Scam Facts</vt:lpstr>
      <vt:lpstr>Tech Support Scam Discussion Questions</vt:lpstr>
      <vt:lpstr>Tech Support Scam Discussion Questions</vt:lpstr>
      <vt:lpstr>SMS Scam Facts – 1/2</vt:lpstr>
      <vt:lpstr>SMS Scam Facts – 2/2</vt:lpstr>
      <vt:lpstr>SMS Scam Discussion Questions</vt:lpstr>
      <vt:lpstr>SMS Scam Discussion Questions</vt:lpstr>
      <vt:lpstr>FTC Cases</vt:lpstr>
      <vt:lpstr>FTC v. Henry Kelly</vt:lpstr>
      <vt:lpstr>FTC v. Henry Kelly</vt:lpstr>
      <vt:lpstr>FTC v. Jason Cruz</vt:lpstr>
      <vt:lpstr>FTC v. Jason Cruz</vt:lpstr>
      <vt:lpstr>FTC v. SubscriberBASE</vt:lpstr>
      <vt:lpstr>FTC v. Phillip Flora</vt:lpstr>
      <vt:lpstr>FTC v. Phillip Flora</vt:lpstr>
      <vt:lpstr>FTC v. Phillip Flora</vt:lpstr>
      <vt:lpstr>FTC v. Phillip Flora</vt:lpstr>
      <vt:lpstr>FTC v.  World Media Brokers</vt:lpstr>
      <vt:lpstr>FTC v.  World Media Brokers</vt:lpstr>
      <vt:lpstr>FTC v. HTC America</vt:lpstr>
      <vt:lpstr>FTC v. HTC America</vt:lpstr>
      <vt:lpstr>FTC v. HTC America</vt:lpstr>
      <vt:lpstr>FTC v. Pecon Software</vt:lpstr>
      <vt:lpstr>FTC v. Pecon Software</vt:lpstr>
      <vt:lpstr>FTC v. PCCare247</vt:lpstr>
      <vt:lpstr>FTC v. Wise Media</vt:lpstr>
      <vt:lpstr>FTC v. Wise Media</vt:lpstr>
      <vt:lpstr>FTC v. Wise Media</vt:lpstr>
      <vt:lpstr>FTC v. Wise Media</vt:lpstr>
      <vt:lpstr>FTC v. Inc21.com</vt:lpstr>
      <vt:lpstr>FTC v. Inc21.com</vt:lpstr>
      <vt:lpstr>International  Cooperation</vt:lpstr>
      <vt:lpstr>The FTC’s International Cooperation</vt:lpstr>
      <vt:lpstr>The US Safe Web Act</vt:lpstr>
      <vt:lpstr>Increased FTC Cross- Border Collaboration</vt:lpstr>
      <vt:lpstr>African Complaint Categories</vt:lpstr>
      <vt:lpstr>African Dialogue &amp; U.S. FTC</vt:lpstr>
      <vt:lpstr>Thank you!   Questions?  For all questions,  please contact Deon Woods Bell dwoodsbell@ftc.gov +1-202-326-3307 </vt:lpstr>
    </vt:vector>
  </TitlesOfParts>
  <Company>Federal Trade Commission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Fourth Annual African Dialogue  Consumer Protection Conference</dc:title>
  <dc:creator>Federal Trade Commission</dc:creator>
  <cp:lastModifiedBy>Ota, Yui</cp:lastModifiedBy>
  <cp:revision>279</cp:revision>
  <cp:lastPrinted>2013-08-27T15:11:26Z</cp:lastPrinted>
  <dcterms:created xsi:type="dcterms:W3CDTF">2012-08-09T17:06:55Z</dcterms:created>
  <dcterms:modified xsi:type="dcterms:W3CDTF">2013-08-29T18:30:38Z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3" name="_NewReviewCycle">
    <vt:lpwstr/>
  </property>
</Properties>
</file>