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1"/>
    <p:sldMasterId id="2147483673" r:id="rId2"/>
  </p:sldMasterIdLst>
  <p:notesMasterIdLst>
    <p:notesMasterId r:id="rId34"/>
  </p:notesMasterIdLst>
  <p:handoutMasterIdLst>
    <p:handoutMasterId r:id="rId35"/>
  </p:handoutMasterIdLst>
  <p:sldIdLst>
    <p:sldId id="267" r:id="rId3"/>
    <p:sldId id="268" r:id="rId4"/>
    <p:sldId id="269" r:id="rId5"/>
    <p:sldId id="280" r:id="rId6"/>
    <p:sldId id="354" r:id="rId7"/>
    <p:sldId id="349" r:id="rId8"/>
    <p:sldId id="352" r:id="rId9"/>
    <p:sldId id="351" r:id="rId10"/>
    <p:sldId id="353" r:id="rId11"/>
    <p:sldId id="282" r:id="rId12"/>
    <p:sldId id="326" r:id="rId13"/>
    <p:sldId id="327" r:id="rId14"/>
    <p:sldId id="328" r:id="rId15"/>
    <p:sldId id="329" r:id="rId16"/>
    <p:sldId id="316" r:id="rId17"/>
    <p:sldId id="318" r:id="rId18"/>
    <p:sldId id="298" r:id="rId19"/>
    <p:sldId id="323" r:id="rId20"/>
    <p:sldId id="331" r:id="rId21"/>
    <p:sldId id="322" r:id="rId22"/>
    <p:sldId id="279" r:id="rId23"/>
    <p:sldId id="332" r:id="rId24"/>
    <p:sldId id="358" r:id="rId25"/>
    <p:sldId id="335" r:id="rId26"/>
    <p:sldId id="359" r:id="rId27"/>
    <p:sldId id="341" r:id="rId28"/>
    <p:sldId id="343" r:id="rId29"/>
    <p:sldId id="355" r:id="rId30"/>
    <p:sldId id="356" r:id="rId31"/>
    <p:sldId id="357" r:id="rId32"/>
    <p:sldId id="36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7A0"/>
    <a:srgbClr val="CEC375"/>
    <a:srgbClr val="C2BF63"/>
    <a:srgbClr val="A09F75"/>
    <a:srgbClr val="525000"/>
    <a:srgbClr val="FFFFFF"/>
    <a:srgbClr val="03264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4" autoAdjust="0"/>
    <p:restoredTop sz="89698" autoAdjust="0"/>
  </p:normalViewPr>
  <p:slideViewPr>
    <p:cSldViewPr>
      <p:cViewPr>
        <p:scale>
          <a:sx n="50" d="100"/>
          <a:sy n="50" d="100"/>
        </p:scale>
        <p:origin x="-138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FE6C86-1FD4-45CC-8651-771546109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D2EE73-F9EA-46FC-8800-6D7967E5F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6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9AF5A-1954-488C-98E9-8A3725D753A9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0E46-3F17-4364-B61F-5354D57FE4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2EE73-F9EA-46FC-8800-6D7967E5FE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0E46-3F17-4364-B61F-5354D57FE4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5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EB76F3-BCA5-4665-88DF-0525A0D6665A}" type="slidenum">
              <a:rPr lang="en-US" smtClean="0">
                <a:ea typeface="ＭＳ Ｐゴシック" charset="-128"/>
              </a:rPr>
              <a:pPr eaLnBrk="1" hangingPunct="1"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FE9E424-2C2A-4E49-B8E5-8F02A95F94F6}" type="slidenum">
              <a:rPr lang="en-US" sz="1200">
                <a:latin typeface="Times New Roman" pitchFamily="18" charset="0"/>
                <a:ea typeface="ＭＳ Ｐゴシック" charset="-128"/>
              </a:rPr>
              <a:pPr algn="r" eaLnBrk="1" hangingPunct="1"/>
              <a:t>23</a:t>
            </a:fld>
            <a:endParaRPr lang="en-US" sz="120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F960B8-D9DE-4BDA-AB81-D631A7B29C01}" type="slidenum">
              <a:rPr lang="en-US" smtClean="0">
                <a:ea typeface="ＭＳ Ｐゴシック" charset="-128"/>
              </a:rPr>
              <a:pPr eaLnBrk="1" hangingPunct="1"/>
              <a:t>25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2EE73-F9EA-46FC-8800-6D7967E5FEF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2EE73-F9EA-46FC-8800-6D7967E5FEF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E3D22-8556-4EE6-A274-0D9B4EE5C7BC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54538" cy="34178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</p:spPr>
        <p:txBody>
          <a:bodyPr/>
          <a:lstStyle/>
          <a:p>
            <a:pPr marL="243706" indent="-243706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0ED5C-461A-49F7-B6C1-C593BEE98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B2D9E-9363-442E-9076-7700B5870DAA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2EE73-F9EA-46FC-8800-6D7967E5FE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2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0E46-3F17-4364-B61F-5354D57FE4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0E46-3F17-4364-B61F-5354D57FE4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2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C162-97AD-4C9B-9393-680A2152D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7B2-33DF-4C97-8D29-439C89D5F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48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450F-505F-481E-B287-C18472158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2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5C61-2D86-4C61-AF9C-8DDA3843841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1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3979-DEBD-433C-B1EB-F3E9249AEF89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4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DE55-E01B-498B-9A0D-2E6ACE2C6D72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64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492A-7E5A-4F57-8C9E-CA459CC0BCB2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5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D07-8B83-4081-BA59-78D1C15DDAE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81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F752-5390-49A3-812B-D5B9D69A3DA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5C61-2D86-4C61-AF9C-8DDA38438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35AD-6CCF-437C-A618-C183E3F0F4E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20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E958-CAFA-4315-9DE4-035BEA30E59D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400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C162-97AD-4C9B-9393-680A2152D663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51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7B2-33DF-4C97-8D29-439C89D5F15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60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343C0C-489F-458B-81EB-FDA2457D2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3979-DEBD-433C-B1EB-F3E9249AE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DE55-E01B-498B-9A0D-2E6ACE2C6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492A-7E5A-4F57-8C9E-CA459CC0B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D07-8B83-4081-BA59-78D1C15DD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F752-5390-49A3-812B-D5B9D69A3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35AD-6CCF-437C-A618-C183E3F0F4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E958-CAFA-4315-9DE4-035BEA30E5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DA8BFC-7691-4634-BE35-A1E57F07D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9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DA8BFC-7691-4634-BE35-A1E57F07DD63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11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hyperlink" Target="http://www.oecd.org/home/0,3305,en_2649_201185_1_1_1_1_1,00.html" TargetMode="Externa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4648200" cy="28956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nstantia" pitchFamily="18" charset="0"/>
              </a:rPr>
              <a:t>Fifth Annual African Consumer Protection Dialogue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Constantia" pitchFamily="18" charset="0"/>
              </a:rPr>
              <a:t>Livingstone, Zambia</a:t>
            </a:r>
            <a:endParaRPr lang="en-US" sz="32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26226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onstantia" pitchFamily="18" charset="0"/>
              </a:rPr>
              <a:t>Charles Harwood</a:t>
            </a:r>
          </a:p>
          <a:p>
            <a:r>
              <a:rPr lang="en-GB" sz="1800" i="1" dirty="0">
                <a:latin typeface="Constantia" pitchFamily="18" charset="0"/>
              </a:rPr>
              <a:t>D</a:t>
            </a:r>
            <a:r>
              <a:rPr lang="en-GB" sz="1800" i="1" dirty="0" smtClean="0">
                <a:latin typeface="Constantia" pitchFamily="18" charset="0"/>
              </a:rPr>
              <a:t>eputy Director </a:t>
            </a:r>
          </a:p>
          <a:p>
            <a:r>
              <a:rPr lang="en-GB" sz="1800" i="1" dirty="0" smtClean="0">
                <a:latin typeface="Constantia" pitchFamily="18" charset="0"/>
              </a:rPr>
              <a:t>Bureau of Consumer Protection</a:t>
            </a:r>
          </a:p>
          <a:p>
            <a:r>
              <a:rPr lang="en-GB" sz="1800" i="1" dirty="0" smtClean="0">
                <a:latin typeface="Constantia" pitchFamily="18" charset="0"/>
              </a:rPr>
              <a:t>U.S. Federal Trade Commission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371" y="4572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onstantia" pitchFamily="18" charset="0"/>
                <a:ea typeface="+mj-ea"/>
                <a:cs typeface="+mj-cs"/>
              </a:rPr>
              <a:t>Cross-Border Collaboration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2819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2108759" y="381000"/>
            <a:ext cx="4937760" cy="6019800"/>
            <a:chOff x="1246" y="0"/>
            <a:chExt cx="3362" cy="4320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1246" y="0"/>
            <a:ext cx="3362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" name="Bitmap Image" r:id="rId4" imgW="3877216" imgH="4982270" progId="Paint.Picture">
                    <p:embed/>
                  </p:oleObj>
                </mc:Choice>
                <mc:Fallback>
                  <p:oleObj name="Bitmap Image" r:id="rId4" imgW="3877216" imgH="498227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6" y="0"/>
                          <a:ext cx="3362" cy="4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1632" y="1200"/>
            <a:ext cx="2112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4" name="Bitmap Image" r:id="rId6" imgW="2666667" imgH="285866" progId="Paint.Picture">
                    <p:embed/>
                  </p:oleObj>
                </mc:Choice>
                <mc:Fallback>
                  <p:oleObj name="Bitmap Image" r:id="rId6" imgW="2666667" imgH="28586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200"/>
                          <a:ext cx="2112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3168" y="1200"/>
            <a:ext cx="10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" name="Bitmap Image" r:id="rId8" imgW="2666667" imgH="285866" progId="Paint.Picture">
                    <p:embed/>
                  </p:oleObj>
                </mc:Choice>
                <mc:Fallback>
                  <p:oleObj name="Bitmap Image" r:id="rId8" imgW="2666667" imgH="28586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200"/>
                          <a:ext cx="1007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1248" y="3600"/>
              <a:ext cx="3360" cy="4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3081" name="Picture 9" descr="Color Raster Trans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00FF"/>
                </a:clrFrom>
                <a:clrTo>
                  <a:srgbClr val="FF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696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2254" y="3703"/>
              <a:ext cx="1831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0066"/>
                  </a:solidFill>
                </a:rPr>
                <a:t>The Federal Trade Commission</a:t>
              </a:r>
            </a:p>
            <a:p>
              <a:pPr algn="r"/>
              <a:endParaRPr lang="en-US" sz="1400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9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1"/>
    </mc:Choice>
    <mc:Fallback xmlns="">
      <p:transition spd="slow" advTm="38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tantia" pitchFamily="18" charset="0"/>
              </a:rPr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Information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sharing with foreign law enforcement agencies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Investigative assistance to foreign law enforcement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agencies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Pre- and post-judgment enforcement litigation in foreign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courts</a:t>
            </a:r>
            <a:endParaRPr lang="en-US" sz="2800" dirty="0">
              <a:solidFill>
                <a:schemeClr val="tx1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Enforcement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relationships</a:t>
            </a:r>
            <a:endParaRPr lang="en-US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82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onstantia" pitchFamily="18" charset="0"/>
              </a:rPr>
              <a:t>Information Sharing With Foreign </a:t>
            </a:r>
            <a:br>
              <a:rPr lang="en-US" dirty="0">
                <a:latin typeface="Constantia" pitchFamily="18" charset="0"/>
              </a:rPr>
            </a:br>
            <a:r>
              <a:rPr lang="en-US" dirty="0">
                <a:latin typeface="Constantia" pitchFamily="18" charset="0"/>
              </a:rPr>
              <a:t>Law Enforcement Agencies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“Foreign law enforcement agency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”</a:t>
            </a:r>
            <a:endParaRPr lang="en-US" dirty="0">
              <a:solidFill>
                <a:schemeClr val="tx1"/>
              </a:solidFill>
              <a:latin typeface="Constant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vested with law enforcement or investigative authority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in civil, criminal, or administrative </a:t>
            </a:r>
            <a:r>
              <a:rPr lang="en-US" sz="2400" dirty="0" smtClean="0">
                <a:latin typeface="Constantia" pitchFamily="18" charset="0"/>
              </a:rPr>
              <a:t>matters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Prior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agreement, MOU, or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written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certification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that requestor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will protect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confidentiality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of the information and use it for official law enforcement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purposes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Materials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will be used for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investigating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or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enforcement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proceedings related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to foreign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laws prohibiting 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latin typeface="Constantia" pitchFamily="18" charset="0"/>
              </a:rPr>
              <a:t>fraudulent or deceptive commercial practices, or 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latin typeface="Constantia" pitchFamily="18" charset="0"/>
              </a:rPr>
              <a:t>other practices substantially similar to practices prohibited by laws enforced by FTC</a:t>
            </a:r>
            <a:r>
              <a:rPr lang="en-US" sz="2400" dirty="0" smtClean="0">
                <a:solidFill>
                  <a:schemeClr val="tx1"/>
                </a:solidFill>
                <a:latin typeface="Constantia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Not applicable to antitrust and there are other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exceptions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59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onstantia" pitchFamily="18" charset="0"/>
              </a:rPr>
              <a:t>Investigative Assistance to Foreign Law Enforcement Agencies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Constantia" pitchFamily="18" charset="0"/>
              </a:rPr>
              <a:t>Written Request from a Foreign Law Enforcement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Agency concerning violations </a:t>
            </a:r>
            <a:r>
              <a:rPr lang="en-US" sz="2800" dirty="0">
                <a:solidFill>
                  <a:schemeClr val="tx1"/>
                </a:solidFill>
                <a:effectLst/>
                <a:latin typeface="Constantia" pitchFamily="18" charset="0"/>
              </a:rPr>
              <a:t>of laws prohibiting fraudulent or deceptive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practices (or similar to FTC laws). </a:t>
            </a:r>
            <a:endParaRPr lang="en-US" sz="2800" dirty="0"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Constantia" pitchFamily="18" charset="0"/>
              </a:rPr>
              <a:t>Type of Assistance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ffectLst/>
                <a:latin typeface="Constantia" pitchFamily="18" charset="0"/>
              </a:rPr>
              <a:t>Investigation </a:t>
            </a:r>
            <a:r>
              <a:rPr lang="en-US" sz="2400" dirty="0">
                <a:effectLst/>
                <a:latin typeface="Constantia" pitchFamily="18" charset="0"/>
              </a:rPr>
              <a:t>to collect information and evidence using all of its investigative powers, e.g., Civil Investigative Demand.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ffectLst/>
                <a:latin typeface="Constantia" pitchFamily="18" charset="0"/>
              </a:rPr>
              <a:t>Discovery </a:t>
            </a:r>
            <a:r>
              <a:rPr lang="en-US" sz="2400" dirty="0">
                <a:effectLst/>
                <a:latin typeface="Constantia" pitchFamily="18" charset="0"/>
              </a:rPr>
              <a:t>on behalf of civil authorities, or on behalf of criminal authorities when referred by the Attorney General</a:t>
            </a:r>
            <a:r>
              <a:rPr lang="en-US" sz="2400" dirty="0" smtClean="0">
                <a:effectLst/>
                <a:latin typeface="Constantia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Criteria for Determination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Constantia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Whether the requester has agreed to provide reciprocal assistance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Whether compliance would prejudice US public interest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Whether the investigated practice involves injury to a significant number of </a:t>
            </a:r>
            <a:r>
              <a:rPr lang="en-US" sz="2400" dirty="0" smtClean="0">
                <a:latin typeface="Constantia" pitchFamily="18" charset="0"/>
              </a:rPr>
              <a:t>persons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  <a:effectLst/>
              <a:latin typeface="Constantia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93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dirty="0">
                <a:effectLst/>
                <a:latin typeface="Constantia" pitchFamily="18" charset="0"/>
              </a:rPr>
              <a:t>Enforcement </a:t>
            </a:r>
            <a:r>
              <a:rPr lang="en-US" sz="3600" b="1" dirty="0" smtClean="0">
                <a:effectLst/>
                <a:latin typeface="Constantia" pitchFamily="18" charset="0"/>
              </a:rPr>
              <a:t>Relationships</a:t>
            </a:r>
            <a:endParaRPr lang="en-US" sz="3200" b="1" dirty="0">
              <a:effectLst/>
              <a:latin typeface="Constantia" pitchFamily="18" charset="0"/>
            </a:endParaRPr>
          </a:p>
        </p:txBody>
      </p:sp>
      <p:sp>
        <p:nvSpPr>
          <p:cNvPr id="15053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Permission to negotiate international agreements, which may include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onstantia" pitchFamily="18" charset="0"/>
              </a:rPr>
              <a:t>Provide </a:t>
            </a:r>
            <a:r>
              <a:rPr lang="en-US" sz="2400" dirty="0">
                <a:latin typeface="Constantia" pitchFamily="18" charset="0"/>
              </a:rPr>
              <a:t>assistance;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Disclose confidential materials; and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Engage in further cooperation and protect the confidentiality of </a:t>
            </a:r>
            <a:r>
              <a:rPr lang="en-US" sz="2400" dirty="0" smtClean="0">
                <a:latin typeface="Constantia" pitchFamily="18" charset="0"/>
              </a:rPr>
              <a:t>materials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Criminal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onstantia" pitchFamily="18" charset="0"/>
              </a:rPr>
              <a:t>When </a:t>
            </a:r>
            <a:r>
              <a:rPr lang="en-US" sz="2400" dirty="0">
                <a:latin typeface="Constantia" pitchFamily="18" charset="0"/>
              </a:rPr>
              <a:t>negotiating MOUs and international agreements, the FTC will attempt to ensure that materials obtained from foreign agencies enforcing criminal laws may be used for enforcing criminal laws in the US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2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0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0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0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0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More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than 100 investigations with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international components, such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as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 foreign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targets, evidence, or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assets since 2007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More than 50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cases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involving cross-border components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since January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2007</a:t>
            </a:r>
            <a:endParaRPr lang="en-US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Evidence provided in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response to 63 information-sharing requests from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17 foreign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law enforcement agencies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as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mid-2012 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52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civil investigative demands (equivalent to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administrative subpoenas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issued in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21 investigations on behalf of nine agencies in five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countries</a:t>
            </a:r>
            <a:endParaRPr lang="en-US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In SAFE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WEB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Act cases, FTC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has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collected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more than $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10 million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in restitution for injured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consumers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FTC </a:t>
            </a:r>
            <a:r>
              <a:rPr lang="en-US" dirty="0" smtClean="0">
                <a:latin typeface="Constantia" pitchFamily="18" charset="0"/>
              </a:rPr>
              <a:t>Cross Border Collaboration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24"/>
    </mc:Choice>
    <mc:Fallback xmlns="">
      <p:transition spd="slow" advTm="5722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Case Study:  Best Priced Brands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California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Internet marketer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that sold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cameras, video games, and other electronic goods to thousands of British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consumers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12671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36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Engaged in Deceptive Practices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2053" name="Picture 5" descr="C:\Documents and Settings\egraffeo\Local Settings\Temporary Internet Files\Content.IE5\7GMTLVTW\MP9004017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06" y="1459555"/>
            <a:ext cx="3069666" cy="20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336800" cy="350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egraffeo\Local Settings\Temporary Internet Files\Content.IE5\BH82DQ7V\MP90040098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1381"/>
            <a:ext cx="224481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15378"/>
            <a:ext cx="2323892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9"/>
    </mc:Choice>
    <mc:Fallback xmlns="">
      <p:transition spd="slow" advTm="407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Consumer Complaints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Tricked consumers into believing that they were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buying products from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a company operating in the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UK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When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consumers received their products they discovered that they: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Had been charged unexpected import duties</a:t>
            </a:r>
          </a:p>
          <a:p>
            <a:pPr lvl="1"/>
            <a:r>
              <a:rPr lang="en-US" sz="2400" dirty="0" smtClean="0">
                <a:latin typeface="Constantia" pitchFamily="18" charset="0"/>
              </a:rPr>
              <a:t>Were left </a:t>
            </a:r>
            <a:r>
              <a:rPr lang="en-US" sz="2400" dirty="0">
                <a:latin typeface="Constantia" pitchFamily="18" charset="0"/>
              </a:rPr>
              <a:t>with invalid warranties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Would be charged astronomical cancellation and refund fees it they sent back the merchandise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41"/>
    </mc:Choice>
    <mc:Fallback xmlns="">
      <p:transition spd="slow" advTm="2944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Response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Options to address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For law enforcement to act, what is needed?</a:t>
            </a:r>
          </a:p>
          <a:p>
            <a:pPr lvl="1"/>
            <a:r>
              <a:rPr lang="en-US" sz="2400" dirty="0" smtClean="0">
                <a:latin typeface="Constantia" pitchFamily="18" charset="0"/>
              </a:rPr>
              <a:t>Complaints from consumers</a:t>
            </a:r>
          </a:p>
          <a:p>
            <a:pPr lvl="1"/>
            <a:r>
              <a:rPr lang="en-US" sz="2400" dirty="0" smtClean="0">
                <a:latin typeface="Constantia" pitchFamily="18" charset="0"/>
              </a:rPr>
              <a:t>Information about company</a:t>
            </a:r>
          </a:p>
          <a:p>
            <a:pPr lvl="1"/>
            <a:r>
              <a:rPr lang="en-US" sz="2400" dirty="0" smtClean="0">
                <a:latin typeface="Constantia" pitchFamily="18" charset="0"/>
              </a:rPr>
              <a:t>Information about third-parties associated with company</a:t>
            </a:r>
          </a:p>
          <a:p>
            <a:pPr lvl="1"/>
            <a:r>
              <a:rPr lang="en-US" sz="2400" dirty="0" smtClean="0">
                <a:latin typeface="Constantia" pitchFamily="18" charset="0"/>
              </a:rPr>
              <a:t>Who can obtain and how?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How will entities communicate and what can they disclose and share?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Who will address?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5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Constantia" pitchFamily="18" charset="0"/>
              </a:rPr>
              <a:t>Why Cooperate Across Borders?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Cases involve foreign parties, foreign-based evidence or reviews in multiple jurisdictions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Essential to effective case management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Helps to reduce costs</a:t>
            </a:r>
            <a:endParaRPr lang="en-US" sz="2800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Better enforcement outcomes</a:t>
            </a:r>
            <a:endParaRPr lang="en-US" sz="2800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Increased consumer and business confidence in the marketplace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25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Allegations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False and Misleading Representations that Defendants are located in the UK and thus come with manufacturers’ warranties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False and Misleading Representations that the price for goods sold was the total cost delivered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False and Misleading Representations that Defendants were located in the UK and thus give unconditional right to cancel orders and have no restocking fees for returned merchandise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7"/>
    </mc:Choice>
    <mc:Fallback xmlns="">
      <p:transition spd="slow" advTm="4459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305800" cy="6258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nstantia" pitchFamily="18" charset="0"/>
              </a:rPr>
              <a:t>Competition Investigations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7180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Cross-Border Collaboration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4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848600" cy="5181600"/>
          </a:xfrm>
        </p:spPr>
        <p:txBody>
          <a:bodyPr>
            <a:normAutofit/>
          </a:bodyPr>
          <a:lstStyle/>
          <a:p>
            <a:pPr>
              <a:spcBef>
                <a:spcPts val="672"/>
              </a:spcBef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Bilateral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agreements &amp; international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organizations</a:t>
            </a:r>
            <a:endParaRPr lang="en-US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spcBef>
                <a:spcPts val="672"/>
              </a:spcBef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Information exchanges</a:t>
            </a:r>
            <a:endParaRPr lang="en-US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spcBef>
                <a:spcPts val="672"/>
              </a:spcBef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Cooperation and confidentiality rules</a:t>
            </a:r>
          </a:p>
          <a:p>
            <a:pPr>
              <a:spcBef>
                <a:spcPts val="672"/>
              </a:spcBef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nforcement cooperation</a:t>
            </a:r>
            <a:endParaRPr lang="en-US" sz="2800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40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Competition Cooperation Tools</a:t>
            </a: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457200" y="1295400"/>
            <a:ext cx="7445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Constantia" pitchFamily="18" charset="0"/>
              </a:rPr>
              <a:t>US agencies party to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Constantia" pitchFamily="18" charset="0"/>
              </a:rPr>
              <a:t>9 antitrust agreements </a:t>
            </a:r>
            <a:endParaRPr lang="en-US" b="1" dirty="0">
              <a:latin typeface="Constantia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Constantia" pitchFamily="18" charset="0"/>
              </a:rPr>
              <a:t>3 MOUs </a:t>
            </a:r>
            <a:endParaRPr lang="en-US" b="1" dirty="0">
              <a:latin typeface="Constantia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Constantia" pitchFamily="18" charset="0"/>
              </a:rPr>
              <a:t>OECD Recommendation – framework </a:t>
            </a:r>
            <a:r>
              <a:rPr lang="en-US" dirty="0" smtClean="0">
                <a:latin typeface="Constantia" pitchFamily="18" charset="0"/>
              </a:rPr>
              <a:t>for </a:t>
            </a:r>
            <a:r>
              <a:rPr lang="en-US" dirty="0">
                <a:latin typeface="Constantia" pitchFamily="18" charset="0"/>
              </a:rPr>
              <a:t>cooperation with 40 jurisdictions.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Constantia" pitchFamily="18" charset="0"/>
              </a:rPr>
              <a:t>ICN Framework for Merger Review Cooperation – 51 participant agencies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>
                <a:latin typeface="Constantia" pitchFamily="18" charset="0"/>
              </a:rPr>
              <a:t>Waivers </a:t>
            </a:r>
            <a:r>
              <a:rPr lang="en-US" sz="2800" dirty="0">
                <a:latin typeface="Constantia" pitchFamily="18" charset="0"/>
              </a:rPr>
              <a:t>of Confidentiality granted by parties and third parties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1" dirty="0">
              <a:latin typeface="Constant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entury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entury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entury" charset="0"/>
            </a:endParaRPr>
          </a:p>
        </p:txBody>
      </p:sp>
      <p:pic>
        <p:nvPicPr>
          <p:cNvPr id="5125" name="Picture 7" descr="australia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8778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brazil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31963"/>
            <a:ext cx="7683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canada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200"/>
            <a:ext cx="914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germany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7683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euroflag fl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7762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israel fl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714500"/>
            <a:ext cx="8540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9" descr="japan 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14500"/>
            <a:ext cx="771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1" descr="mexico fla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14500"/>
            <a:ext cx="914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3" descr="russ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2" y="2244725"/>
            <a:ext cx="7762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5" descr="Organisation for Economic Co-operation and Developmen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2813051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1714500"/>
            <a:ext cx="7953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224088"/>
            <a:ext cx="7683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244725"/>
            <a:ext cx="838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824287"/>
            <a:ext cx="13335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021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Cooperation</a:t>
            </a:r>
            <a:endParaRPr lang="en-US" dirty="0" smtClean="0">
              <a:latin typeface="Constantia" pitchFamily="18" charset="0"/>
            </a:endParaRPr>
          </a:p>
        </p:txBody>
      </p:sp>
      <p:sp>
        <p:nvSpPr>
          <p:cNvPr id="7171" name="Text Placeholder 4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66294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Investigative</a:t>
            </a:r>
            <a:endParaRPr lang="en-US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lvl="1">
              <a:defRPr/>
            </a:pPr>
            <a:r>
              <a:rPr lang="en-US" sz="2400" dirty="0" smtClean="0">
                <a:latin typeface="Constantia" pitchFamily="18" charset="0"/>
              </a:rPr>
              <a:t>Timing</a:t>
            </a:r>
            <a:endParaRPr lang="en-US" sz="2400" dirty="0" smtClean="0">
              <a:latin typeface="Constantia" pitchFamily="18" charset="0"/>
            </a:endParaRPr>
          </a:p>
          <a:p>
            <a:pPr lvl="1">
              <a:defRPr/>
            </a:pPr>
            <a:r>
              <a:rPr lang="en-US" sz="2400" dirty="0" smtClean="0">
                <a:latin typeface="Constantia" pitchFamily="18" charset="0"/>
              </a:rPr>
              <a:t>Market definition</a:t>
            </a:r>
          </a:p>
          <a:p>
            <a:pPr lvl="1">
              <a:defRPr/>
            </a:pPr>
            <a:r>
              <a:rPr lang="en-US" sz="2400" dirty="0" smtClean="0">
                <a:latin typeface="Constantia" pitchFamily="18" charset="0"/>
              </a:rPr>
              <a:t>Theories of competitive </a:t>
            </a:r>
            <a:r>
              <a:rPr lang="en-US" sz="2400" dirty="0" smtClean="0">
                <a:latin typeface="Constantia" pitchFamily="18" charset="0"/>
              </a:rPr>
              <a:t>harm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Remedies</a:t>
            </a:r>
          </a:p>
          <a:p>
            <a:pPr lvl="1">
              <a:defRPr/>
            </a:pPr>
            <a:r>
              <a:rPr lang="en-US" sz="2400" dirty="0">
                <a:latin typeface="Constantia" pitchFamily="18" charset="0"/>
              </a:rPr>
              <a:t>Merger divestitures that take place or have effects in another country (can only divest a unit to one buyer)</a:t>
            </a:r>
          </a:p>
          <a:p>
            <a:pPr lvl="1">
              <a:defRPr/>
            </a:pPr>
            <a:r>
              <a:rPr lang="en-US" sz="2400" dirty="0" smtClean="0">
                <a:latin typeface="Constantia" pitchFamily="18" charset="0"/>
              </a:rPr>
              <a:t>Conduct </a:t>
            </a:r>
            <a:r>
              <a:rPr lang="en-US" sz="2400" dirty="0">
                <a:latin typeface="Constantia" pitchFamily="18" charset="0"/>
              </a:rPr>
              <a:t>remedies that will affect competitive behavior abroad</a:t>
            </a:r>
          </a:p>
          <a:p>
            <a:pPr lvl="1">
              <a:defRPr/>
            </a:pPr>
            <a:endParaRPr lang="en-US" dirty="0" smtClean="0">
              <a:latin typeface="Constantia" pitchFamily="18" charset="0"/>
            </a:endParaRPr>
          </a:p>
          <a:p>
            <a:pPr lvl="1">
              <a:defRPr/>
            </a:pPr>
            <a:endParaRPr lang="en-US" dirty="0" smtClean="0">
              <a:latin typeface="Constantia" pitchFamily="18" charset="0"/>
            </a:endParaRPr>
          </a:p>
          <a:p>
            <a:pPr marL="0" indent="0">
              <a:buFontTx/>
              <a:buNone/>
              <a:defRPr/>
            </a:pPr>
            <a:endParaRPr lang="en-US" sz="1600" dirty="0" smtClean="0"/>
          </a:p>
        </p:txBody>
      </p:sp>
      <p:pic>
        <p:nvPicPr>
          <p:cNvPr id="717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828800"/>
            <a:ext cx="981075" cy="1344613"/>
          </a:xfrm>
          <a:solidFill>
            <a:srgbClr val="FF0000"/>
          </a:solidFill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916890"/>
            <a:ext cx="914400" cy="1345140"/>
          </a:xfrm>
          <a:prstGeom prst="rect">
            <a:avLst/>
          </a:prstGeom>
          <a:noFill/>
          <a:ln>
            <a:noFill/>
          </a:ln>
          <a:effectLst>
            <a:glow rad="127000">
              <a:srgbClr val="00B050"/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Cooperation: 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Information Sharing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/>
          <a:lstStyle/>
          <a:p>
            <a:pPr marL="914400" indent="-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Publicly available or </a:t>
            </a:r>
          </a:p>
          <a:p>
            <a:pPr marL="914400" indent="-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non-confidential</a:t>
            </a:r>
          </a:p>
          <a:p>
            <a:pPr marL="914400" indent="-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    information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Constantia" pitchFamily="18" charset="0"/>
              </a:rPr>
              <a:t>Often </a:t>
            </a:r>
            <a:r>
              <a:rPr lang="en-US" sz="2400" dirty="0" smtClean="0">
                <a:latin typeface="Constantia" pitchFamily="18" charset="0"/>
              </a:rPr>
              <a:t>sufficient for </a:t>
            </a:r>
            <a:r>
              <a:rPr lang="en-US" sz="2400" dirty="0" smtClean="0">
                <a:latin typeface="Constantia" pitchFamily="18" charset="0"/>
              </a:rPr>
              <a:t> </a:t>
            </a:r>
          </a:p>
          <a:p>
            <a:pPr marL="365760" lvl="1" indent="0">
              <a:lnSpc>
                <a:spcPct val="80000"/>
              </a:lnSpc>
              <a:buNone/>
              <a:defRPr/>
            </a:pP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  </a:t>
            </a:r>
            <a:r>
              <a:rPr lang="en-US" sz="2400" dirty="0" smtClean="0">
                <a:latin typeface="Constantia" pitchFamily="18" charset="0"/>
              </a:rPr>
              <a:t>cooperation</a:t>
            </a:r>
          </a:p>
          <a:p>
            <a:pPr marL="365760" lvl="1" indent="0">
              <a:lnSpc>
                <a:spcPct val="80000"/>
              </a:lnSpc>
              <a:buNone/>
              <a:defRPr/>
            </a:pPr>
            <a:endParaRPr lang="en-US" sz="2400" dirty="0" smtClean="0">
              <a:latin typeface="Constantia" pitchFamily="18" charset="0"/>
            </a:endParaRPr>
          </a:p>
          <a:p>
            <a:pPr marL="914400" indent="-91440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914400" indent="-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Confidential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information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Constantia" pitchFamily="18" charset="0"/>
              </a:rPr>
              <a:t>Only </a:t>
            </a:r>
            <a:r>
              <a:rPr lang="en-US" sz="2400" dirty="0" smtClean="0">
                <a:latin typeface="Constantia" pitchFamily="18" charset="0"/>
              </a:rPr>
              <a:t>pursuant </a:t>
            </a:r>
            <a:r>
              <a:rPr lang="en-US" sz="2400" dirty="0" smtClean="0">
                <a:latin typeface="Constantia" pitchFamily="18" charset="0"/>
              </a:rPr>
              <a:t>to: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Constantia" pitchFamily="18" charset="0"/>
              </a:rPr>
              <a:t>Waivers </a:t>
            </a:r>
            <a:r>
              <a:rPr lang="en-US" sz="2400" dirty="0" smtClean="0">
                <a:solidFill>
                  <a:schemeClr val="tx1"/>
                </a:solidFill>
                <a:latin typeface="Constantia" pitchFamily="18" charset="0"/>
              </a:rPr>
              <a:t>of Confidentiality </a:t>
            </a:r>
            <a:endParaRPr lang="en-US" sz="24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Constantia" pitchFamily="18" charset="0"/>
              </a:rPr>
              <a:t>Certain </a:t>
            </a:r>
            <a:r>
              <a:rPr lang="en-US" sz="2400" dirty="0" smtClean="0">
                <a:solidFill>
                  <a:schemeClr val="tx1"/>
                </a:solidFill>
                <a:latin typeface="Constantia" pitchFamily="18" charset="0"/>
              </a:rPr>
              <a:t>Agreements</a:t>
            </a:r>
          </a:p>
          <a:p>
            <a:pPr marL="914400" indent="-914400" eaLnBrk="1" hangingPunct="1">
              <a:lnSpc>
                <a:spcPct val="80000"/>
              </a:lnSpc>
              <a:buFont typeface="Times New Roman" charset="0"/>
              <a:buAutoNum type="arabicPeriod"/>
              <a:defRPr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914400" indent="-914400" eaLnBrk="1" hangingPunct="1">
              <a:lnSpc>
                <a:spcPct val="80000"/>
              </a:lnSpc>
              <a:defRPr/>
            </a:pPr>
            <a:endParaRPr lang="en-US" sz="800" dirty="0" smtClean="0">
              <a:solidFill>
                <a:schemeClr val="tx1"/>
              </a:solidFill>
            </a:endParaRP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10000"/>
            <a:ext cx="395446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1295400"/>
            <a:ext cx="398779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6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Waivers of Confidentiality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In many cases, parties grant waivers of confidentiality to facilitate cooperation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onstantia" pitchFamily="18" charset="0"/>
              </a:rPr>
              <a:t>More </a:t>
            </a:r>
            <a:r>
              <a:rPr lang="en-US" sz="2400" dirty="0" smtClean="0">
                <a:latin typeface="Constantia" pitchFamily="18" charset="0"/>
              </a:rPr>
              <a:t>frequent when parties have incentives to cooperate (mergers), but not only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onstantia" pitchFamily="18" charset="0"/>
              </a:rPr>
              <a:t>Parties decide whether to waive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onstantia" pitchFamily="18" charset="0"/>
              </a:rPr>
              <a:t>No adverse consequences from failure to </a:t>
            </a:r>
            <a:r>
              <a:rPr lang="en-US" sz="2400" dirty="0" smtClean="0">
                <a:latin typeface="Constantia" pitchFamily="18" charset="0"/>
              </a:rPr>
              <a:t>waive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ICN mergers Notifications and Procedures working group issued report with model waivers (FTC, DOJ, EC) and model waiver request text</a:t>
            </a:r>
            <a:endParaRPr lang="en-US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800" dirty="0" smtClean="0">
              <a:latin typeface="Constantia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Three Myths about Cooperation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Popular Myths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057400"/>
            <a:ext cx="4040188" cy="434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Lack of a formal cooperation mechanism prevents effective cooperation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Cooperation requires a formal mechanism to make it work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Cooperation only takes place among developed countries</a:t>
            </a:r>
          </a:p>
        </p:txBody>
      </p:sp>
      <p:sp>
        <p:nvSpPr>
          <p:cNvPr id="15365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6988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Reality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3965575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Effective cooperation happens every day, with and without a formal mechanism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Cooperation requires mutual trust and strong relationships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Cooperation takes place whenever common  enforcement interests call for it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48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</a:rPr>
              <a:t>Practicalities of Merger Cooperation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305800" cy="478948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400"/>
              </a:spcAft>
              <a:buFont typeface="Times New Roman" pitchFamily="18" charset="0"/>
              <a:buAutoNum type="arabicPeriod"/>
            </a:pPr>
            <a:endParaRPr lang="en-US" sz="100" b="1" dirty="0" smtClean="0"/>
          </a:p>
          <a:p>
            <a:pPr marL="457200" indent="-457200">
              <a:spcBef>
                <a:spcPts val="1200"/>
              </a:spcBef>
              <a:spcAft>
                <a:spcPts val="400"/>
              </a:spcAft>
              <a:buFont typeface="Times New Roman" pitchFamily="18" charset="0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Identifying mergers with cross-border implications and the reviewing agencies as soon as possible. 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E.g. parties or third parties identify voluntarily, sometimes on the pre-merger notification forms; media; contacting counterpart agency liaison officers; formal notifications under cooperation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agreements</a:t>
            </a:r>
            <a:endParaRPr lang="en-US" sz="1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400"/>
              </a:spcAft>
              <a:buFont typeface="Times New Roman" pitchFamily="18" charset="0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Seek the parties’ cooperation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. In identifying other reviewing jurisdictions, and suggesting timing of filings in  manner that maximizes opportunity for inter-agency coordination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en-US" sz="1800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40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Practicalities of Merger Cooperation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153400" cy="4373563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Identify </a:t>
            </a: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the affected product and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geographic </a:t>
            </a: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markets.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Staff may find it helpful to share their respective analyses, and learn from one another’s prior expertise in an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industry</a:t>
            </a:r>
            <a:endParaRPr lang="en-US" sz="16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Identify common enforcement interests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, so that cooperative efforts can be focused on overlapping enforcement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interests</a:t>
            </a: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Seek waivers of confidentiality from the parties, as needed</a:t>
            </a:r>
          </a:p>
        </p:txBody>
      </p:sp>
    </p:spTree>
    <p:extLst>
      <p:ext uri="{BB962C8B-B14F-4D97-AF65-F5344CB8AC3E}">
        <p14:creationId xmlns:p14="http://schemas.microsoft.com/office/powerpoint/2010/main" val="300371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What Do We </a:t>
            </a:r>
            <a:r>
              <a:rPr lang="en-US" dirty="0">
                <a:latin typeface="Constantia" pitchFamily="18" charset="0"/>
              </a:rPr>
              <a:t>N</a:t>
            </a:r>
            <a:r>
              <a:rPr lang="en-US" dirty="0" smtClean="0">
                <a:latin typeface="Constantia" pitchFamily="18" charset="0"/>
              </a:rPr>
              <a:t>eed to Cooperate?</a:t>
            </a:r>
            <a:r>
              <a:rPr lang="en-US" dirty="0" smtClean="0"/>
              <a:t>	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Willing Partners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Robust Communications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Confidentiality </a:t>
            </a: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Arrangements</a:t>
            </a:r>
            <a:endParaRPr lang="en-US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Evidence and Intelligence Sharing</a:t>
            </a:r>
            <a:endParaRPr lang="en-US" sz="2800" dirty="0">
              <a:solidFill>
                <a:schemeClr val="tx1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Open Investigations</a:t>
            </a:r>
            <a:endParaRPr lang="en-US" sz="2800" dirty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4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493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Practicalities of Merger Cooperation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  <a:defRPr/>
            </a:pP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Share substantive analyses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. Usually done orally, over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the phone.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FTC staff can often share its competitive analysis without a waiver, as long as it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does not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include any information supplied by the parties or third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parties</a:t>
            </a:r>
            <a:endParaRPr lang="en-US" sz="1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457200" indent="-457200">
              <a:buFont typeface="+mj-lt"/>
              <a:buAutoNum type="arabicPeriod" startAt="6"/>
              <a:defRPr/>
            </a:pP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Identify </a:t>
            </a: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and, to the extent permitted, share relevant evidence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if helpful </a:t>
            </a:r>
            <a:endParaRPr lang="en-US" sz="1400" b="1" dirty="0">
              <a:solidFill>
                <a:schemeClr val="tx1"/>
              </a:solidFill>
              <a:latin typeface="Constantia" pitchFamily="18" charset="0"/>
            </a:endParaRPr>
          </a:p>
          <a:p>
            <a:pPr marL="457200" indent="-457200">
              <a:buFont typeface="+mj-lt"/>
              <a:buAutoNum type="arabicPeriod" startAt="6"/>
              <a:defRPr/>
            </a:pP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Identify potential remedies, and coordinate the timeline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. In merger cases, the remedy is typically a 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divestiture. It is rare for settlement agreements to be reached simultaneously, but coordination is nonetheless extremely helpful</a:t>
            </a:r>
            <a:endParaRPr lang="en-US" dirty="0">
              <a:solidFill>
                <a:schemeClr val="tx1"/>
              </a:solidFill>
              <a:latin typeface="Constantia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00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</a:rPr>
              <a:t>Conclusion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9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305800" cy="6258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nstantia" pitchFamily="18" charset="0"/>
              </a:rPr>
              <a:t>Consumer Protection Investigations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7180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Cross-Border Collaboration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6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</a:rPr>
              <a:t>Outline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Partnerships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Information and intelligence sharing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Confidentiality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Investigations and enforcement assistance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925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234950" y="6448425"/>
            <a:ext cx="457200" cy="304800"/>
          </a:xfrm>
          <a:prstGeom prst="rect">
            <a:avLst/>
          </a:prstGeom>
        </p:spPr>
        <p:txBody>
          <a:bodyPr/>
          <a:lstStyle/>
          <a:p>
            <a:fld id="{3C3237C7-B8EC-4668-BF48-1715D2991621}" type="slidenum">
              <a:rPr lang="en-US"/>
              <a:pPr/>
              <a:t>6</a:t>
            </a:fld>
            <a:endParaRPr lang="en-US"/>
          </a:p>
        </p:txBody>
      </p:sp>
      <p:pic>
        <p:nvPicPr>
          <p:cNvPr id="89091" name="Picture 3" descr="logo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181350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bluemarine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45" y="5486400"/>
            <a:ext cx="6334125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img_lg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819400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1" y="1616755"/>
            <a:ext cx="48768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6839"/>
            <a:ext cx="8763000" cy="1198561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latin typeface="Constantia" pitchFamily="18" charset="0"/>
              </a:rPr>
              <a:t>I</a:t>
            </a:r>
            <a:r>
              <a:rPr lang="en-US" dirty="0" smtClean="0">
                <a:latin typeface="Constantia" pitchFamily="18" charset="0"/>
              </a:rPr>
              <a:t>nternational Consumer Protection Partners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3074" name="Picture 2" descr="http://graduateinstitute.ch/webdav/site/iheid/shared/carriere/Connexion/img/UNCTAD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7430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"/>
    </mc:Choice>
    <mc:Fallback xmlns="">
      <p:transition spd="slow" advTm="793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91439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onstantia" pitchFamily="18" charset="0"/>
              </a:rPr>
              <a:t>Project Emptor </a:t>
            </a:r>
            <a:r>
              <a:rPr lang="en-US" sz="4000" dirty="0" smtClean="0">
                <a:latin typeface="Constantia" pitchFamily="18" charset="0"/>
              </a:rPr>
              <a:t>(Vancouver Canada)</a:t>
            </a:r>
            <a:endParaRPr lang="en-US" sz="4000" dirty="0">
              <a:latin typeface="Constant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724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RCMP, Vancouver Commercial Crimes Unit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onstantia" pitchFamily="18" charset="0"/>
              </a:rPr>
              <a:t>British Columbia 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Ministry of Public Safety and Solicitor General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Competition Bureau, Industry Canada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Federal Trade Commission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Federal Bureau of Investigation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U.S. Attorney, Los Angeles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209800"/>
            <a:ext cx="3225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C88E8E4-4B38-4F3D-B5FA-0619659B38C6}" type="slidenum">
              <a:rPr lang="en-US"/>
              <a:pPr/>
              <a:t>8</a:t>
            </a:fld>
            <a:endParaRPr lang="en-US"/>
          </a:p>
        </p:txBody>
      </p:sp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9637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6576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1511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25" name="Line 5"/>
          <p:cNvSpPr>
            <a:spLocks noChangeShapeType="1"/>
          </p:cNvSpPr>
          <p:nvPr/>
        </p:nvSpPr>
        <p:spPr bwMode="auto">
          <a:xfrm flipH="1">
            <a:off x="2667000" y="2286000"/>
            <a:ext cx="2209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4800600" y="4114800"/>
            <a:ext cx="4114800" cy="259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dirty="0">
                <a:latin typeface="BankGothic Md BT" pitchFamily="34" charset="0"/>
              </a:rPr>
              <a:t>econsumer.gov certified government law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0" dirty="0">
                <a:latin typeface="BankGothic Md BT" pitchFamily="34" charset="0"/>
              </a:rPr>
              <a:t>	enforcement and regulatory agencies in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0" dirty="0">
                <a:latin typeface="BankGothic Md BT" pitchFamily="34" charset="0"/>
              </a:rPr>
              <a:t>	</a:t>
            </a:r>
            <a:r>
              <a:rPr lang="en-US" sz="1400" b="0" dirty="0" smtClean="0">
                <a:latin typeface="BankGothic Md BT" pitchFamily="34" charset="0"/>
              </a:rPr>
              <a:t>ICPEN </a:t>
            </a:r>
            <a:r>
              <a:rPr lang="en-US" sz="1400" b="0" dirty="0">
                <a:latin typeface="BankGothic Md BT" pitchFamily="34" charset="0"/>
              </a:rPr>
              <a:t>member countries may access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0" dirty="0">
                <a:latin typeface="BankGothic Md BT" pitchFamily="34" charset="0"/>
              </a:rPr>
              <a:t>	the complaints to investigate, uncover new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0" dirty="0">
                <a:latin typeface="BankGothic Md BT" pitchFamily="34" charset="0"/>
              </a:rPr>
              <a:t>	scams, and spot trends in fraud.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1400" b="0" dirty="0">
              <a:latin typeface="BankGothic Md BT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dirty="0">
                <a:latin typeface="BankGothic Md BT" pitchFamily="34" charset="0"/>
              </a:rPr>
              <a:t>Participation by agencies from </a:t>
            </a:r>
            <a:r>
              <a:rPr lang="en-US" sz="1400" dirty="0">
                <a:latin typeface="BankGothic Md BT" pitchFamily="34" charset="0"/>
              </a:rPr>
              <a:t> </a:t>
            </a:r>
            <a:r>
              <a:rPr lang="en-US" sz="1400" dirty="0" smtClean="0">
                <a:latin typeface="BankGothic Md BT" pitchFamily="34" charset="0"/>
              </a:rPr>
              <a:t>30 </a:t>
            </a:r>
            <a:r>
              <a:rPr lang="en-US" sz="1400" b="0" dirty="0" smtClean="0">
                <a:latin typeface="BankGothic Md BT" pitchFamily="34" charset="0"/>
              </a:rPr>
              <a:t> </a:t>
            </a:r>
            <a:r>
              <a:rPr lang="en-US" sz="1400" b="0" dirty="0">
                <a:latin typeface="BankGothic Md BT" pitchFamily="34" charset="0"/>
              </a:rPr>
              <a:t>countries.</a:t>
            </a: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>
            <a:off x="2286000" y="1371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29" name="Line 9"/>
          <p:cNvSpPr>
            <a:spLocks noChangeShapeType="1"/>
          </p:cNvSpPr>
          <p:nvPr/>
        </p:nvSpPr>
        <p:spPr bwMode="auto">
          <a:xfrm>
            <a:off x="3505200" y="5029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74"/>
    </mc:Choice>
    <mc:Fallback xmlns="">
      <p:transition spd="slow" advTm="4337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</a:rPr>
              <a:t>Memorandum of Understanding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600200"/>
            <a:ext cx="525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27960"/>
            <a:ext cx="27432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5569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1220</Words>
  <Application>Microsoft Office PowerPoint</Application>
  <PresentationFormat>On-screen Show (4:3)</PresentationFormat>
  <Paragraphs>187</Paragraphs>
  <Slides>31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Thatch</vt:lpstr>
      <vt:lpstr>1_Thatch</vt:lpstr>
      <vt:lpstr>Bitmap Image</vt:lpstr>
      <vt:lpstr>PowerPoint Presentation</vt:lpstr>
      <vt:lpstr>Why Cooperate Across Borders?</vt:lpstr>
      <vt:lpstr>What Do We Need to Cooperate? </vt:lpstr>
      <vt:lpstr>Cross-Border Collaboration</vt:lpstr>
      <vt:lpstr>Outline </vt:lpstr>
      <vt:lpstr>International Consumer Protection Partners</vt:lpstr>
      <vt:lpstr>Project Emptor (Vancouver Canada)</vt:lpstr>
      <vt:lpstr>PowerPoint Presentation</vt:lpstr>
      <vt:lpstr>Memorandum of Understanding</vt:lpstr>
      <vt:lpstr>PowerPoint Presentation</vt:lpstr>
      <vt:lpstr>Overview</vt:lpstr>
      <vt:lpstr>Information Sharing With Foreign  Law Enforcement Agencies</vt:lpstr>
      <vt:lpstr>Investigative Assistance to Foreign Law Enforcement Agencies</vt:lpstr>
      <vt:lpstr>Enforcement Relationships</vt:lpstr>
      <vt:lpstr>FTC Cross Border Collaboration</vt:lpstr>
      <vt:lpstr>Case Study:  Best Priced Brands</vt:lpstr>
      <vt:lpstr>Engaged in Deceptive Practices</vt:lpstr>
      <vt:lpstr>Consumer Complaints</vt:lpstr>
      <vt:lpstr>Response</vt:lpstr>
      <vt:lpstr>Allegations</vt:lpstr>
      <vt:lpstr>Cross-Border Collaboration</vt:lpstr>
      <vt:lpstr>Outline</vt:lpstr>
      <vt:lpstr>Competition Cooperation Tools</vt:lpstr>
      <vt:lpstr>Cooperation</vt:lpstr>
      <vt:lpstr>Cooperation:  Information Sharing</vt:lpstr>
      <vt:lpstr>Waivers of Confidentiality</vt:lpstr>
      <vt:lpstr>Three Myths about Cooperation</vt:lpstr>
      <vt:lpstr>Practicalities of Merger Cooperation </vt:lpstr>
      <vt:lpstr>Practicalities of Merger Cooperation (cont’d)</vt:lpstr>
      <vt:lpstr>Practicalities of Merger Cooperation (cont’d)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2013-08-27T05:19:29Z</dcterms:created>
  <dcterms:modified xsi:type="dcterms:W3CDTF">2013-08-27T05:19:46Z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1613311985</vt:i4>
  </property>
  <property fmtid="{D5CDD505-2E9C-101B-9397-08002B2CF9AE}" pid="3" name="_NewReviewCycle">
    <vt:lpwstr/>
  </property>
</Properties>
</file>