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8" r:id="rId2"/>
    <p:sldId id="260" r:id="rId3"/>
    <p:sldId id="262" r:id="rId4"/>
    <p:sldId id="267" r:id="rId5"/>
    <p:sldId id="268" r:id="rId6"/>
    <p:sldId id="270" r:id="rId7"/>
    <p:sldId id="266" r:id="rId8"/>
    <p:sldId id="261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6A658DF-D251-4AD6-9CCB-ADA57DE56514}" type="doc">
      <dgm:prSet loTypeId="urn:microsoft.com/office/officeart/2009/layout/CircleArrow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6E623F1-0E79-47E3-8140-218A11DD58E1}" type="pres">
      <dgm:prSet presAssocID="{16A658DF-D251-4AD6-9CCB-ADA57DE56514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</dgm:ptLst>
  <dgm:cxnLst>
    <dgm:cxn modelId="{AF5CCECA-25BC-40B4-A23E-AD4DCEAAA688}" type="presOf" srcId="{16A658DF-D251-4AD6-9CCB-ADA57DE56514}" destId="{D6E623F1-0E79-47E3-8140-218A11DD58E1}" srcOrd="0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5EE90C4-75D5-45CD-A046-4DF8C6702E48}" type="doc">
      <dgm:prSet loTypeId="urn:microsoft.com/office/officeart/2005/8/layout/cycle8" loCatId="cycle" qsTypeId="urn:microsoft.com/office/officeart/2005/8/quickstyle/simple1" qsCatId="simple" csTypeId="urn:microsoft.com/office/officeart/2005/8/colors/accent1_2" csCatId="accent1" phldr="1"/>
      <dgm:spPr/>
    </dgm:pt>
    <dgm:pt modelId="{F14F9EB1-65A0-4496-94DC-116D5A066C4B}">
      <dgm:prSet phldrT="[Text]"/>
      <dgm:spPr/>
      <dgm:t>
        <a:bodyPr/>
        <a:lstStyle/>
        <a:p>
          <a:r>
            <a:rPr lang="en-US" dirty="0" smtClean="0"/>
            <a:t>Shared Expertise</a:t>
          </a:r>
          <a:endParaRPr lang="en-US" dirty="0"/>
        </a:p>
      </dgm:t>
    </dgm:pt>
    <dgm:pt modelId="{39AE33E2-B2D8-452A-98BB-A5D50302E7CD}" type="parTrans" cxnId="{1777BBFE-F76B-4785-99FD-F9A56BA665E9}">
      <dgm:prSet/>
      <dgm:spPr/>
      <dgm:t>
        <a:bodyPr/>
        <a:lstStyle/>
        <a:p>
          <a:endParaRPr lang="en-US"/>
        </a:p>
      </dgm:t>
    </dgm:pt>
    <dgm:pt modelId="{E28B04F8-CC49-4E89-B341-758CFF1D5F80}" type="sibTrans" cxnId="{1777BBFE-F76B-4785-99FD-F9A56BA665E9}">
      <dgm:prSet/>
      <dgm:spPr/>
      <dgm:t>
        <a:bodyPr/>
        <a:lstStyle/>
        <a:p>
          <a:endParaRPr lang="en-US"/>
        </a:p>
      </dgm:t>
    </dgm:pt>
    <dgm:pt modelId="{9937B83C-8034-40D5-9C72-DB665C72699E}">
      <dgm:prSet phldrT="[Text]"/>
      <dgm:spPr/>
      <dgm:t>
        <a:bodyPr/>
        <a:lstStyle/>
        <a:p>
          <a:r>
            <a:rPr lang="en-US" dirty="0" smtClean="0"/>
            <a:t>Community Support and Public Accountability</a:t>
          </a:r>
          <a:endParaRPr lang="en-US" dirty="0"/>
        </a:p>
      </dgm:t>
    </dgm:pt>
    <dgm:pt modelId="{A47F7826-06B2-430B-8C31-F7DD9BDDFAA9}" type="parTrans" cxnId="{913F7B82-E6AD-48DA-87A8-535B8E9E327A}">
      <dgm:prSet/>
      <dgm:spPr/>
      <dgm:t>
        <a:bodyPr/>
        <a:lstStyle/>
        <a:p>
          <a:endParaRPr lang="en-US"/>
        </a:p>
      </dgm:t>
    </dgm:pt>
    <dgm:pt modelId="{5A0D23CC-401B-4ECA-AFE1-376B0BB39C2D}" type="sibTrans" cxnId="{913F7B82-E6AD-48DA-87A8-535B8E9E327A}">
      <dgm:prSet/>
      <dgm:spPr/>
      <dgm:t>
        <a:bodyPr/>
        <a:lstStyle/>
        <a:p>
          <a:endParaRPr lang="en-US"/>
        </a:p>
      </dgm:t>
    </dgm:pt>
    <dgm:pt modelId="{5790333D-F894-485E-8D5E-AA50E4BE5DCE}">
      <dgm:prSet phldrT="[Text]"/>
      <dgm:spPr/>
      <dgm:t>
        <a:bodyPr/>
        <a:lstStyle/>
        <a:p>
          <a:pPr algn="ctr"/>
          <a:r>
            <a:rPr lang="en-US" dirty="0" smtClean="0"/>
            <a:t>Portfolio of Policy Instruments</a:t>
          </a:r>
          <a:endParaRPr lang="en-US" dirty="0"/>
        </a:p>
      </dgm:t>
    </dgm:pt>
    <dgm:pt modelId="{7F751341-F105-4CB0-A984-0D10A3DC7DA5}" type="parTrans" cxnId="{F1F76D43-30D1-4F97-B552-5004F35B95B8}">
      <dgm:prSet/>
      <dgm:spPr/>
      <dgm:t>
        <a:bodyPr/>
        <a:lstStyle/>
        <a:p>
          <a:endParaRPr lang="en-US"/>
        </a:p>
      </dgm:t>
    </dgm:pt>
    <dgm:pt modelId="{5A3BA0A3-2A71-4AB8-AB44-4CABF7F69AAA}" type="sibTrans" cxnId="{F1F76D43-30D1-4F97-B552-5004F35B95B8}">
      <dgm:prSet/>
      <dgm:spPr/>
      <dgm:t>
        <a:bodyPr/>
        <a:lstStyle/>
        <a:p>
          <a:endParaRPr lang="en-US"/>
        </a:p>
      </dgm:t>
    </dgm:pt>
    <dgm:pt modelId="{980C2D34-4EDB-4EC3-8180-1ED3510C32D5}" type="pres">
      <dgm:prSet presAssocID="{95EE90C4-75D5-45CD-A046-4DF8C6702E48}" presName="compositeShape" presStyleCnt="0">
        <dgm:presLayoutVars>
          <dgm:chMax val="7"/>
          <dgm:dir/>
          <dgm:resizeHandles val="exact"/>
        </dgm:presLayoutVars>
      </dgm:prSet>
      <dgm:spPr/>
    </dgm:pt>
    <dgm:pt modelId="{529C4BB5-7499-4AD8-BDD8-42037D5B14FE}" type="pres">
      <dgm:prSet presAssocID="{95EE90C4-75D5-45CD-A046-4DF8C6702E48}" presName="wedge1" presStyleLbl="node1" presStyleIdx="0" presStyleCnt="3"/>
      <dgm:spPr/>
      <dgm:t>
        <a:bodyPr/>
        <a:lstStyle/>
        <a:p>
          <a:endParaRPr lang="en-US"/>
        </a:p>
      </dgm:t>
    </dgm:pt>
    <dgm:pt modelId="{318A7E57-A5EC-4C62-AC14-79B6C1C5FDD0}" type="pres">
      <dgm:prSet presAssocID="{95EE90C4-75D5-45CD-A046-4DF8C6702E48}" presName="dummy1a" presStyleCnt="0"/>
      <dgm:spPr/>
    </dgm:pt>
    <dgm:pt modelId="{FEAE97C9-C3A0-453B-96DC-AE750FF65134}" type="pres">
      <dgm:prSet presAssocID="{95EE90C4-75D5-45CD-A046-4DF8C6702E48}" presName="dummy1b" presStyleCnt="0"/>
      <dgm:spPr/>
    </dgm:pt>
    <dgm:pt modelId="{51343D78-C2AE-48F0-AF0C-CBAEA3B67668}" type="pres">
      <dgm:prSet presAssocID="{95EE90C4-75D5-45CD-A046-4DF8C6702E48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F5087B-ADAE-4F4E-B697-15067AD7DFBA}" type="pres">
      <dgm:prSet presAssocID="{95EE90C4-75D5-45CD-A046-4DF8C6702E48}" presName="wedge2" presStyleLbl="node1" presStyleIdx="1" presStyleCnt="3"/>
      <dgm:spPr/>
      <dgm:t>
        <a:bodyPr/>
        <a:lstStyle/>
        <a:p>
          <a:endParaRPr lang="en-US"/>
        </a:p>
      </dgm:t>
    </dgm:pt>
    <dgm:pt modelId="{2D857A68-56CE-4D69-B571-C8F1DFC45713}" type="pres">
      <dgm:prSet presAssocID="{95EE90C4-75D5-45CD-A046-4DF8C6702E48}" presName="dummy2a" presStyleCnt="0"/>
      <dgm:spPr/>
    </dgm:pt>
    <dgm:pt modelId="{06C9B96B-6EA4-4C4D-B714-3326929C2EF5}" type="pres">
      <dgm:prSet presAssocID="{95EE90C4-75D5-45CD-A046-4DF8C6702E48}" presName="dummy2b" presStyleCnt="0"/>
      <dgm:spPr/>
    </dgm:pt>
    <dgm:pt modelId="{C4DFEFD6-A010-4E26-9A76-6B5B06AE65B9}" type="pres">
      <dgm:prSet presAssocID="{95EE90C4-75D5-45CD-A046-4DF8C6702E48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411574-4FFF-406F-99C1-13752B03B1C2}" type="pres">
      <dgm:prSet presAssocID="{95EE90C4-75D5-45CD-A046-4DF8C6702E48}" presName="wedge3" presStyleLbl="node1" presStyleIdx="2" presStyleCnt="3" custLinFactNeighborX="1420" custLinFactNeighborY="-631"/>
      <dgm:spPr/>
      <dgm:t>
        <a:bodyPr/>
        <a:lstStyle/>
        <a:p>
          <a:endParaRPr lang="en-US"/>
        </a:p>
      </dgm:t>
    </dgm:pt>
    <dgm:pt modelId="{BC6E092F-477B-47CA-805F-8D81F80AC41E}" type="pres">
      <dgm:prSet presAssocID="{95EE90C4-75D5-45CD-A046-4DF8C6702E48}" presName="dummy3a" presStyleCnt="0"/>
      <dgm:spPr/>
    </dgm:pt>
    <dgm:pt modelId="{88536CD3-BBBF-4F2C-8D0E-F07E4E19D75A}" type="pres">
      <dgm:prSet presAssocID="{95EE90C4-75D5-45CD-A046-4DF8C6702E48}" presName="dummy3b" presStyleCnt="0"/>
      <dgm:spPr/>
    </dgm:pt>
    <dgm:pt modelId="{8CB01E94-B8ED-4B3A-A045-EE39A971DE76}" type="pres">
      <dgm:prSet presAssocID="{95EE90C4-75D5-45CD-A046-4DF8C6702E48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7B8032-FA50-416D-A359-24B144C84251}" type="pres">
      <dgm:prSet presAssocID="{E28B04F8-CC49-4E89-B341-758CFF1D5F80}" presName="arrowWedge1" presStyleLbl="fgSibTrans2D1" presStyleIdx="0" presStyleCnt="3" custScaleX="95928"/>
      <dgm:spPr/>
    </dgm:pt>
    <dgm:pt modelId="{F2B62AF7-1E91-49B2-A410-82C71E844E3A}" type="pres">
      <dgm:prSet presAssocID="{5A0D23CC-401B-4ECA-AFE1-376B0BB39C2D}" presName="arrowWedge2" presStyleLbl="fgSibTrans2D1" presStyleIdx="1" presStyleCnt="3"/>
      <dgm:spPr/>
    </dgm:pt>
    <dgm:pt modelId="{92B8D22D-C71D-491C-A3A8-E0593CCCE241}" type="pres">
      <dgm:prSet presAssocID="{5A3BA0A3-2A71-4AB8-AB44-4CABF7F69AAA}" presName="arrowWedge3" presStyleLbl="fgSibTrans2D1" presStyleIdx="2" presStyleCnt="3"/>
      <dgm:spPr/>
    </dgm:pt>
  </dgm:ptLst>
  <dgm:cxnLst>
    <dgm:cxn modelId="{1777BBFE-F76B-4785-99FD-F9A56BA665E9}" srcId="{95EE90C4-75D5-45CD-A046-4DF8C6702E48}" destId="{F14F9EB1-65A0-4496-94DC-116D5A066C4B}" srcOrd="0" destOrd="0" parTransId="{39AE33E2-B2D8-452A-98BB-A5D50302E7CD}" sibTransId="{E28B04F8-CC49-4E89-B341-758CFF1D5F80}"/>
    <dgm:cxn modelId="{913F7B82-E6AD-48DA-87A8-535B8E9E327A}" srcId="{95EE90C4-75D5-45CD-A046-4DF8C6702E48}" destId="{9937B83C-8034-40D5-9C72-DB665C72699E}" srcOrd="1" destOrd="0" parTransId="{A47F7826-06B2-430B-8C31-F7DD9BDDFAA9}" sibTransId="{5A0D23CC-401B-4ECA-AFE1-376B0BB39C2D}"/>
    <dgm:cxn modelId="{DE0F23CF-49AB-4CBB-B4C3-94DE08BBC2C7}" type="presOf" srcId="{9937B83C-8034-40D5-9C72-DB665C72699E}" destId="{23F5087B-ADAE-4F4E-B697-15067AD7DFBA}" srcOrd="0" destOrd="0" presId="urn:microsoft.com/office/officeart/2005/8/layout/cycle8"/>
    <dgm:cxn modelId="{54E868E4-F403-45C6-BF95-E3976A71FA05}" type="presOf" srcId="{9937B83C-8034-40D5-9C72-DB665C72699E}" destId="{C4DFEFD6-A010-4E26-9A76-6B5B06AE65B9}" srcOrd="1" destOrd="0" presId="urn:microsoft.com/office/officeart/2005/8/layout/cycle8"/>
    <dgm:cxn modelId="{57412DCC-B954-4B50-8F82-9F1C40FAC374}" type="presOf" srcId="{5790333D-F894-485E-8D5E-AA50E4BE5DCE}" destId="{8CB01E94-B8ED-4B3A-A045-EE39A971DE76}" srcOrd="1" destOrd="0" presId="urn:microsoft.com/office/officeart/2005/8/layout/cycle8"/>
    <dgm:cxn modelId="{6860D09D-8027-48D3-8D3A-6D620F878C7D}" type="presOf" srcId="{95EE90C4-75D5-45CD-A046-4DF8C6702E48}" destId="{980C2D34-4EDB-4EC3-8180-1ED3510C32D5}" srcOrd="0" destOrd="0" presId="urn:microsoft.com/office/officeart/2005/8/layout/cycle8"/>
    <dgm:cxn modelId="{0FD32A48-B441-4A5A-9555-74E89A4E5C88}" type="presOf" srcId="{5790333D-F894-485E-8D5E-AA50E4BE5DCE}" destId="{82411574-4FFF-406F-99C1-13752B03B1C2}" srcOrd="0" destOrd="0" presId="urn:microsoft.com/office/officeart/2005/8/layout/cycle8"/>
    <dgm:cxn modelId="{9EFDD3E2-770E-485B-AE50-A59E7A4756AC}" type="presOf" srcId="{F14F9EB1-65A0-4496-94DC-116D5A066C4B}" destId="{51343D78-C2AE-48F0-AF0C-CBAEA3B67668}" srcOrd="1" destOrd="0" presId="urn:microsoft.com/office/officeart/2005/8/layout/cycle8"/>
    <dgm:cxn modelId="{F1F76D43-30D1-4F97-B552-5004F35B95B8}" srcId="{95EE90C4-75D5-45CD-A046-4DF8C6702E48}" destId="{5790333D-F894-485E-8D5E-AA50E4BE5DCE}" srcOrd="2" destOrd="0" parTransId="{7F751341-F105-4CB0-A984-0D10A3DC7DA5}" sibTransId="{5A3BA0A3-2A71-4AB8-AB44-4CABF7F69AAA}"/>
    <dgm:cxn modelId="{1281300D-6FF1-4DC1-B13B-4DC7A8A982CB}" type="presOf" srcId="{F14F9EB1-65A0-4496-94DC-116D5A066C4B}" destId="{529C4BB5-7499-4AD8-BDD8-42037D5B14FE}" srcOrd="0" destOrd="0" presId="urn:microsoft.com/office/officeart/2005/8/layout/cycle8"/>
    <dgm:cxn modelId="{E319E35D-C9AF-4002-80F6-FD49B7E03E51}" type="presParOf" srcId="{980C2D34-4EDB-4EC3-8180-1ED3510C32D5}" destId="{529C4BB5-7499-4AD8-BDD8-42037D5B14FE}" srcOrd="0" destOrd="0" presId="urn:microsoft.com/office/officeart/2005/8/layout/cycle8"/>
    <dgm:cxn modelId="{7C7E06C4-45DD-4FC0-970E-DA65D4B6628A}" type="presParOf" srcId="{980C2D34-4EDB-4EC3-8180-1ED3510C32D5}" destId="{318A7E57-A5EC-4C62-AC14-79B6C1C5FDD0}" srcOrd="1" destOrd="0" presId="urn:microsoft.com/office/officeart/2005/8/layout/cycle8"/>
    <dgm:cxn modelId="{F9CA18A0-70B0-4582-9637-63E7C1A28D79}" type="presParOf" srcId="{980C2D34-4EDB-4EC3-8180-1ED3510C32D5}" destId="{FEAE97C9-C3A0-453B-96DC-AE750FF65134}" srcOrd="2" destOrd="0" presId="urn:microsoft.com/office/officeart/2005/8/layout/cycle8"/>
    <dgm:cxn modelId="{3B65C563-C6A8-4539-9655-FF6507B544EA}" type="presParOf" srcId="{980C2D34-4EDB-4EC3-8180-1ED3510C32D5}" destId="{51343D78-C2AE-48F0-AF0C-CBAEA3B67668}" srcOrd="3" destOrd="0" presId="urn:microsoft.com/office/officeart/2005/8/layout/cycle8"/>
    <dgm:cxn modelId="{AD6FF78B-1545-49B7-AA45-D71D4A3ED64D}" type="presParOf" srcId="{980C2D34-4EDB-4EC3-8180-1ED3510C32D5}" destId="{23F5087B-ADAE-4F4E-B697-15067AD7DFBA}" srcOrd="4" destOrd="0" presId="urn:microsoft.com/office/officeart/2005/8/layout/cycle8"/>
    <dgm:cxn modelId="{A03E7DB1-A4AB-4579-A1DE-E88905111C46}" type="presParOf" srcId="{980C2D34-4EDB-4EC3-8180-1ED3510C32D5}" destId="{2D857A68-56CE-4D69-B571-C8F1DFC45713}" srcOrd="5" destOrd="0" presId="urn:microsoft.com/office/officeart/2005/8/layout/cycle8"/>
    <dgm:cxn modelId="{AF2CFB8C-5018-4F85-969B-B31A3FCEF51B}" type="presParOf" srcId="{980C2D34-4EDB-4EC3-8180-1ED3510C32D5}" destId="{06C9B96B-6EA4-4C4D-B714-3326929C2EF5}" srcOrd="6" destOrd="0" presId="urn:microsoft.com/office/officeart/2005/8/layout/cycle8"/>
    <dgm:cxn modelId="{6E80CFC7-2CF3-4334-B6FA-1543E642B1C6}" type="presParOf" srcId="{980C2D34-4EDB-4EC3-8180-1ED3510C32D5}" destId="{C4DFEFD6-A010-4E26-9A76-6B5B06AE65B9}" srcOrd="7" destOrd="0" presId="urn:microsoft.com/office/officeart/2005/8/layout/cycle8"/>
    <dgm:cxn modelId="{613B574A-D0E5-41F9-BD62-9AD3C9363F72}" type="presParOf" srcId="{980C2D34-4EDB-4EC3-8180-1ED3510C32D5}" destId="{82411574-4FFF-406F-99C1-13752B03B1C2}" srcOrd="8" destOrd="0" presId="urn:microsoft.com/office/officeart/2005/8/layout/cycle8"/>
    <dgm:cxn modelId="{9BFF3216-08A6-4638-A2DF-202E5A4618B7}" type="presParOf" srcId="{980C2D34-4EDB-4EC3-8180-1ED3510C32D5}" destId="{BC6E092F-477B-47CA-805F-8D81F80AC41E}" srcOrd="9" destOrd="0" presId="urn:microsoft.com/office/officeart/2005/8/layout/cycle8"/>
    <dgm:cxn modelId="{D6D18623-B42E-4E5A-AE23-D8EFB36B76DB}" type="presParOf" srcId="{980C2D34-4EDB-4EC3-8180-1ED3510C32D5}" destId="{88536CD3-BBBF-4F2C-8D0E-F07E4E19D75A}" srcOrd="10" destOrd="0" presId="urn:microsoft.com/office/officeart/2005/8/layout/cycle8"/>
    <dgm:cxn modelId="{102FF741-D6A9-43B1-98DA-F3B2578DCE05}" type="presParOf" srcId="{980C2D34-4EDB-4EC3-8180-1ED3510C32D5}" destId="{8CB01E94-B8ED-4B3A-A045-EE39A971DE76}" srcOrd="11" destOrd="0" presId="urn:microsoft.com/office/officeart/2005/8/layout/cycle8"/>
    <dgm:cxn modelId="{677E8A58-7A27-4F48-AC7C-B352768921E7}" type="presParOf" srcId="{980C2D34-4EDB-4EC3-8180-1ED3510C32D5}" destId="{237B8032-FA50-416D-A359-24B144C84251}" srcOrd="12" destOrd="0" presId="urn:microsoft.com/office/officeart/2005/8/layout/cycle8"/>
    <dgm:cxn modelId="{DA5A6E41-77F2-4AB4-A4FD-688AAFEB4051}" type="presParOf" srcId="{980C2D34-4EDB-4EC3-8180-1ED3510C32D5}" destId="{F2B62AF7-1E91-49B2-A410-82C71E844E3A}" srcOrd="13" destOrd="0" presId="urn:microsoft.com/office/officeart/2005/8/layout/cycle8"/>
    <dgm:cxn modelId="{2C560837-3591-4B9A-A13B-5806AF968724}" type="presParOf" srcId="{980C2D34-4EDB-4EC3-8180-1ED3510C32D5}" destId="{92B8D22D-C71D-491C-A3A8-E0593CCCE241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9C4BB5-7499-4AD8-BDD8-42037D5B14FE}">
      <dsp:nvSpPr>
        <dsp:cNvPr id="0" name=""/>
        <dsp:cNvSpPr/>
      </dsp:nvSpPr>
      <dsp:spPr>
        <a:xfrm>
          <a:off x="2020755" y="331850"/>
          <a:ext cx="4288536" cy="4288536"/>
        </a:xfrm>
        <a:prstGeom prst="pie">
          <a:avLst>
            <a:gd name="adj1" fmla="val 16200000"/>
            <a:gd name="adj2" fmla="val 18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Shared Expertise</a:t>
          </a:r>
          <a:endParaRPr lang="en-US" sz="2200" kern="1200" dirty="0"/>
        </a:p>
      </dsp:txBody>
      <dsp:txXfrm>
        <a:off x="4280916" y="1240612"/>
        <a:ext cx="1531620" cy="1276350"/>
      </dsp:txXfrm>
    </dsp:sp>
    <dsp:sp modelId="{23F5087B-ADAE-4F4E-B697-15067AD7DFBA}">
      <dsp:nvSpPr>
        <dsp:cNvPr id="0" name=""/>
        <dsp:cNvSpPr/>
      </dsp:nvSpPr>
      <dsp:spPr>
        <a:xfrm>
          <a:off x="1932431" y="485012"/>
          <a:ext cx="4288536" cy="4288536"/>
        </a:xfrm>
        <a:prstGeom prst="pie">
          <a:avLst>
            <a:gd name="adj1" fmla="val 1800000"/>
            <a:gd name="adj2" fmla="val 90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Community Support and Public Accountability</a:t>
          </a:r>
          <a:endParaRPr lang="en-US" sz="2200" kern="1200" dirty="0"/>
        </a:p>
      </dsp:txBody>
      <dsp:txXfrm>
        <a:off x="2953511" y="3267456"/>
        <a:ext cx="2297430" cy="1123188"/>
      </dsp:txXfrm>
    </dsp:sp>
    <dsp:sp modelId="{82411574-4FFF-406F-99C1-13752B03B1C2}">
      <dsp:nvSpPr>
        <dsp:cNvPr id="0" name=""/>
        <dsp:cNvSpPr/>
      </dsp:nvSpPr>
      <dsp:spPr>
        <a:xfrm>
          <a:off x="1905005" y="304790"/>
          <a:ext cx="4288536" cy="4288536"/>
        </a:xfrm>
        <a:prstGeom prst="pie">
          <a:avLst>
            <a:gd name="adj1" fmla="val 90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Portfolio of Policy Instruments</a:t>
          </a:r>
          <a:endParaRPr lang="en-US" sz="2200" kern="1200" dirty="0"/>
        </a:p>
      </dsp:txBody>
      <dsp:txXfrm>
        <a:off x="2401761" y="1213551"/>
        <a:ext cx="1531620" cy="1276350"/>
      </dsp:txXfrm>
    </dsp:sp>
    <dsp:sp modelId="{237B8032-FA50-416D-A359-24B144C84251}">
      <dsp:nvSpPr>
        <dsp:cNvPr id="0" name=""/>
        <dsp:cNvSpPr/>
      </dsp:nvSpPr>
      <dsp:spPr>
        <a:xfrm>
          <a:off x="1853753" y="66370"/>
          <a:ext cx="4623247" cy="4819497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B62AF7-1E91-49B2-A410-82C71E844E3A}">
      <dsp:nvSpPr>
        <dsp:cNvPr id="0" name=""/>
        <dsp:cNvSpPr/>
      </dsp:nvSpPr>
      <dsp:spPr>
        <a:xfrm>
          <a:off x="1666951" y="219261"/>
          <a:ext cx="4819497" cy="4819497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B8D22D-C71D-491C-A3A8-E0593CCCE241}">
      <dsp:nvSpPr>
        <dsp:cNvPr id="0" name=""/>
        <dsp:cNvSpPr/>
      </dsp:nvSpPr>
      <dsp:spPr>
        <a:xfrm>
          <a:off x="1639171" y="39309"/>
          <a:ext cx="4819497" cy="4819497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B062CBE-BB44-4F79-819C-FDA2CDA55E5B}" type="datetimeFigureOut">
              <a:rPr lang="en-US" smtClean="0"/>
              <a:pPr/>
              <a:t>8/8/2013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83B5E15-44AA-4FB8-8032-4F1C0FBEC1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3258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3B5E15-44AA-4FB8-8032-4F1C0FBEC111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EAA43-2435-47FA-9F7F-1275B131A842}" type="datetime1">
              <a:rPr lang="en-US" smtClean="0"/>
              <a:pPr/>
              <a:t>8/8/2013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Vision :  '' A Kenyan economy with globally efficient markets and enhanced consumer welfare for shared prosperity.''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B0E17-1147-4E6C-BEDA-57D84BBF0D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539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A120-EBCA-483C-A04F-A2B622BE87B7}" type="datetime1">
              <a:rPr lang="en-US" smtClean="0"/>
              <a:pPr/>
              <a:t>8/8/2013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Vision :  '' A Kenyan economy with globally efficient markets and enhanced consumer welfare for shared prosperity.''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B0E17-1147-4E6C-BEDA-57D84BBF0D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392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765CB-BF24-4B2E-8EB0-78ECE4B763EF}" type="datetime1">
              <a:rPr lang="en-US" smtClean="0"/>
              <a:pPr/>
              <a:t>8/8/2013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Vision :  '' A Kenyan economy with globally efficient markets and enhanced consumer welfare for shared prosperity.''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B0E17-1147-4E6C-BEDA-57D84BBF0D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524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94B27-C6CF-4F67-A851-163AD50BB6FC}" type="datetime1">
              <a:rPr lang="en-US" smtClean="0"/>
              <a:pPr/>
              <a:t>8/8/2013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Vision :  '' A Kenyan economy with globally efficient markets and enhanced consumer welfare for shared prosperity.''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B0E17-1147-4E6C-BEDA-57D84BBF0D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658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3427-90DF-4ED9-826D-A614AF2B2CF7}" type="datetime1">
              <a:rPr lang="en-US" smtClean="0"/>
              <a:pPr/>
              <a:t>8/8/2013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Vision :  '' A Kenyan economy with globally efficient markets and enhanced consumer welfare for shared prosperity.''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B0E17-1147-4E6C-BEDA-57D84BBF0D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541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55F51-D9BC-4568-9F5D-332ACE3EB195}" type="datetime1">
              <a:rPr lang="en-US" smtClean="0"/>
              <a:pPr/>
              <a:t>8/8/2013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Vision :  '' A Kenyan economy with globally efficient markets and enhanced consumer welfare for shared prosperity.''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B0E17-1147-4E6C-BEDA-57D84BBF0D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036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7A5F8-8511-4AC1-8BD3-533F929BC4CB}" type="datetime1">
              <a:rPr lang="en-US" smtClean="0"/>
              <a:pPr/>
              <a:t>8/8/2013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Vision :  '' A Kenyan economy with globally efficient markets and enhanced consumer welfare for shared prosperity.''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B0E17-1147-4E6C-BEDA-57D84BBF0D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789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7C21C-7D4D-4A62-ABF7-A7FFCDCCEA5B}" type="datetime1">
              <a:rPr lang="en-US" smtClean="0"/>
              <a:pPr/>
              <a:t>8/8/2013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Vision :  '' A Kenyan economy with globally efficient markets and enhanced consumer welfare for shared prosperity.''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B0E17-1147-4E6C-BEDA-57D84BBF0D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240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13112-7CF0-487B-9547-E799B3C0C5BE}" type="datetime1">
              <a:rPr lang="en-US" smtClean="0"/>
              <a:pPr/>
              <a:t>8/8/2013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Vision :  '' A Kenyan economy with globally efficient markets and enhanced consumer welfare for shared prosperity.''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B0E17-1147-4E6C-BEDA-57D84BBF0D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633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D827-81F1-41AB-9663-05BB95861755}" type="datetime1">
              <a:rPr lang="en-US" smtClean="0"/>
              <a:pPr/>
              <a:t>8/8/2013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Vision :  '' A Kenyan economy with globally efficient markets and enhanced consumer welfare for shared prosperity.''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B0E17-1147-4E6C-BEDA-57D84BBF0D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714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03549-A819-464A-A700-F8C73F7C6455}" type="datetime1">
              <a:rPr lang="en-US" smtClean="0"/>
              <a:pPr/>
              <a:t>8/8/2013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Vision :  '' A Kenyan economy with globally efficient markets and enhanced consumer welfare for shared prosperity.''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B0E17-1147-4E6C-BEDA-57D84BBF0D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119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98CA5F-ACC5-45DC-AA38-1414169AB712}" type="datetime1">
              <a:rPr lang="en-US" smtClean="0"/>
              <a:pPr/>
              <a:t>8/8/2013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Vision :  '' A Kenyan economy with globally efficient markets and enhanced consumer welfare for shared prosperity.''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0B0E17-1147-4E6C-BEDA-57D84BBF0D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302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jt.gen.tr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microsoft.com/office/2007/relationships/diagramDrawing" Target="../diagrams/drawing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openxmlformats.org/officeDocument/2006/relationships/diagramColors" Target="../diagrams/colors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QuickStyle" Target="../diagrams/quickStyle2.xml"/><Relationship Id="rId5" Type="http://schemas.openxmlformats.org/officeDocument/2006/relationships/diagramQuickStyle" Target="../diagrams/quickStyle1.xml"/><Relationship Id="rId10" Type="http://schemas.openxmlformats.org/officeDocument/2006/relationships/diagramLayout" Target="../diagrams/layout2.xml"/><Relationship Id="rId4" Type="http://schemas.openxmlformats.org/officeDocument/2006/relationships/diagramLayout" Target="../diagrams/layout1.xml"/><Relationship Id="rId9" Type="http://schemas.openxmlformats.org/officeDocument/2006/relationships/diagramData" Target="../diagrams/data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05800" cy="1902142"/>
          </a:xfrm>
        </p:spPr>
        <p:txBody>
          <a:bodyPr/>
          <a:lstStyle/>
          <a:p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76780"/>
            <a:ext cx="8534400" cy="452882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b="1" dirty="0">
                <a:latin typeface="Palatino Linotype" pitchFamily="18" charset="0"/>
              </a:rPr>
              <a:t>The Fifth Annual African Consumer Protection Dialogue Conference</a:t>
            </a:r>
            <a:endParaRPr lang="en-US" dirty="0">
              <a:latin typeface="Palatino Linotype" pitchFamily="18" charset="0"/>
            </a:endParaRPr>
          </a:p>
          <a:p>
            <a:pPr marL="0" indent="0" algn="ctr">
              <a:buNone/>
            </a:pPr>
            <a:r>
              <a:rPr lang="en-US" b="1" dirty="0" smtClean="0">
                <a:latin typeface="Palatino Linotype" pitchFamily="18" charset="0"/>
              </a:rPr>
              <a:t>10</a:t>
            </a:r>
            <a:r>
              <a:rPr lang="en-US" b="1" baseline="30000" dirty="0" smtClean="0">
                <a:latin typeface="Palatino Linotype" pitchFamily="18" charset="0"/>
              </a:rPr>
              <a:t>th</a:t>
            </a:r>
            <a:r>
              <a:rPr lang="en-US" b="1" dirty="0" smtClean="0">
                <a:latin typeface="Palatino Linotype" pitchFamily="18" charset="0"/>
              </a:rPr>
              <a:t>- </a:t>
            </a:r>
            <a:r>
              <a:rPr lang="en-US" b="1" dirty="0">
                <a:latin typeface="Palatino Linotype" pitchFamily="18" charset="0"/>
              </a:rPr>
              <a:t>12</a:t>
            </a:r>
            <a:r>
              <a:rPr lang="en-US" b="1" baseline="30000" dirty="0">
                <a:latin typeface="Palatino Linotype" pitchFamily="18" charset="0"/>
              </a:rPr>
              <a:t>th</a:t>
            </a:r>
            <a:r>
              <a:rPr lang="en-US" b="1" dirty="0">
                <a:latin typeface="Palatino Linotype" pitchFamily="18" charset="0"/>
              </a:rPr>
              <a:t> September 2013</a:t>
            </a:r>
            <a:endParaRPr lang="en-US" dirty="0">
              <a:latin typeface="Palatino Linotype" pitchFamily="18" charset="0"/>
            </a:endParaRPr>
          </a:p>
          <a:p>
            <a:pPr marL="0" indent="0" algn="ctr">
              <a:buNone/>
            </a:pPr>
            <a:r>
              <a:rPr lang="en-US" b="1" dirty="0">
                <a:latin typeface="Palatino Linotype" pitchFamily="18" charset="0"/>
              </a:rPr>
              <a:t>Livingstone, </a:t>
            </a:r>
            <a:r>
              <a:rPr lang="en-US" b="1" dirty="0" smtClean="0">
                <a:latin typeface="Palatino Linotype" pitchFamily="18" charset="0"/>
              </a:rPr>
              <a:t>Zambia</a:t>
            </a:r>
          </a:p>
          <a:p>
            <a:pPr marL="0" indent="0" algn="ctr">
              <a:buNone/>
            </a:pPr>
            <a:endParaRPr lang="en-US" dirty="0">
              <a:latin typeface="Palatino Linotype" pitchFamily="18" charset="0"/>
            </a:endParaRPr>
          </a:p>
          <a:p>
            <a:pPr marL="0" indent="0" algn="ctr">
              <a:buNone/>
            </a:pPr>
            <a:r>
              <a:rPr lang="en-US" b="1" i="1" dirty="0">
                <a:solidFill>
                  <a:schemeClr val="accent3">
                    <a:lumMod val="75000"/>
                  </a:schemeClr>
                </a:solidFill>
                <a:latin typeface="Palatino Linotype" pitchFamily="18" charset="0"/>
              </a:rPr>
              <a:t>Consumer Protection and Competition Remedies</a:t>
            </a:r>
            <a:endParaRPr lang="en-US" dirty="0">
              <a:solidFill>
                <a:schemeClr val="accent3">
                  <a:lumMod val="75000"/>
                </a:schemeClr>
              </a:solidFill>
              <a:latin typeface="Palatino Linotype" pitchFamily="18" charset="0"/>
            </a:endParaRPr>
          </a:p>
          <a:p>
            <a:pPr marL="0" indent="0">
              <a:buNone/>
            </a:pPr>
            <a:endParaRPr lang="en-US" sz="1800" b="1" dirty="0" smtClean="0">
              <a:latin typeface="Palatino Linotype" pitchFamily="18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Palatino Linotype" pitchFamily="18" charset="0"/>
              </a:rPr>
              <a:t>John </a:t>
            </a:r>
            <a:r>
              <a:rPr lang="en-US" sz="1800" b="1" dirty="0" err="1" smtClean="0">
                <a:latin typeface="Palatino Linotype" pitchFamily="18" charset="0"/>
              </a:rPr>
              <a:t>Nderitu</a:t>
            </a:r>
            <a:r>
              <a:rPr lang="en-US" sz="1800" b="1" dirty="0" smtClean="0">
                <a:latin typeface="Palatino Linotype" pitchFamily="18" charset="0"/>
              </a:rPr>
              <a:t> </a:t>
            </a:r>
            <a:r>
              <a:rPr lang="en-US" sz="1800" b="1" dirty="0" err="1" smtClean="0">
                <a:latin typeface="Palatino Linotype" pitchFamily="18" charset="0"/>
              </a:rPr>
              <a:t>Mwangi</a:t>
            </a:r>
            <a:endParaRPr lang="en-US" sz="1800" dirty="0" smtClean="0">
              <a:latin typeface="Palatino Linotype" pitchFamily="18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Palatino Linotype" pitchFamily="18" charset="0"/>
              </a:rPr>
              <a:t>Competition Authority of Kenya</a:t>
            </a:r>
            <a:endParaRPr lang="en-US" sz="1800" dirty="0" smtClean="0">
              <a:latin typeface="Palatino Linotype" pitchFamily="18" charset="0"/>
            </a:endParaRP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4" name="Picture 3" descr="photo Title 2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609600"/>
            <a:ext cx="1447800" cy="152019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</p:pic>
      <p:pic>
        <p:nvPicPr>
          <p:cNvPr id="5" name="Picture 4" descr="AfricaMap2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685800"/>
            <a:ext cx="1447800" cy="1432964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/>
        </p:spPr>
      </p:pic>
      <p:pic>
        <p:nvPicPr>
          <p:cNvPr id="6" name="Picture 5" descr="federal-trade-commission-ftc-logo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1" y="533400"/>
            <a:ext cx="1752600" cy="1614170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685800"/>
            <a:ext cx="2154987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3491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89038"/>
          </a:xfrm>
        </p:spPr>
        <p:txBody>
          <a:bodyPr>
            <a:normAutofit/>
          </a:bodyPr>
          <a:lstStyle/>
          <a:p>
            <a:pPr algn="l"/>
            <a:r>
              <a:rPr lang="en-US" sz="2000" b="1" dirty="0" smtClean="0">
                <a:latin typeface="Palatino Linotype" pitchFamily="18" charset="0"/>
              </a:rPr>
              <a:t>INTRODUCTION</a:t>
            </a:r>
            <a:endParaRPr lang="en-US" sz="2200" b="1" dirty="0">
              <a:latin typeface="Palatino Linotyp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68425"/>
            <a:ext cx="8610600" cy="5260975"/>
          </a:xfrm>
        </p:spPr>
        <p:txBody>
          <a:bodyPr>
            <a:noAutofit/>
          </a:bodyPr>
          <a:lstStyle/>
          <a:p>
            <a:pPr algn="just"/>
            <a:r>
              <a:rPr lang="en-US" sz="2000" dirty="0" smtClean="0">
                <a:latin typeface="Palatino Linotype" pitchFamily="18" charset="0"/>
              </a:rPr>
              <a:t>Consumer Protection Policy(CPP) and Competition Policy(CP) </a:t>
            </a:r>
            <a:r>
              <a:rPr lang="en-US" sz="2000" dirty="0">
                <a:latin typeface="Palatino Linotype" pitchFamily="18" charset="0"/>
              </a:rPr>
              <a:t>are largely interdependent instruments of economic </a:t>
            </a:r>
            <a:r>
              <a:rPr lang="en-US" sz="2000" dirty="0" smtClean="0">
                <a:latin typeface="Palatino Linotype" pitchFamily="18" charset="0"/>
              </a:rPr>
              <a:t>policy.</a:t>
            </a:r>
            <a:endParaRPr lang="en-US" sz="2000" dirty="0">
              <a:latin typeface="Palatino Linotype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000" dirty="0" smtClean="0">
                <a:latin typeface="Palatino Linotype" pitchFamily="18" charset="0"/>
              </a:rPr>
              <a:t> tensions exists between the policies; 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000" dirty="0" smtClean="0">
                <a:latin typeface="Palatino Linotype" pitchFamily="18" charset="0"/>
              </a:rPr>
              <a:t> </a:t>
            </a:r>
            <a:r>
              <a:rPr lang="en-US" sz="2000" dirty="0">
                <a:latin typeface="Palatino Linotype" pitchFamily="18" charset="0"/>
              </a:rPr>
              <a:t>differences in how those policies </a:t>
            </a:r>
            <a:r>
              <a:rPr lang="en-US" sz="2000" dirty="0" smtClean="0">
                <a:latin typeface="Palatino Linotype" pitchFamily="18" charset="0"/>
              </a:rPr>
              <a:t>work; 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000" dirty="0" smtClean="0">
                <a:latin typeface="Palatino Linotype" pitchFamily="18" charset="0"/>
              </a:rPr>
              <a:t> different </a:t>
            </a:r>
            <a:r>
              <a:rPr lang="en-US" sz="2000" dirty="0">
                <a:latin typeface="Palatino Linotype" pitchFamily="18" charset="0"/>
              </a:rPr>
              <a:t>process by which decisions are taken and </a:t>
            </a:r>
            <a:r>
              <a:rPr lang="en-US" sz="2000" dirty="0" smtClean="0">
                <a:latin typeface="Palatino Linotype" pitchFamily="18" charset="0"/>
              </a:rPr>
              <a:t>implemented</a:t>
            </a:r>
            <a:endParaRPr lang="en-US" sz="2000" dirty="0">
              <a:latin typeface="Palatino Linotype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000" dirty="0" smtClean="0">
                <a:latin typeface="Palatino Linotype" pitchFamily="18" charset="0"/>
              </a:rPr>
              <a:t>need for consideration of the institutional arrangements to ensure efficient coordination.</a:t>
            </a:r>
            <a:endParaRPr lang="en-US" sz="2000" dirty="0">
              <a:latin typeface="Palatino Linotype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000" dirty="0" smtClean="0">
                <a:latin typeface="Palatino Linotype" pitchFamily="18" charset="0"/>
              </a:rPr>
              <a:t> </a:t>
            </a:r>
            <a:r>
              <a:rPr lang="en-US" sz="2000" dirty="0">
                <a:latin typeface="Palatino Linotype" pitchFamily="18" charset="0"/>
              </a:rPr>
              <a:t>goal of </a:t>
            </a:r>
            <a:r>
              <a:rPr lang="en-US" sz="2000" dirty="0" smtClean="0">
                <a:latin typeface="Palatino Linotype" pitchFamily="18" charset="0"/>
              </a:rPr>
              <a:t>CPP  and CP is consumer welfare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000" dirty="0" smtClean="0">
                <a:latin typeface="Palatino Linotype" pitchFamily="18" charset="0"/>
              </a:rPr>
              <a:t> </a:t>
            </a:r>
            <a:r>
              <a:rPr lang="en-US" sz="2000" dirty="0">
                <a:latin typeface="Palatino Linotype" pitchFamily="18" charset="0"/>
              </a:rPr>
              <a:t>root of both </a:t>
            </a:r>
            <a:r>
              <a:rPr lang="en-US" sz="2000" dirty="0" smtClean="0">
                <a:latin typeface="Palatino Linotype" pitchFamily="18" charset="0"/>
              </a:rPr>
              <a:t>is </a:t>
            </a:r>
            <a:r>
              <a:rPr lang="en-US" sz="2000" dirty="0">
                <a:latin typeface="Palatino Linotype" pitchFamily="18" charset="0"/>
              </a:rPr>
              <a:t>the recognition of an unequal relationship between consumers and producers. </a:t>
            </a:r>
          </a:p>
          <a:p>
            <a:pPr algn="just"/>
            <a:endParaRPr lang="en-US" sz="20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398" y="228600"/>
            <a:ext cx="1932709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6356350"/>
            <a:ext cx="7543800" cy="365125"/>
          </a:xfrm>
        </p:spPr>
        <p:txBody>
          <a:bodyPr/>
          <a:lstStyle/>
          <a:p>
            <a:r>
              <a:rPr lang="en-US" sz="1400" dirty="0" smtClean="0">
                <a:solidFill>
                  <a:srgbClr val="92D050"/>
                </a:solidFill>
                <a:latin typeface="Palatino Linotype" pitchFamily="18" charset="0"/>
              </a:rPr>
              <a:t> '' A Kenyan economy with globally efficient markets and enhanced consumer welfare for shared prosperity.''</a:t>
            </a:r>
            <a:endParaRPr lang="en-US" sz="1400" dirty="0">
              <a:solidFill>
                <a:srgbClr val="92D050"/>
              </a:solidFill>
              <a:latin typeface="Palatino Linotype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B0E17-1147-4E6C-BEDA-57D84BBF0D14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5954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89038"/>
          </a:xfrm>
        </p:spPr>
        <p:txBody>
          <a:bodyPr>
            <a:normAutofit/>
          </a:bodyPr>
          <a:lstStyle/>
          <a:p>
            <a:pPr algn="l"/>
            <a:r>
              <a:rPr lang="en-US" sz="2000" dirty="0" smtClean="0"/>
              <a:t> </a:t>
            </a:r>
            <a:br>
              <a:rPr lang="en-US" sz="2000" dirty="0" smtClean="0"/>
            </a:br>
            <a:r>
              <a:rPr lang="en-US" sz="2000" b="1" dirty="0" smtClean="0">
                <a:latin typeface="Palatino Linotype" pitchFamily="18" charset="0"/>
              </a:rPr>
              <a:t>Consumer Protection and Competition Remedies</a:t>
            </a:r>
            <a:endParaRPr lang="en-US" sz="2200" b="1" dirty="0">
              <a:latin typeface="Palatino Linotyp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Autofit/>
          </a:bodyPr>
          <a:lstStyle/>
          <a:p>
            <a:pPr algn="just"/>
            <a:r>
              <a:rPr lang="en-US" sz="2400" dirty="0" smtClean="0">
                <a:latin typeface="Palatino Linotype" pitchFamily="18" charset="0"/>
              </a:rPr>
              <a:t>The Kenya’s Competition Act No. 12 of 2010 for example recognizes the dual principle in regard to consumer protection and competition law. </a:t>
            </a:r>
          </a:p>
          <a:p>
            <a:pPr algn="just"/>
            <a:r>
              <a:rPr lang="en-US" sz="2400" dirty="0" smtClean="0">
                <a:latin typeface="Palatino Linotype" pitchFamily="18" charset="0"/>
              </a:rPr>
              <a:t>The object of the Act is to:</a:t>
            </a:r>
          </a:p>
          <a:p>
            <a:pPr lvl="1" algn="just">
              <a:buFont typeface="Wingdings" pitchFamily="2" charset="2"/>
              <a:buChar char="Ø"/>
            </a:pPr>
            <a:r>
              <a:rPr lang="en-US" sz="2000" dirty="0" smtClean="0">
                <a:latin typeface="Palatino Linotype" pitchFamily="18" charset="0"/>
              </a:rPr>
              <a:t>Increase efficiency in the production, distribution and supply of goods and services;</a:t>
            </a:r>
          </a:p>
          <a:p>
            <a:pPr lvl="1" algn="just">
              <a:buFont typeface="Wingdings" pitchFamily="2" charset="2"/>
              <a:buChar char="Ø"/>
            </a:pPr>
            <a:r>
              <a:rPr lang="en-US" sz="2000" dirty="0" smtClean="0">
                <a:latin typeface="Palatino Linotype" pitchFamily="18" charset="0"/>
              </a:rPr>
              <a:t>Promote innovation;</a:t>
            </a:r>
          </a:p>
          <a:p>
            <a:pPr lvl="1" algn="just">
              <a:buFont typeface="Wingdings" pitchFamily="2" charset="2"/>
              <a:buChar char="Ø"/>
            </a:pPr>
            <a:r>
              <a:rPr lang="en-US" sz="2000" dirty="0" smtClean="0">
                <a:latin typeface="Palatino Linotype" pitchFamily="18" charset="0"/>
              </a:rPr>
              <a:t>Maximize the efficient allocation of resources, and ; </a:t>
            </a:r>
          </a:p>
          <a:p>
            <a:pPr lvl="1" algn="just">
              <a:buFont typeface="Wingdings" pitchFamily="2" charset="2"/>
              <a:buChar char="Ø"/>
            </a:pPr>
            <a:r>
              <a:rPr lang="en-US" sz="2000" dirty="0" smtClean="0">
                <a:latin typeface="Palatino Linotype" pitchFamily="18" charset="0"/>
              </a:rPr>
              <a:t>protect consumers.</a:t>
            </a:r>
          </a:p>
          <a:p>
            <a:pPr algn="just"/>
            <a:endParaRPr lang="en-US" sz="2400" dirty="0" smtClean="0">
              <a:latin typeface="Rockwell" pitchFamily="18" charset="0"/>
            </a:endParaRPr>
          </a:p>
          <a:p>
            <a:pPr algn="just"/>
            <a:endParaRPr lang="en-US" sz="2400" dirty="0" smtClean="0">
              <a:latin typeface="Rockwell" pitchFamily="18" charset="0"/>
            </a:endParaRPr>
          </a:p>
          <a:p>
            <a:pPr algn="just"/>
            <a:endParaRPr lang="en-US" sz="2400" dirty="0" smtClean="0">
              <a:latin typeface="Rockwell" pitchFamily="18" charset="0"/>
            </a:endParaRPr>
          </a:p>
          <a:p>
            <a:pPr algn="just"/>
            <a:endParaRPr lang="en-US" sz="2400" dirty="0" smtClean="0">
              <a:latin typeface="Rockwell" pitchFamily="18" charset="0"/>
            </a:endParaRPr>
          </a:p>
          <a:p>
            <a:pPr algn="just"/>
            <a:endParaRPr lang="en-US" sz="2400" dirty="0" smtClean="0">
              <a:latin typeface="Rockwell" pitchFamily="18" charset="0"/>
            </a:endParaRPr>
          </a:p>
          <a:p>
            <a:pPr algn="just"/>
            <a:endParaRPr lang="en-US" sz="2400" dirty="0" smtClean="0">
              <a:latin typeface="Rockwell" pitchFamily="18" charset="0"/>
            </a:endParaRPr>
          </a:p>
          <a:p>
            <a:pPr algn="just"/>
            <a:endParaRPr lang="en-US" sz="2400" dirty="0" smtClean="0">
              <a:latin typeface="Rockwell" pitchFamily="18" charset="0"/>
            </a:endParaRPr>
          </a:p>
          <a:p>
            <a:pPr algn="just"/>
            <a:endParaRPr lang="en-US" sz="2400" dirty="0" smtClean="0">
              <a:latin typeface="Rockwell" pitchFamily="18" charset="0"/>
            </a:endParaRPr>
          </a:p>
          <a:p>
            <a:pPr algn="just"/>
            <a:endParaRPr lang="en-US" sz="2400" dirty="0" smtClean="0">
              <a:latin typeface="Rockwell" pitchFamily="18" charset="0"/>
            </a:endParaRPr>
          </a:p>
          <a:p>
            <a:pPr algn="just"/>
            <a:endParaRPr lang="en-US" sz="2400" dirty="0" smtClean="0">
              <a:latin typeface="Rockwell" pitchFamily="18" charset="0"/>
            </a:endParaRPr>
          </a:p>
          <a:p>
            <a:pPr algn="just"/>
            <a:endParaRPr lang="en-US" sz="2400" dirty="0" smtClean="0">
              <a:latin typeface="Rockwell" pitchFamily="18" charset="0"/>
            </a:endParaRPr>
          </a:p>
          <a:p>
            <a:pPr lvl="1" algn="just">
              <a:buNone/>
            </a:pPr>
            <a:endParaRPr lang="en-US" sz="2000" b="1" dirty="0" smtClean="0">
              <a:latin typeface="Rockwell" pitchFamily="18" charset="0"/>
            </a:endParaRPr>
          </a:p>
          <a:p>
            <a:pPr lvl="1" algn="just">
              <a:buFont typeface="Wingdings" pitchFamily="2" charset="2"/>
              <a:buChar char="Ø"/>
            </a:pPr>
            <a:endParaRPr lang="en-US" sz="2000" dirty="0">
              <a:latin typeface="Rockwell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399" y="228600"/>
            <a:ext cx="1932709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356350"/>
            <a:ext cx="7467600" cy="365125"/>
          </a:xfrm>
        </p:spPr>
        <p:txBody>
          <a:bodyPr/>
          <a:lstStyle/>
          <a:p>
            <a:r>
              <a:rPr lang="en-US" sz="1400" dirty="0" smtClean="0">
                <a:solidFill>
                  <a:srgbClr val="92D050"/>
                </a:solidFill>
                <a:latin typeface="Palatino Linotype" pitchFamily="18" charset="0"/>
              </a:rPr>
              <a:t> '' A Kenyan economy with globally efficient markets and enhanced consumer welfare for shared prosperity.''</a:t>
            </a:r>
            <a:endParaRPr lang="en-US" sz="1400" dirty="0">
              <a:solidFill>
                <a:srgbClr val="92D050"/>
              </a:solidFill>
              <a:latin typeface="Palatino Linotype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B0E17-1147-4E6C-BEDA-57D84BBF0D14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6266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latin typeface="Palatino Linotype" pitchFamily="18" charset="0"/>
              </a:rPr>
              <a:t>Consumer Welfare </a:t>
            </a:r>
            <a:endParaRPr lang="en-US" dirty="0">
              <a:latin typeface="Palatino Linotyp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endParaRPr lang="en-US" sz="2400" dirty="0" smtClean="0">
              <a:latin typeface="Rockwell" pitchFamily="18" charset="0"/>
            </a:endParaRPr>
          </a:p>
          <a:p>
            <a:pPr algn="just"/>
            <a:r>
              <a:rPr lang="en-US" sz="2400" dirty="0" smtClean="0">
                <a:latin typeface="Palatino Linotype" pitchFamily="18" charset="0"/>
              </a:rPr>
              <a:t>Protection of consumers  in Kenya accomplished by :</a:t>
            </a:r>
          </a:p>
          <a:p>
            <a:pPr lvl="1" algn="just">
              <a:buFont typeface="Wingdings" pitchFamily="2" charset="2"/>
              <a:buChar char="Ø"/>
            </a:pPr>
            <a:r>
              <a:rPr lang="en-US" sz="2000" dirty="0" smtClean="0">
                <a:latin typeface="Palatino Linotype" pitchFamily="18" charset="0"/>
              </a:rPr>
              <a:t>prohibiting  false and misleading representations of goods  and services</a:t>
            </a:r>
          </a:p>
          <a:p>
            <a:pPr lvl="1" algn="just">
              <a:buFont typeface="Wingdings" pitchFamily="2" charset="2"/>
              <a:buChar char="Ø"/>
            </a:pPr>
            <a:r>
              <a:rPr lang="en-US" sz="2000" dirty="0" smtClean="0">
                <a:latin typeface="Palatino Linotype" pitchFamily="18" charset="0"/>
              </a:rPr>
              <a:t> prohibiting unconscionable conduct( both consumers and firms in  business transactions are protected)</a:t>
            </a:r>
          </a:p>
          <a:p>
            <a:pPr lvl="1" algn="just">
              <a:buFont typeface="Wingdings" pitchFamily="2" charset="2"/>
              <a:buChar char="Ø"/>
            </a:pPr>
            <a:r>
              <a:rPr lang="en-US" sz="2000" dirty="0" smtClean="0">
                <a:latin typeface="Palatino Linotype" pitchFamily="18" charset="0"/>
              </a:rPr>
              <a:t> persons in trade should adhere to safety standards and no unsafe goods should be supplied. </a:t>
            </a:r>
          </a:p>
          <a:p>
            <a:pPr lvl="1" algn="just">
              <a:buFont typeface="Wingdings" pitchFamily="2" charset="2"/>
              <a:buChar char="Ø"/>
            </a:pPr>
            <a:r>
              <a:rPr lang="en-US" sz="2000" dirty="0" smtClean="0">
                <a:latin typeface="Palatino Linotype" pitchFamily="18" charset="0"/>
              </a:rPr>
              <a:t>Ensuring product information standards if so prescribed.</a:t>
            </a:r>
          </a:p>
          <a:p>
            <a:pPr lvl="1" algn="just">
              <a:buFont typeface="Wingdings" pitchFamily="2" charset="2"/>
              <a:buChar char="Ø"/>
            </a:pPr>
            <a:r>
              <a:rPr lang="en-US" sz="2000" dirty="0" smtClean="0">
                <a:latin typeface="Palatino Linotype" pitchFamily="18" charset="0"/>
              </a:rPr>
              <a:t> the Authority to declare a consumer product safety or information standards ( through a notice)</a:t>
            </a:r>
          </a:p>
          <a:p>
            <a:pPr lvl="1" algn="just">
              <a:buFont typeface="Wingdings" pitchFamily="2" charset="2"/>
              <a:buChar char="Ø"/>
            </a:pPr>
            <a:r>
              <a:rPr lang="en-US" sz="2000" dirty="0" smtClean="0">
                <a:latin typeface="Palatino Linotype" pitchFamily="18" charset="0"/>
              </a:rPr>
              <a:t> compensation for any loss or damage in respect of unsuitable goods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7391400" cy="365125"/>
          </a:xfrm>
        </p:spPr>
        <p:txBody>
          <a:bodyPr/>
          <a:lstStyle/>
          <a:p>
            <a:r>
              <a:rPr lang="en-US" sz="1400" dirty="0">
                <a:solidFill>
                  <a:srgbClr val="FFC000"/>
                </a:solidFill>
                <a:latin typeface="Palatino Linotype" pitchFamily="18" charset="0"/>
              </a:rPr>
              <a:t> </a:t>
            </a:r>
            <a:r>
              <a:rPr lang="en-US" sz="1400" dirty="0">
                <a:solidFill>
                  <a:srgbClr val="92D050"/>
                </a:solidFill>
                <a:latin typeface="Palatino Linotype" pitchFamily="18" charset="0"/>
              </a:rPr>
              <a:t>'' A Kenyan economy with globally efficient markets and enhanced consumer welfare for shared prosperity.''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B0E17-1147-4E6C-BEDA-57D84BBF0D14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228600"/>
            <a:ext cx="1856508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latin typeface="Palatino Linotype" pitchFamily="18" charset="0"/>
              </a:rPr>
              <a:t>Competition Remedies</a:t>
            </a:r>
            <a:endParaRPr lang="en-US" dirty="0">
              <a:latin typeface="Palatino Linotyp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latin typeface="Palatino Linotype" pitchFamily="18" charset="0"/>
              </a:rPr>
              <a:t>The Competition Act deals in the following: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Palatino Linotype" pitchFamily="18" charset="0"/>
              </a:rPr>
              <a:t>Restrictive trade practices( restrictive agreements-cartels and abuse of dominance)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Palatino Linotype" pitchFamily="18" charset="0"/>
              </a:rPr>
              <a:t>Control of Mergers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Palatino Linotype" pitchFamily="18" charset="0"/>
              </a:rPr>
              <a:t>Unwarranted concentration of economic power, and;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Palatino Linotype" pitchFamily="18" charset="0"/>
              </a:rPr>
              <a:t>Consumer welfare</a:t>
            </a:r>
            <a:endParaRPr lang="en-US" dirty="0">
              <a:latin typeface="Palatino Linotype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8600" y="6356350"/>
            <a:ext cx="7543800" cy="365125"/>
          </a:xfrm>
        </p:spPr>
        <p:txBody>
          <a:bodyPr/>
          <a:lstStyle/>
          <a:p>
            <a:r>
              <a:rPr lang="en-US" sz="1400" dirty="0">
                <a:solidFill>
                  <a:srgbClr val="92D050"/>
                </a:solidFill>
                <a:latin typeface="Palatino Linotype" pitchFamily="18" charset="0"/>
              </a:rPr>
              <a:t> '' A Kenyan economy with globally efficient markets and enhanced consumer welfare for shared prosperity.''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B0E17-1147-4E6C-BEDA-57D84BBF0D14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304800"/>
            <a:ext cx="1938337" cy="113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89038"/>
          </a:xfrm>
        </p:spPr>
        <p:txBody>
          <a:bodyPr>
            <a:normAutofit fontScale="90000"/>
          </a:bodyPr>
          <a:lstStyle/>
          <a:p>
            <a:pPr algn="l"/>
            <a:r>
              <a:rPr lang="en-US" sz="3200" dirty="0" smtClean="0">
                <a:latin typeface="Palatino Linotype" pitchFamily="18" charset="0"/>
              </a:rPr>
              <a:t>Advantages of a Dual Approach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/>
            </a:r>
            <a:br>
              <a:rPr lang="en-US" sz="2000" dirty="0"/>
            </a:br>
            <a:endParaRPr lang="en-US" sz="2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8521312"/>
              </p:ext>
            </p:extLst>
          </p:nvPr>
        </p:nvGraphicFramePr>
        <p:xfrm>
          <a:off x="457200" y="1295400"/>
          <a:ext cx="8458200" cy="533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399" y="228600"/>
            <a:ext cx="1932709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3101719094"/>
              </p:ext>
            </p:extLst>
          </p:nvPr>
        </p:nvGraphicFramePr>
        <p:xfrm>
          <a:off x="533400" y="1219200"/>
          <a:ext cx="8153400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629399" y="2514600"/>
            <a:ext cx="19327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629399" y="1676400"/>
            <a:ext cx="19327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1"/>
          </p:nvPr>
        </p:nvSpPr>
        <p:spPr>
          <a:xfrm>
            <a:off x="685800" y="6356350"/>
            <a:ext cx="6553200" cy="365125"/>
          </a:xfrm>
        </p:spPr>
        <p:txBody>
          <a:bodyPr/>
          <a:lstStyle/>
          <a:p>
            <a:r>
              <a:rPr lang="en-US" dirty="0">
                <a:solidFill>
                  <a:srgbClr val="92D050"/>
                </a:solidFill>
                <a:latin typeface="Palatino Linotype" pitchFamily="18" charset="0"/>
              </a:rPr>
              <a:t>'' A Kenyan economy with globally efficient markets and enhanced consumer welfare for shared prosperity.''</a:t>
            </a:r>
            <a:endParaRPr lang="en-US" dirty="0">
              <a:solidFill>
                <a:srgbClr val="92D050"/>
              </a:solidFill>
              <a:latin typeface="Palatino Linotype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B0E17-1147-4E6C-BEDA-57D84BBF0D1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6404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89038"/>
          </a:xfrm>
        </p:spPr>
        <p:txBody>
          <a:bodyPr>
            <a:normAutofit/>
          </a:bodyPr>
          <a:lstStyle/>
          <a:p>
            <a:pPr algn="l"/>
            <a:r>
              <a:rPr lang="en-US" sz="2000" dirty="0"/>
              <a:t> </a:t>
            </a:r>
            <a:br>
              <a:rPr lang="en-US" sz="2000" dirty="0"/>
            </a:br>
            <a:r>
              <a:rPr lang="en-US" sz="2000" b="1" dirty="0" smtClean="0">
                <a:latin typeface="Rockwell" pitchFamily="18" charset="0"/>
              </a:rPr>
              <a:t>Conclusion</a:t>
            </a:r>
            <a:endParaRPr lang="en-US" sz="2200" b="1" dirty="0">
              <a:latin typeface="Rockwell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Autofit/>
          </a:bodyPr>
          <a:lstStyle/>
          <a:p>
            <a:pPr marL="0" indent="0" algn="just"/>
            <a:r>
              <a:rPr lang="en-US" sz="2400" dirty="0" smtClean="0">
                <a:latin typeface="Palatino Linotype" pitchFamily="18" charset="0"/>
              </a:rPr>
              <a:t> the </a:t>
            </a:r>
            <a:r>
              <a:rPr lang="en-US" sz="2400" dirty="0">
                <a:latin typeface="Palatino Linotype" pitchFamily="18" charset="0"/>
              </a:rPr>
              <a:t>two disciplines focus on different market failures and offer different remedies</a:t>
            </a:r>
            <a:r>
              <a:rPr lang="en-US" sz="2400" dirty="0" smtClean="0">
                <a:latin typeface="Palatino Linotype" pitchFamily="18" charset="0"/>
              </a:rPr>
              <a:t>,</a:t>
            </a:r>
          </a:p>
          <a:p>
            <a:pPr marL="0" indent="0" algn="just"/>
            <a:r>
              <a:rPr lang="en-US" sz="2400" dirty="0" smtClean="0">
                <a:latin typeface="Palatino Linotype" pitchFamily="18" charset="0"/>
              </a:rPr>
              <a:t>both </a:t>
            </a:r>
            <a:r>
              <a:rPr lang="en-US" sz="2400" dirty="0">
                <a:latin typeface="Palatino Linotype" pitchFamily="18" charset="0"/>
              </a:rPr>
              <a:t>aims to promote consumer welfare</a:t>
            </a:r>
            <a:r>
              <a:rPr lang="en-US" sz="2400" dirty="0" smtClean="0">
                <a:latin typeface="Palatino Linotype" pitchFamily="18" charset="0"/>
              </a:rPr>
              <a:t>. </a:t>
            </a:r>
          </a:p>
          <a:p>
            <a:pPr marL="0" indent="0" algn="just"/>
            <a:r>
              <a:rPr lang="en-US" sz="2400" dirty="0" smtClean="0">
                <a:latin typeface="Palatino Linotype" pitchFamily="18" charset="0"/>
              </a:rPr>
              <a:t>Competition policy promote </a:t>
            </a:r>
            <a:r>
              <a:rPr lang="en-US" sz="2400" smtClean="0">
                <a:latin typeface="Palatino Linotype" pitchFamily="18" charset="0"/>
              </a:rPr>
              <a:t>total welfare</a:t>
            </a:r>
            <a:endParaRPr lang="en-US" sz="2400" dirty="0" smtClean="0">
              <a:latin typeface="Palatino Linotype" pitchFamily="18" charset="0"/>
            </a:endParaRPr>
          </a:p>
          <a:p>
            <a:pPr marL="0" indent="0" algn="just"/>
            <a:r>
              <a:rPr lang="en-US" sz="2400" dirty="0" smtClean="0">
                <a:latin typeface="Palatino Linotype" pitchFamily="18" charset="0"/>
              </a:rPr>
              <a:t>  remedies in both disciplines can be divided into administrative and criminal.</a:t>
            </a:r>
          </a:p>
          <a:p>
            <a:pPr marL="0" indent="0" algn="just"/>
            <a:r>
              <a:rPr lang="en-US" sz="2400" dirty="0" smtClean="0">
                <a:latin typeface="Palatino Linotype" pitchFamily="18" charset="0"/>
              </a:rPr>
              <a:t>competition remedies includes fines, jail term, interim relief and exemptions.</a:t>
            </a:r>
          </a:p>
          <a:p>
            <a:pPr marL="0" indent="0" algn="just"/>
            <a:r>
              <a:rPr lang="en-US" sz="2400" dirty="0" smtClean="0">
                <a:latin typeface="Palatino Linotype" pitchFamily="18" charset="0"/>
              </a:rPr>
              <a:t> remedies  in consumer welfare include recall, refund, repair, replacement and fines. </a:t>
            </a:r>
          </a:p>
          <a:p>
            <a:pPr marL="0" indent="0" algn="just"/>
            <a:r>
              <a:rPr lang="en-US" sz="2400" dirty="0" smtClean="0">
                <a:latin typeface="Palatino Linotype" pitchFamily="18" charset="0"/>
              </a:rPr>
              <a:t>the </a:t>
            </a:r>
            <a:r>
              <a:rPr lang="en-US" sz="2400" dirty="0">
                <a:latin typeface="Palatino Linotype" pitchFamily="18" charset="0"/>
              </a:rPr>
              <a:t>two disciplines are mutually re-enforcing.</a:t>
            </a:r>
          </a:p>
          <a:p>
            <a:pPr marL="0" indent="0" algn="just">
              <a:buNone/>
            </a:pPr>
            <a:endParaRPr lang="en-US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399" y="228600"/>
            <a:ext cx="1932709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8200" y="6324600"/>
            <a:ext cx="7467600" cy="365125"/>
          </a:xfrm>
        </p:spPr>
        <p:txBody>
          <a:bodyPr/>
          <a:lstStyle/>
          <a:p>
            <a:r>
              <a:rPr lang="en-US" sz="1400" dirty="0" smtClean="0">
                <a:solidFill>
                  <a:srgbClr val="FFC000"/>
                </a:solidFill>
                <a:latin typeface="Palatino Linotype" pitchFamily="18" charset="0"/>
              </a:rPr>
              <a:t> </a:t>
            </a:r>
            <a:r>
              <a:rPr lang="en-US" sz="1400" dirty="0" smtClean="0">
                <a:solidFill>
                  <a:srgbClr val="92D050"/>
                </a:solidFill>
                <a:latin typeface="Palatino Linotype" pitchFamily="18" charset="0"/>
              </a:rPr>
              <a:t>'' A Kenyan economy with globally efficient markets and enhanced consumer welfare for shared prosperity.''</a:t>
            </a:r>
            <a:endParaRPr lang="en-US" sz="1400" dirty="0">
              <a:solidFill>
                <a:srgbClr val="92D050"/>
              </a:solidFill>
              <a:latin typeface="Palatino Linotype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B0E17-1147-4E6C-BEDA-57D84BBF0D1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804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6146" name="Picture 2" descr="https://encrypted-tbn2.gstatic.com/images?q=tbn:ANd9GcRux1pTDw1IsGDL9Jd0vIpAV-FxJjlPzyMSQgQp0S7m-R89NDLv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04800"/>
            <a:ext cx="8305800" cy="586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3303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</TotalTime>
  <Words>488</Words>
  <Application>Microsoft Office PowerPoint</Application>
  <PresentationFormat>On-screen Show (4:3)</PresentationFormat>
  <Paragraphs>76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 </vt:lpstr>
      <vt:lpstr>INTRODUCTION</vt:lpstr>
      <vt:lpstr>  Consumer Protection and Competition Remedies</vt:lpstr>
      <vt:lpstr>Consumer Welfare </vt:lpstr>
      <vt:lpstr>Competition Remedies</vt:lpstr>
      <vt:lpstr>Advantages of a Dual Approach  </vt:lpstr>
      <vt:lpstr>  Conclusion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USER</dc:creator>
  <cp:lastModifiedBy>USER</cp:lastModifiedBy>
  <cp:revision>39</cp:revision>
  <dcterms:created xsi:type="dcterms:W3CDTF">2013-08-02T12:43:58Z</dcterms:created>
  <dcterms:modified xsi:type="dcterms:W3CDTF">2013-08-08T06:06:03Z</dcterms:modified>
</cp:coreProperties>
</file>