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695" r:id="rId3"/>
    <p:sldMasterId id="2147483666" r:id="rId4"/>
  </p:sldMasterIdLst>
  <p:notesMasterIdLst>
    <p:notesMasterId r:id="rId11"/>
  </p:notesMasterIdLst>
  <p:handoutMasterIdLst>
    <p:handoutMasterId r:id="rId12"/>
  </p:handoutMasterIdLst>
  <p:sldIdLst>
    <p:sldId id="325" r:id="rId5"/>
    <p:sldId id="357" r:id="rId6"/>
    <p:sldId id="356" r:id="rId7"/>
    <p:sldId id="297" r:id="rId8"/>
    <p:sldId id="354" r:id="rId9"/>
    <p:sldId id="35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214A-0BEC-4473-BD36-27B1865CB2D1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2D4F-94CF-4840-9D9E-A2240CE1B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CAC54-645E-4416-A928-D9D1FD0F80B4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0F5621-170A-4549-9A25-D3EF696A9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9CD30-D704-42F2-A2B3-7A415831D09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Point</a:t>
            </a:r>
            <a:r>
              <a:rPr lang="en-GB" baseline="0" dirty="0" smtClean="0"/>
              <a:t> out the existing presence ISEAL has within policy and legislation and how we are recognised and supported by a number of governmental, intergovernmental and non-governmental actors.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F887-F132-42C9-94F4-27F684DE9E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79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44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>
                <a:solidFill>
                  <a:schemeClr val="accent3"/>
                </a:solidFill>
              </a:defRPr>
            </a:lvl1pPr>
            <a:lvl2pPr marL="177800" indent="-1778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 defTabSz="107791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7544" y="1484784"/>
            <a:ext cx="8291264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412776"/>
            <a:ext cx="9144000" cy="46086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een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957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urple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957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ue Text box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957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484785"/>
            <a:ext cx="5122912" cy="4608512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Arial" pitchFamily="34" charset="0"/>
              <a:buChar char="›"/>
              <a:defRPr sz="20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accent3"/>
              </a:buClr>
              <a:defRPr sz="2000">
                <a:solidFill>
                  <a:schemeClr val="accent1"/>
                </a:solidFill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3034680" cy="460851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1pPr>
            <a:lvl2pPr marL="184150" indent="-184150">
              <a:buClr>
                <a:schemeClr val="bg1"/>
              </a:buClr>
              <a:buFont typeface="Calibri" pitchFamily="34" charset="0"/>
              <a:buChar char="›"/>
              <a:defRPr sz="2000">
                <a:solidFill>
                  <a:schemeClr val="bg1"/>
                </a:solidFill>
              </a:defRPr>
            </a:lvl2pPr>
            <a:lvl3pPr marL="355600" indent="-190500"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27063" indent="-204788">
              <a:buClr>
                <a:schemeClr val="bg1"/>
              </a:buClr>
              <a:buFont typeface="Arial" pitchFamily="34" charset="0"/>
              <a:buChar char="»"/>
              <a:tabLst/>
              <a:defRPr sz="2000">
                <a:solidFill>
                  <a:schemeClr val="bg1"/>
                </a:solidFill>
              </a:defRPr>
            </a:lvl4pPr>
            <a:lvl5pPr marL="900113" indent="-219075">
              <a:buClr>
                <a:schemeClr val="bg1"/>
              </a:buClr>
              <a:buFont typeface="Arial" pitchFamily="34" charset="0"/>
              <a:buChar char="•"/>
              <a:defRPr sz="2000" baseline="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Text,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898776" cy="373948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 defTabSz="80486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6885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67544" y="1484784"/>
            <a:ext cx="3888432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minim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- minim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412776"/>
            <a:ext cx="9144000" cy="496855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>
                <a:solidFill>
                  <a:schemeClr val="accent3"/>
                </a:solidFill>
              </a:defRPr>
            </a:lvl1pPr>
            <a:lvl2pPr marL="177800" indent="-1778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 defTabSz="107791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>
                <a:solidFill>
                  <a:schemeClr val="accent3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95A1-4E51-429D-A0E7-78CB2DDDB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9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text,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3898776" cy="360040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 defTabSz="80486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68853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67544" y="1484784"/>
            <a:ext cx="3888432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B49D-D6E2-4201-B670-2A4618AD8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9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>
                <a:solidFill>
                  <a:schemeClr val="accent3"/>
                </a:solidFill>
              </a:defRPr>
            </a:lvl1pPr>
            <a:lvl2pPr marL="177800" indent="-1778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 defTabSz="107791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>
                <a:solidFill>
                  <a:schemeClr val="accent3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7800" indent="-177800">
              <a:defRPr/>
            </a:lvl2pPr>
            <a:lvl3pPr marL="447675" indent="-228600">
              <a:defRPr/>
            </a:lvl3pPr>
            <a:lvl4pPr marL="727075" indent="-228600">
              <a:defRPr/>
            </a:lvl4pPr>
            <a:lvl5pPr marL="979488" indent="-228600" defTabSz="1077913"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44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bg1"/>
              </a:buClr>
              <a:buFont typeface="Calibri" pitchFamily="34" charset="0"/>
              <a:buChar char="›"/>
              <a:defRPr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 defTabSz="1077913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67544" y="1484784"/>
            <a:ext cx="8291264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3898776" cy="360040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bg1"/>
              </a:buClr>
              <a:buFont typeface="Calibri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68853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67544" y="1484784"/>
            <a:ext cx="3888432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18421"/>
          </a:xfrm>
        </p:spPr>
        <p:txBody>
          <a:bodyPr>
            <a:normAutofit/>
          </a:bodyPr>
          <a:lstStyle>
            <a:lvl1pPr marL="0" indent="0">
              <a:defRPr sz="2400"/>
            </a:lvl1pPr>
            <a:lvl2pPr marL="190500" indent="-190500">
              <a:defRPr sz="2400"/>
            </a:lvl2pPr>
            <a:lvl3pPr marL="447675" indent="-228600">
              <a:defRPr sz="2400" baseline="0"/>
            </a:lvl3pPr>
            <a:lvl4pPr marL="727075" indent="-228600">
              <a:defRPr sz="2400" baseline="0"/>
            </a:lvl4pPr>
            <a:lvl5pPr marL="979488" indent="-228600">
              <a:buFont typeface="Arial" pitchFamily="34" charset="0"/>
              <a:buChar char="•"/>
              <a:defRPr sz="2400" baseline="0"/>
            </a:lvl5pPr>
            <a:lvl6pPr>
              <a:buNone/>
              <a:defRPr sz="2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Firth level</a:t>
            </a:r>
          </a:p>
          <a:p>
            <a:pPr lvl="5"/>
            <a:r>
              <a:rPr lang="en-US" dirty="0" smtClean="0"/>
              <a:t>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8421"/>
          </a:xfrm>
        </p:spPr>
        <p:txBody>
          <a:bodyPr>
            <a:normAutofit/>
          </a:bodyPr>
          <a:lstStyle>
            <a:lvl1pPr marL="0" indent="0">
              <a:defRPr sz="2400"/>
            </a:lvl1pPr>
            <a:lvl2pPr marL="171450" indent="-171450">
              <a:defRPr sz="2400"/>
            </a:lvl2pPr>
            <a:lvl3pPr marL="447675" indent="-228600">
              <a:defRPr sz="2400"/>
            </a:lvl3pPr>
            <a:lvl4pPr marL="727075" indent="-228600" defTabSz="1255713">
              <a:defRPr sz="2400"/>
            </a:lvl4pPr>
            <a:lvl5pPr marL="979488" indent="-228600">
              <a:defRPr sz="2400"/>
            </a:lvl5pPr>
            <a:lvl6pPr>
              <a:defRPr sz="2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3898776" cy="3600400"/>
          </a:xfrm>
          <a:prstGeom prst="rect">
            <a:avLst/>
          </a:prstGeom>
        </p:spPr>
        <p:txBody>
          <a:bodyPr/>
          <a:lstStyle>
            <a:lvl1pPr marL="1588" indent="-1588">
              <a:buClr>
                <a:schemeClr val="accent3"/>
              </a:buClr>
              <a:buFont typeface="Calibri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 defTabSz="80486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0563" y="0"/>
            <a:ext cx="4643437" cy="68853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67544" y="1484784"/>
            <a:ext cx="3888432" cy="50405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8538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690864" cy="4565103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/>
          <a:lstStyle>
            <a:lvl1pPr marL="95250" indent="0">
              <a:lnSpc>
                <a:spcPts val="2400"/>
              </a:lnSpc>
              <a:spcBef>
                <a:spcPts val="1200"/>
              </a:spcBef>
              <a:buClr>
                <a:schemeClr val="accent3"/>
              </a:buClr>
              <a:buFont typeface="Calibri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358775" indent="-263525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4988" indent="-179388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8038" indent="-276225" defTabSz="804863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85838" indent="-179388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98425" indent="-3175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2792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7444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Arial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Firth level</a:t>
            </a:r>
          </a:p>
          <a:p>
            <a:pPr lvl="5"/>
            <a:r>
              <a:rPr lang="en-US" dirty="0" smtClean="0"/>
              <a:t>Text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644008" y="2276872"/>
            <a:ext cx="4040188" cy="374441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Arial" pitchFamily="34" charset="0"/>
              <a:buChar char="›"/>
              <a:defRPr sz="2400">
                <a:solidFill>
                  <a:schemeClr val="accent3"/>
                </a:solidFill>
              </a:defRPr>
            </a:lvl1pPr>
            <a:lvl2pPr marL="190500" indent="-190500"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7075" indent="-228600">
              <a:buClr>
                <a:schemeClr val="accent3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79488" indent="-228600">
              <a:buClr>
                <a:schemeClr val="accent3"/>
              </a:buClr>
              <a:buFont typeface="Arial" pitchFamily="34" charset="0"/>
              <a:buChar char="•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Firth level</a:t>
            </a:r>
          </a:p>
          <a:p>
            <a:pPr lvl="5"/>
            <a:r>
              <a:rPr lang="en-US" dirty="0" smtClean="0"/>
              <a:t>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4644008" y="1556792"/>
            <a:ext cx="4042792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blue a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 purpl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309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Clr>
                <a:schemeClr val="bg1"/>
              </a:buClr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804863"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309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Font typeface="Arial" pitchFamily="34" charset="0"/>
              <a:buChar char="›"/>
              <a:defRPr sz="2400">
                <a:solidFill>
                  <a:schemeClr val="bg1"/>
                </a:solidFill>
              </a:defRPr>
            </a:lvl1pPr>
            <a:lvl2pPr marL="190500" indent="-190500"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447675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 marL="727075" indent="-228600" defTabSz="627063">
              <a:buClr>
                <a:schemeClr val="bg1"/>
              </a:buClr>
              <a:tabLst>
                <a:tab pos="723900" algn="l"/>
              </a:tabLst>
              <a:defRPr sz="2400">
                <a:solidFill>
                  <a:schemeClr val="bg1"/>
                </a:solidFill>
              </a:defRPr>
            </a:lvl4pPr>
            <a:lvl5pPr marL="979488" indent="-228600"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vice-for-slides.jpg"/>
          <p:cNvPicPr>
            <a:picLocks noChangeAspect="1"/>
          </p:cNvPicPr>
          <p:nvPr userDrawn="1"/>
        </p:nvPicPr>
        <p:blipFill>
          <a:blip r:embed="rId16" cstate="print"/>
          <a:srcRect b="10134"/>
          <a:stretch>
            <a:fillRect/>
          </a:stretch>
        </p:blipFill>
        <p:spPr>
          <a:xfrm>
            <a:off x="5581930" y="5976664"/>
            <a:ext cx="3370997" cy="8813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ISEAL Alliance Logo (RGB).eps"/>
          <p:cNvPicPr>
            <a:picLocks noChangeAspect="1"/>
          </p:cNvPicPr>
          <p:nvPr userDrawn="1"/>
        </p:nvPicPr>
        <p:blipFill>
          <a:blip r:embed="rId17" cstate="print"/>
          <a:srcRect l="9276" t="39140"/>
          <a:stretch>
            <a:fillRect/>
          </a:stretch>
        </p:blipFill>
        <p:spPr>
          <a:xfrm>
            <a:off x="323315" y="6069051"/>
            <a:ext cx="1800000" cy="63079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5400000">
            <a:off x="-216305" y="543402"/>
            <a:ext cx="1077651" cy="1588"/>
          </a:xfrm>
          <a:prstGeom prst="line">
            <a:avLst/>
          </a:prstGeom>
          <a:ln>
            <a:solidFill>
              <a:srgbClr val="0052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50" r:id="rId2"/>
    <p:sldLayoutId id="2147483710" r:id="rId3"/>
    <p:sldLayoutId id="2147483684" r:id="rId4"/>
    <p:sldLayoutId id="2147483711" r:id="rId5"/>
    <p:sldLayoutId id="2147483661" r:id="rId6"/>
    <p:sldLayoutId id="2147483691" r:id="rId7"/>
    <p:sldLayoutId id="2147483692" r:id="rId8"/>
    <p:sldLayoutId id="2147483654" r:id="rId9"/>
    <p:sldLayoutId id="2147483717" r:id="rId10"/>
    <p:sldLayoutId id="2147483656" r:id="rId11"/>
    <p:sldLayoutId id="2147483694" r:id="rId12"/>
    <p:sldLayoutId id="2147483693" r:id="rId13"/>
    <p:sldLayoutId id="214748372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0500" indent="-1905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›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76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270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79488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175" indent="-3175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216305" y="543402"/>
            <a:ext cx="1077651" cy="1588"/>
          </a:xfrm>
          <a:prstGeom prst="line">
            <a:avLst/>
          </a:prstGeom>
          <a:ln>
            <a:solidFill>
              <a:srgbClr val="0052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2" r:id="rId3"/>
    <p:sldLayoutId id="2147483730" r:id="rId4"/>
    <p:sldLayoutId id="2147483731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0500" indent="-1905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›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476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270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79488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175" indent="-3175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GB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7CF1C8A-3390-496F-B6FF-FCAA6BAFE4A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216305" y="543402"/>
            <a:ext cx="1077651" cy="1588"/>
          </a:xfrm>
          <a:prstGeom prst="line">
            <a:avLst/>
          </a:prstGeom>
          <a:ln>
            <a:solidFill>
              <a:srgbClr val="0052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-216305" y="543402"/>
            <a:ext cx="1077651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/>
          <a:srcRect b="5716"/>
          <a:stretch>
            <a:fillRect/>
          </a:stretch>
        </p:blipFill>
        <p:spPr>
          <a:xfrm>
            <a:off x="5580112" y="5954525"/>
            <a:ext cx="3362888" cy="903475"/>
          </a:xfrm>
          <a:prstGeom prst="rect">
            <a:avLst/>
          </a:prstGeom>
        </p:spPr>
      </p:pic>
      <p:pic>
        <p:nvPicPr>
          <p:cNvPr id="12" name="Picture 11" descr="ISEAL Alliance Logo (RGB).eps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23315" y="6167300"/>
            <a:ext cx="1800000" cy="5740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13" r:id="rId2"/>
    <p:sldLayoutId id="2147483712" r:id="rId3"/>
    <p:sldLayoutId id="2147483669" r:id="rId4"/>
    <p:sldLayoutId id="214748371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 typeface="Arial" pitchFamily="34" charset="0"/>
        <a:buChar char="›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190500" indent="-1905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›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47675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727075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979488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3175" indent="-3175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16543771_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94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9927" y="-9989"/>
            <a:ext cx="9144000" cy="3741329"/>
          </a:xfrm>
          <a:prstGeom prst="rect">
            <a:avLst/>
          </a:prstGeom>
          <a:gradFill>
            <a:gsLst>
              <a:gs pos="19000">
                <a:schemeClr val="tx2">
                  <a:alpha val="59000"/>
                </a:schemeClr>
              </a:gs>
              <a:gs pos="58000">
                <a:schemeClr val="tx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52500" y="637852"/>
            <a:ext cx="7238999" cy="911609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defTabSz="457200">
              <a:spcBef>
                <a:spcPct val="0"/>
              </a:spcBef>
              <a:defRPr/>
            </a:pPr>
            <a:endParaRPr lang="en-GB" sz="4000" dirty="0" smtClean="0"/>
          </a:p>
          <a:p>
            <a:pPr defTabSz="457200">
              <a:spcBef>
                <a:spcPct val="0"/>
              </a:spcBef>
              <a:defRPr/>
            </a:pPr>
            <a:endParaRPr lang="en-GB" sz="4000" dirty="0"/>
          </a:p>
          <a:p>
            <a:pPr defTabSz="457200">
              <a:spcBef>
                <a:spcPct val="0"/>
              </a:spcBef>
              <a:defRPr/>
            </a:pPr>
            <a:r>
              <a:rPr lang="en-GB" sz="4400" dirty="0" smtClean="0"/>
              <a:t>ISEAL </a:t>
            </a:r>
            <a:r>
              <a:rPr lang="en-GB" sz="4400" dirty="0" smtClean="0"/>
              <a:t>Alliance </a:t>
            </a:r>
          </a:p>
          <a:p>
            <a:pPr defTabSz="457200">
              <a:spcBef>
                <a:spcPct val="0"/>
              </a:spcBef>
              <a:defRPr/>
            </a:pPr>
            <a:r>
              <a:rPr lang="en-GB" sz="4000" dirty="0" smtClean="0"/>
              <a:t>Making Good Standards Better</a:t>
            </a:r>
            <a:endParaRPr lang="en-US" sz="4000" dirty="0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157296" y="947534"/>
            <a:ext cx="1887133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" y="5469997"/>
            <a:ext cx="9144001" cy="1135519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50000">
                <a:schemeClr val="bg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SEAL Alliance Logo (RGB).eps"/>
          <p:cNvPicPr>
            <a:picLocks noChangeAspect="1"/>
          </p:cNvPicPr>
          <p:nvPr/>
        </p:nvPicPr>
        <p:blipFill>
          <a:blip r:embed="rId3" cstate="print"/>
          <a:srcRect l="9276" t="39140"/>
          <a:stretch>
            <a:fillRect/>
          </a:stretch>
        </p:blipFill>
        <p:spPr>
          <a:xfrm>
            <a:off x="771525" y="5642504"/>
            <a:ext cx="2358556" cy="826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6619490"/>
            <a:ext cx="2357671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Photo © Marine Stewardship Council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68" y="2840055"/>
            <a:ext cx="8591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November 2012</a:t>
            </a: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FTC Forum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Cross-Border Enforceable Codes of Conduct</a:t>
            </a:r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Tregurtha, Senior Policy Manager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8989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ISEAL’s Mission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95288" y="1770063"/>
            <a:ext cx="3898900" cy="33877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89A834"/>
              </a:buClr>
              <a:buFont typeface="Wingdings" pitchFamily="2" charset="2"/>
              <a:buChar char="ü"/>
              <a:defRPr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 good practices for sustainability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</a:t>
            </a:r>
          </a:p>
          <a:p>
            <a:pPr eaLnBrk="1" hangingPunct="1">
              <a:buClr>
                <a:srgbClr val="89A834"/>
              </a:buClr>
              <a:buFont typeface="Wingdings" pitchFamily="2" charset="2"/>
              <a:buChar char="ü"/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distinguish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promote credible standards and tools, and </a:t>
            </a: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Clr>
                <a:srgbClr val="89A834"/>
              </a:buClr>
              <a:buFont typeface="Wingdings" pitchFamily="2" charset="2"/>
              <a:buChar char="ü"/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people understand the difference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7172" name="Picture Placeholder 8" descr="Noah Jackson RA2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2" r="9805"/>
          <a:stretch>
            <a:fillRect/>
          </a:stretch>
        </p:blipFill>
        <p:spPr bwMode="auto">
          <a:xfrm>
            <a:off x="4572000" y="0"/>
            <a:ext cx="457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6372225" y="6565900"/>
            <a:ext cx="2747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>
                <a:solidFill>
                  <a:schemeClr val="bg1"/>
                </a:solidFill>
                <a:latin typeface="Calibri" pitchFamily="34" charset="0"/>
              </a:rPr>
              <a:t>Photo © Noah Jackson | Rainforest Alliance</a:t>
            </a:r>
          </a:p>
        </p:txBody>
      </p:sp>
    </p:spTree>
    <p:extLst>
      <p:ext uri="{BB962C8B-B14F-4D97-AF65-F5344CB8AC3E}">
        <p14:creationId xmlns:p14="http://schemas.microsoft.com/office/powerpoint/2010/main" val="42231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ISEAL Alliance Members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742407" y="3610769"/>
            <a:ext cx="4329112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8" name="Group 20"/>
          <p:cNvGrpSpPr>
            <a:grpSpLocks/>
          </p:cNvGrpSpPr>
          <p:nvPr/>
        </p:nvGrpSpPr>
        <p:grpSpPr bwMode="auto">
          <a:xfrm>
            <a:off x="396875" y="1847850"/>
            <a:ext cx="4159250" cy="3843338"/>
            <a:chOff x="406796" y="1629215"/>
            <a:chExt cx="4159387" cy="3842546"/>
          </a:xfrm>
        </p:grpSpPr>
        <p:pic>
          <p:nvPicPr>
            <p:cNvPr id="6160" name="Picture 64" descr="RJC-LoRes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3617952"/>
              <a:ext cx="673833" cy="1000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60" descr="4CAssociation_LoRes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75" y="1716131"/>
              <a:ext cx="1917001" cy="47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81" descr="FBM_INT_VERT_RGB_PO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16" y="2524125"/>
              <a:ext cx="735749" cy="880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82" descr="IOAS-LoR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376" y="2680204"/>
              <a:ext cx="1192230" cy="64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85" descr="FSC-LoRes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21" b="6348"/>
            <a:stretch>
              <a:fillRect/>
            </a:stretch>
          </p:blipFill>
          <p:spPr bwMode="auto">
            <a:xfrm>
              <a:off x="1323975" y="2435121"/>
              <a:ext cx="898374" cy="9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86" descr="MSC-LoRes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300" y="2644548"/>
              <a:ext cx="926883" cy="65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87" descr="ASI-LoRes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291" y="1629215"/>
              <a:ext cx="1705158" cy="75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89" descr="UTZ-LoRes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75" y="4647824"/>
              <a:ext cx="796860" cy="79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90" descr="RA-SAN-LoRes.gi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6" y="4798399"/>
              <a:ext cx="1805835" cy="67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80" descr="RSB_LoRes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911" y="3678275"/>
              <a:ext cx="1883511" cy="7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88" descr="UEBT-LoRes.gif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195" y="4450747"/>
              <a:ext cx="761021" cy="101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84" descr="SAAS_LoRes.gif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409" y="3528991"/>
              <a:ext cx="878917" cy="87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376238" y="1058863"/>
            <a:ext cx="2362200" cy="6016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B76BC"/>
                </a:solidFill>
                <a:latin typeface="+mj-lt"/>
                <a:ea typeface="+mj-ea"/>
                <a:cs typeface="+mj-cs"/>
              </a:rPr>
              <a:t>Full Members</a:t>
            </a:r>
          </a:p>
        </p:txBody>
      </p:sp>
      <p:pic>
        <p:nvPicPr>
          <p:cNvPr id="6150" name="Picture 4" descr="http://www.isealalliance.org/sites/default/files/imagecache/organisation-profile/organisation/Bonsucr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597150"/>
            <a:ext cx="13017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www.isealalliance.org/sites/default/files/imagecache/organisation-profile/organisation/GoodWeav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755775"/>
            <a:ext cx="9509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://www.isealalliance.org/sites/default/files/imagecache/organisation-profile/organisation/AW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387475"/>
            <a:ext cx="15287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http://www.isealalliance.org/sites/default/files/imagecache/organisation-profile/organisation/RTR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4425950"/>
            <a:ext cx="1436687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Rspo-TM-EN-SG-1-3D-colo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829175"/>
            <a:ext cx="9556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214938" y="1077913"/>
            <a:ext cx="2914650" cy="6016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B76BC"/>
                </a:solidFill>
                <a:latin typeface="+mj-lt"/>
                <a:ea typeface="+mj-ea"/>
                <a:cs typeface="+mj-cs"/>
              </a:rPr>
              <a:t>Associate Members</a:t>
            </a:r>
          </a:p>
        </p:txBody>
      </p:sp>
      <p:pic>
        <p:nvPicPr>
          <p:cNvPr id="6156" name="Picture 6" descr="http://www.isealalliance.org/sites/default/files/imagecache/organisation-profile/organisation/GSTC-web-profile-pic-200-pixels-squar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23368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191125" y="3968750"/>
            <a:ext cx="2971800" cy="6016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B76BC"/>
                </a:solidFill>
                <a:latin typeface="+mj-lt"/>
                <a:ea typeface="+mj-ea"/>
                <a:cs typeface="+mj-cs"/>
              </a:rPr>
              <a:t>Applicants</a:t>
            </a:r>
          </a:p>
        </p:txBody>
      </p:sp>
      <p:pic>
        <p:nvPicPr>
          <p:cNvPr id="6158" name="Picture 12" descr="http://www.isealalliance.org/sites/default/files/imagecache/organisation-profile/organisation/ASC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854575"/>
            <a:ext cx="129222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292600"/>
            <a:ext cx="107156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 smtClean="0"/>
              <a:t>What are Sustainability Standards?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462984" y="4803492"/>
            <a:ext cx="8079130" cy="1819158"/>
          </a:xfrm>
          <a:prstGeom prst="rect">
            <a:avLst/>
          </a:prstGeom>
        </p:spPr>
        <p:txBody>
          <a:bodyPr/>
          <a:lstStyle/>
          <a:p>
            <a:pPr lvl="1">
              <a:buClr>
                <a:schemeClr val="accent3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their core, </a:t>
            </a:r>
            <a:r>
              <a:rPr lang="en-GB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sustainability standards 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all about the practices defined in their standard</a:t>
            </a:r>
          </a:p>
          <a:p>
            <a:pPr lvl="1">
              <a:buClr>
                <a:schemeClr val="accent3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good standard is complemented by a </a:t>
            </a:r>
            <a:r>
              <a:rPr lang="en-GB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certification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programme to assure the market of compliance</a:t>
            </a:r>
          </a:p>
          <a:p>
            <a:pPr lvl="1">
              <a:buClr>
                <a:schemeClr val="accent3"/>
              </a:buClr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GB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label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product then conveys the </a:t>
            </a:r>
            <a:r>
              <a:rPr lang="en-GB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message to consumers</a:t>
            </a:r>
          </a:p>
          <a:p>
            <a:endParaRPr lang="en-GB" sz="2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472100" y="1461163"/>
            <a:ext cx="8289925" cy="69172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GB" sz="2600" b="1" dirty="0" smtClean="0">
                <a:solidFill>
                  <a:schemeClr val="accent3"/>
                </a:solidFill>
              </a:rPr>
              <a:t>Market-based tools to drive Sustainable Production and Consumption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86138" y="2164470"/>
            <a:ext cx="8368495" cy="2566948"/>
            <a:chOff x="486138" y="2164470"/>
            <a:chExt cx="8368495" cy="2566948"/>
          </a:xfrm>
        </p:grpSpPr>
        <p:pic>
          <p:nvPicPr>
            <p:cNvPr id="5" name="Picture 4" descr="sustainable-coffee.jpg"/>
            <p:cNvPicPr>
              <a:picLocks noChangeAspect="1"/>
            </p:cNvPicPr>
            <p:nvPr/>
          </p:nvPicPr>
          <p:blipFill>
            <a:blip r:embed="rId3" cstate="print"/>
            <a:srcRect l="6582" t="12359" r="8101"/>
            <a:stretch>
              <a:fillRect/>
            </a:stretch>
          </p:blipFill>
          <p:spPr>
            <a:xfrm>
              <a:off x="1053309" y="2164470"/>
              <a:ext cx="7801324" cy="25669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6138" y="3183041"/>
              <a:ext cx="2604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4"/>
                  </a:solidFill>
                </a:rPr>
                <a:t>Social and environmental good practices are defined in standards</a:t>
              </a:r>
            </a:p>
            <a:p>
              <a:endParaRPr lang="en-GB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8206" y="221226"/>
            <a:ext cx="8362336" cy="1356851"/>
          </a:xfrm>
        </p:spPr>
        <p:txBody>
          <a:bodyPr/>
          <a:lstStyle/>
          <a:p>
            <a:r>
              <a:rPr lang="en-GB" sz="4400" dirty="0" smtClean="0"/>
              <a:t>ISEAL Codes: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9381" y="2996397"/>
            <a:ext cx="4042792" cy="639762"/>
          </a:xfrm>
        </p:spPr>
        <p:txBody>
          <a:bodyPr/>
          <a:lstStyle/>
          <a:p>
            <a:r>
              <a:rPr lang="en-GB" dirty="0" smtClean="0"/>
              <a:t>ISEAL Codes of Good Practice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5993" y="3676997"/>
            <a:ext cx="3754760" cy="3783843"/>
          </a:xfrm>
        </p:spPr>
        <p:txBody>
          <a:bodyPr/>
          <a:lstStyle/>
          <a:p>
            <a:pPr lvl="1"/>
            <a:r>
              <a:rPr lang="en-GB" b="1" dirty="0" smtClean="0"/>
              <a:t>Standard-Setting</a:t>
            </a:r>
            <a:r>
              <a:rPr lang="en-GB" dirty="0" smtClean="0"/>
              <a:t> Code (2004)</a:t>
            </a:r>
          </a:p>
          <a:p>
            <a:pPr lvl="1"/>
            <a:r>
              <a:rPr lang="en-GB" b="1" dirty="0" smtClean="0"/>
              <a:t>Impacts</a:t>
            </a:r>
            <a:r>
              <a:rPr lang="en-GB" dirty="0" smtClean="0"/>
              <a:t> Code (2010)</a:t>
            </a:r>
          </a:p>
          <a:p>
            <a:pPr lvl="1"/>
            <a:r>
              <a:rPr lang="en-GB" b="1" dirty="0" smtClean="0"/>
              <a:t>Assurance</a:t>
            </a:r>
            <a:r>
              <a:rPr lang="en-GB" dirty="0" smtClean="0"/>
              <a:t> Code (2012)</a:t>
            </a:r>
          </a:p>
          <a:p>
            <a:pPr lvl="1"/>
            <a:r>
              <a:rPr lang="en-GB" b="1" dirty="0" smtClean="0"/>
              <a:t>Claims and </a:t>
            </a:r>
            <a:r>
              <a:rPr lang="en-GB" b="1" dirty="0" smtClean="0"/>
              <a:t>Labelling </a:t>
            </a:r>
            <a:r>
              <a:rPr lang="en-GB" dirty="0" smtClean="0"/>
              <a:t>(2014)</a:t>
            </a:r>
            <a:r>
              <a:rPr lang="en-GB" b="1" dirty="0" smtClean="0"/>
              <a:t> </a:t>
            </a:r>
            <a:endParaRPr lang="en-GB" b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4638366" y="3025895"/>
            <a:ext cx="4042792" cy="639762"/>
          </a:xfrm>
        </p:spPr>
        <p:txBody>
          <a:bodyPr/>
          <a:lstStyle/>
          <a:p>
            <a:r>
              <a:rPr lang="en-GB" dirty="0" smtClean="0"/>
              <a:t>Referencing ISEAL Codes</a:t>
            </a:r>
            <a:endParaRPr lang="en-GB" dirty="0"/>
          </a:p>
        </p:txBody>
      </p:sp>
      <p:pic>
        <p:nvPicPr>
          <p:cNvPr id="10" name="Picture 3" descr="ISEAL partners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505" y="3431846"/>
            <a:ext cx="3908597" cy="342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89934" y="1177018"/>
            <a:ext cx="8288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romanLcParenR"/>
            </a:pPr>
            <a:r>
              <a:rPr lang="en-GB" sz="2400" b="1" dirty="0" smtClean="0"/>
              <a:t>Performance: </a:t>
            </a:r>
            <a:r>
              <a:rPr lang="en-GB" sz="2400" dirty="0" smtClean="0"/>
              <a:t>Codification </a:t>
            </a:r>
            <a:r>
              <a:rPr lang="en-GB" sz="2400" dirty="0"/>
              <a:t>of good practices that lead to improved </a:t>
            </a:r>
            <a:r>
              <a:rPr lang="en-GB" sz="2400" dirty="0" smtClean="0"/>
              <a:t>impact</a:t>
            </a:r>
          </a:p>
          <a:p>
            <a:pPr marL="514350" indent="-514350">
              <a:lnSpc>
                <a:spcPct val="150000"/>
              </a:lnSpc>
              <a:buAutoNum type="romanLcParenR"/>
            </a:pPr>
            <a:r>
              <a:rPr lang="en-GB" sz="2400" b="1" dirty="0" smtClean="0"/>
              <a:t>Legitimacy:  </a:t>
            </a:r>
            <a:r>
              <a:rPr lang="en-GB" sz="2400" dirty="0" smtClean="0"/>
              <a:t>Global </a:t>
            </a:r>
            <a:r>
              <a:rPr lang="en-GB" sz="2400" dirty="0"/>
              <a:t>recognition/benchmark of good practice</a:t>
            </a:r>
          </a:p>
        </p:txBody>
      </p:sp>
    </p:spTree>
    <p:extLst>
      <p:ext uri="{BB962C8B-B14F-4D97-AF65-F5344CB8AC3E}">
        <p14:creationId xmlns:p14="http://schemas.microsoft.com/office/powerpoint/2010/main" val="35864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ISEAL Codes….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9301"/>
            <a:ext cx="3898776" cy="44835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b="1" dirty="0" smtClean="0">
                <a:solidFill>
                  <a:schemeClr val="tx1"/>
                </a:solidFill>
              </a:rPr>
              <a:t>iii) Transparency: </a:t>
            </a:r>
            <a:r>
              <a:rPr lang="en-GB" dirty="0" smtClean="0">
                <a:solidFill>
                  <a:schemeClr val="tx1"/>
                </a:solidFill>
              </a:rPr>
              <a:t>Convening function of code development</a:t>
            </a:r>
          </a:p>
          <a:p>
            <a:pPr>
              <a:lnSpc>
                <a:spcPct val="120000"/>
              </a:lnSpc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GB" b="1" dirty="0" smtClean="0">
                <a:solidFill>
                  <a:schemeClr val="tx1"/>
                </a:solidFill>
              </a:rPr>
              <a:t>iv) Governance</a:t>
            </a:r>
            <a:r>
              <a:rPr lang="en-GB" dirty="0" smtClean="0">
                <a:solidFill>
                  <a:schemeClr val="tx1"/>
                </a:solidFill>
              </a:rPr>
              <a:t>:  – ISEAL membership requirement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Placeholder 8" descr="Charlie Watson, 2009 Rainforest Alliance.jpg"/>
          <p:cNvPicPr>
            <a:picLocks noChangeAspect="1"/>
          </p:cNvPicPr>
          <p:nvPr/>
        </p:nvPicPr>
        <p:blipFill>
          <a:blip r:embed="rId2" cstate="print"/>
          <a:srcRect l="24709" r="24709"/>
          <a:stretch>
            <a:fillRect/>
          </a:stretch>
        </p:blipFill>
        <p:spPr>
          <a:xfrm>
            <a:off x="4500563" y="0"/>
            <a:ext cx="4643437" cy="6885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6614745"/>
            <a:ext cx="289150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Photo © Charlie Watson| Rainforest Alliance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EAL Theme white">
  <a:themeElements>
    <a:clrScheme name="ISEAL theme colours">
      <a:dk1>
        <a:sysClr val="windowText" lastClr="000000"/>
      </a:dk1>
      <a:lt1>
        <a:sysClr val="window" lastClr="FFFFFF"/>
      </a:lt1>
      <a:dk2>
        <a:srgbClr val="00528E"/>
      </a:dk2>
      <a:lt2>
        <a:srgbClr val="B0B1B3"/>
      </a:lt2>
      <a:accent1>
        <a:srgbClr val="1B76BC"/>
      </a:accent1>
      <a:accent2>
        <a:srgbClr val="DF9B18"/>
      </a:accent2>
      <a:accent3>
        <a:srgbClr val="89A834"/>
      </a:accent3>
      <a:accent4>
        <a:srgbClr val="C42937"/>
      </a:accent4>
      <a:accent5>
        <a:srgbClr val="744481"/>
      </a:accent5>
      <a:accent6>
        <a:srgbClr val="00528E"/>
      </a:accent6>
      <a:hlink>
        <a:srgbClr val="1B76BC"/>
      </a:hlink>
      <a:folHlink>
        <a:srgbClr val="00528E"/>
      </a:folHlink>
    </a:clrScheme>
    <a:fontScheme name="ISEA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EAL theme minimal footer">
  <a:themeElements>
    <a:clrScheme name="ISEAL theme colours">
      <a:dk1>
        <a:sysClr val="windowText" lastClr="000000"/>
      </a:dk1>
      <a:lt1>
        <a:sysClr val="window" lastClr="FFFFFF"/>
      </a:lt1>
      <a:dk2>
        <a:srgbClr val="00528E"/>
      </a:dk2>
      <a:lt2>
        <a:srgbClr val="B0B1B3"/>
      </a:lt2>
      <a:accent1>
        <a:srgbClr val="1B76BC"/>
      </a:accent1>
      <a:accent2>
        <a:srgbClr val="DF9B18"/>
      </a:accent2>
      <a:accent3>
        <a:srgbClr val="89A834"/>
      </a:accent3>
      <a:accent4>
        <a:srgbClr val="C42937"/>
      </a:accent4>
      <a:accent5>
        <a:srgbClr val="744481"/>
      </a:accent5>
      <a:accent6>
        <a:srgbClr val="00528E"/>
      </a:accent6>
      <a:hlink>
        <a:srgbClr val="1B76BC"/>
      </a:hlink>
      <a:folHlink>
        <a:srgbClr val="00528E"/>
      </a:folHlink>
    </a:clrScheme>
    <a:fontScheme name="ISEA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ISEAL theme colours">
      <a:dk1>
        <a:sysClr val="windowText" lastClr="000000"/>
      </a:dk1>
      <a:lt1>
        <a:sysClr val="window" lastClr="FFFFFF"/>
      </a:lt1>
      <a:dk2>
        <a:srgbClr val="00528E"/>
      </a:dk2>
      <a:lt2>
        <a:srgbClr val="B0B1B3"/>
      </a:lt2>
      <a:accent1>
        <a:srgbClr val="1B76BC"/>
      </a:accent1>
      <a:accent2>
        <a:srgbClr val="DF9B18"/>
      </a:accent2>
      <a:accent3>
        <a:srgbClr val="89A834"/>
      </a:accent3>
      <a:accent4>
        <a:srgbClr val="C42937"/>
      </a:accent4>
      <a:accent5>
        <a:srgbClr val="744481"/>
      </a:accent5>
      <a:accent6>
        <a:srgbClr val="00528E"/>
      </a:accent6>
      <a:hlink>
        <a:srgbClr val="1B76BC"/>
      </a:hlink>
      <a:folHlink>
        <a:srgbClr val="0052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SEAL Theme Blue">
  <a:themeElements>
    <a:clrScheme name="ISEAL theme colours">
      <a:dk1>
        <a:sysClr val="windowText" lastClr="000000"/>
      </a:dk1>
      <a:lt1>
        <a:sysClr val="window" lastClr="FFFFFF"/>
      </a:lt1>
      <a:dk2>
        <a:srgbClr val="00528E"/>
      </a:dk2>
      <a:lt2>
        <a:srgbClr val="B0B1B3"/>
      </a:lt2>
      <a:accent1>
        <a:srgbClr val="1B76BC"/>
      </a:accent1>
      <a:accent2>
        <a:srgbClr val="DF9B18"/>
      </a:accent2>
      <a:accent3>
        <a:srgbClr val="89A834"/>
      </a:accent3>
      <a:accent4>
        <a:srgbClr val="C42937"/>
      </a:accent4>
      <a:accent5>
        <a:srgbClr val="744481"/>
      </a:accent5>
      <a:accent6>
        <a:srgbClr val="00528E"/>
      </a:accent6>
      <a:hlink>
        <a:srgbClr val="1B76BC"/>
      </a:hlink>
      <a:folHlink>
        <a:srgbClr val="00528E"/>
      </a:folHlink>
    </a:clrScheme>
    <a:fontScheme name="ISEAL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EAL theme colours">
    <a:dk1>
      <a:sysClr val="windowText" lastClr="000000"/>
    </a:dk1>
    <a:lt1>
      <a:sysClr val="window" lastClr="FFFFFF"/>
    </a:lt1>
    <a:dk2>
      <a:srgbClr val="00528E"/>
    </a:dk2>
    <a:lt2>
      <a:srgbClr val="B0B1B3"/>
    </a:lt2>
    <a:accent1>
      <a:srgbClr val="1B76BC"/>
    </a:accent1>
    <a:accent2>
      <a:srgbClr val="DF9B18"/>
    </a:accent2>
    <a:accent3>
      <a:srgbClr val="89A834"/>
    </a:accent3>
    <a:accent4>
      <a:srgbClr val="C42937"/>
    </a:accent4>
    <a:accent5>
      <a:srgbClr val="744481"/>
    </a:accent5>
    <a:accent6>
      <a:srgbClr val="00528E"/>
    </a:accent6>
    <a:hlink>
      <a:srgbClr val="1B76BC"/>
    </a:hlink>
    <a:folHlink>
      <a:srgbClr val="0052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238</Words>
  <Application>Microsoft Office PowerPoint</Application>
  <PresentationFormat>On-screen Show (4:3)</PresentationFormat>
  <Paragraphs>41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ISEAL Theme white</vt:lpstr>
      <vt:lpstr>ISEAL theme minimal footer</vt:lpstr>
      <vt:lpstr>blank</vt:lpstr>
      <vt:lpstr>ISEAL Theme Blue</vt:lpstr>
      <vt:lpstr>PowerPoint Presentation</vt:lpstr>
      <vt:lpstr>ISEAL’s Mission</vt:lpstr>
      <vt:lpstr>ISEAL Alliance Members</vt:lpstr>
      <vt:lpstr>What are Sustainability Standards?</vt:lpstr>
      <vt:lpstr>ISEAL Codes:  </vt:lpstr>
      <vt:lpstr>ISEAL Codes….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norma</cp:lastModifiedBy>
  <cp:revision>211</cp:revision>
  <dcterms:created xsi:type="dcterms:W3CDTF">2011-09-23T09:22:34Z</dcterms:created>
  <dcterms:modified xsi:type="dcterms:W3CDTF">2012-11-26T17:25:04Z</dcterms:modified>
</cp:coreProperties>
</file>