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xlsx" ContentType="application/vnd.openxmlformats-officedocument.spreadsheetml.sheet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7" r:id="rId2"/>
    <p:sldId id="411" r:id="rId3"/>
    <p:sldId id="357" r:id="rId4"/>
    <p:sldId id="360" r:id="rId5"/>
    <p:sldId id="413" r:id="rId6"/>
    <p:sldId id="418" r:id="rId7"/>
    <p:sldId id="419" r:id="rId8"/>
    <p:sldId id="414" r:id="rId9"/>
    <p:sldId id="376" r:id="rId10"/>
    <p:sldId id="383" r:id="rId11"/>
    <p:sldId id="397" r:id="rId12"/>
    <p:sldId id="394" r:id="rId13"/>
    <p:sldId id="395" r:id="rId14"/>
    <p:sldId id="389" r:id="rId15"/>
    <p:sldId id="415" r:id="rId16"/>
    <p:sldId id="416" r:id="rId17"/>
    <p:sldId id="417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4481" autoAdjust="0"/>
    <p:restoredTop sz="59319" autoAdjust="0"/>
  </p:normalViewPr>
  <p:slideViewPr>
    <p:cSldViewPr snapToGrid="0" snapToObjects="1">
      <p:cViewPr>
        <p:scale>
          <a:sx n="99" d="100"/>
          <a:sy n="99" d="100"/>
        </p:scale>
        <p:origin x="-1152" y="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0" d="100"/>
        <a:sy n="11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handoutMaster" Target="handoutMasters/handoutMaster1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/>
          <a:lstStyle/>
          <a:p>
            <a:pPr>
              <a:defRPr>
                <a:solidFill>
                  <a:schemeClr val="accent2"/>
                </a:solidFill>
              </a:defRPr>
            </a:pPr>
            <a:r>
              <a:rPr lang="en-US" sz="1800" b="1" i="0" u="none" strike="noStrike" baseline="0" dirty="0" smtClean="0">
                <a:solidFill>
                  <a:schemeClr val="accent2"/>
                </a:solidFill>
              </a:rPr>
              <a:t>Users trust a website more if it has a certification or seal indicating privacy approval by an outside organization</a:t>
            </a:r>
            <a:endParaRPr lang="en-US" sz="1800" b="1" u="none" dirty="0">
              <a:solidFill>
                <a:schemeClr val="accent2"/>
              </a:solidFill>
            </a:endParaRPr>
          </a:p>
        </c:rich>
      </c:tx>
      <c:layout>
        <c:manualLayout>
          <c:xMode val="edge"/>
          <c:yMode val="edge"/>
          <c:x val="0.110567572069206"/>
          <c:y val="0.0"/>
        </c:manualLayout>
      </c:layout>
      <c:overlay val="1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Aware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chemeClr val="tx2"/>
              </a:solidFill>
            </c:spPr>
          </c:dPt>
          <c:dPt>
            <c:idx val="1"/>
            <c:invertIfNegative val="0"/>
            <c:bubble3D val="0"/>
            <c:spPr>
              <a:solidFill>
                <a:srgbClr val="C00000"/>
              </a:solidFill>
            </c:spPr>
          </c:dPt>
          <c:dPt>
            <c:idx val="2"/>
            <c:invertIfNegative val="0"/>
            <c:bubble3D val="0"/>
            <c:spPr>
              <a:solidFill>
                <a:schemeClr val="accent3"/>
              </a:solidFill>
            </c:spPr>
          </c:dPt>
          <c:dPt>
            <c:idx val="3"/>
            <c:invertIfNegative val="0"/>
            <c:bubble3D val="0"/>
            <c:spPr>
              <a:solidFill>
                <a:srgbClr val="0070C0"/>
              </a:solidFill>
            </c:spPr>
          </c:dPt>
          <c:dLbls>
            <c:txPr>
              <a:bodyPr/>
              <a:lstStyle/>
              <a:p>
                <a:pPr>
                  <a:defRPr sz="2000"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NL</c:v>
                </c:pt>
                <c:pt idx="1">
                  <c:v>GB</c:v>
                </c:pt>
                <c:pt idx="2">
                  <c:v>DE</c:v>
                </c:pt>
                <c:pt idx="3">
                  <c:v>FR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0.49</c:v>
                </c:pt>
                <c:pt idx="1">
                  <c:v>0.57</c:v>
                </c:pt>
                <c:pt idx="2">
                  <c:v>0.57</c:v>
                </c:pt>
                <c:pt idx="3">
                  <c:v>0.62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box"/>
        <c:axId val="2125926648"/>
        <c:axId val="2125949640"/>
        <c:axId val="0"/>
      </c:bar3DChart>
      <c:catAx>
        <c:axId val="2125926648"/>
        <c:scaling>
          <c:orientation val="minMax"/>
        </c:scaling>
        <c:delete val="0"/>
        <c:axPos val="b"/>
        <c:majorTickMark val="none"/>
        <c:minorTickMark val="none"/>
        <c:tickLblPos val="nextTo"/>
        <c:crossAx val="2125949640"/>
        <c:crosses val="autoZero"/>
        <c:auto val="1"/>
        <c:lblAlgn val="ctr"/>
        <c:lblOffset val="100"/>
        <c:noMultiLvlLbl val="0"/>
      </c:catAx>
      <c:valAx>
        <c:axId val="2125949640"/>
        <c:scaling>
          <c:orientation val="minMax"/>
        </c:scaling>
        <c:delete val="0"/>
        <c:axPos val="l"/>
        <c:numFmt formatCode="0%" sourceLinked="1"/>
        <c:majorTickMark val="none"/>
        <c:minorTickMark val="none"/>
        <c:tickLblPos val="nextTo"/>
        <c:crossAx val="2125926648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1E515A2-A842-CD45-9486-8A678DB1A5C3}" type="doc">
      <dgm:prSet loTypeId="urn:microsoft.com/office/officeart/2005/8/layout/hProcess11" loCatId="" qsTypeId="urn:microsoft.com/office/officeart/2005/8/quickstyle/simple4" qsCatId="simple" csTypeId="urn:microsoft.com/office/officeart/2005/8/colors/accent1_2" csCatId="accent1" phldr="0"/>
      <dgm:spPr/>
    </dgm:pt>
    <dgm:pt modelId="{262BCD1D-7CA2-3B48-BED3-4C8A2142331D}" type="pres">
      <dgm:prSet presAssocID="{11E515A2-A842-CD45-9486-8A678DB1A5C3}" presName="Name0" presStyleCnt="0">
        <dgm:presLayoutVars>
          <dgm:dir/>
          <dgm:resizeHandles val="exact"/>
        </dgm:presLayoutVars>
      </dgm:prSet>
      <dgm:spPr/>
    </dgm:pt>
    <dgm:pt modelId="{5664EDCD-21E7-D047-B70D-8B4F698038A0}" type="pres">
      <dgm:prSet presAssocID="{11E515A2-A842-CD45-9486-8A678DB1A5C3}" presName="arrow" presStyleLbl="bgShp" presStyleIdx="0" presStyleCnt="1" custLinFactNeighborX="128" custLinFactNeighborY="-52898"/>
      <dgm:spPr/>
    </dgm:pt>
    <dgm:pt modelId="{7BFAE10E-3C09-CB48-9271-0BB9FE29C56E}" type="pres">
      <dgm:prSet presAssocID="{11E515A2-A842-CD45-9486-8A678DB1A5C3}" presName="points" presStyleCnt="0"/>
      <dgm:spPr/>
    </dgm:pt>
  </dgm:ptLst>
  <dgm:cxnLst>
    <dgm:cxn modelId="{7F800062-3C9B-2E4F-BD63-B3D100C669AF}" type="presOf" srcId="{11E515A2-A842-CD45-9486-8A678DB1A5C3}" destId="{262BCD1D-7CA2-3B48-BED3-4C8A2142331D}" srcOrd="0" destOrd="0" presId="urn:microsoft.com/office/officeart/2005/8/layout/hProcess11"/>
    <dgm:cxn modelId="{FA58873B-A773-1948-A392-12D43CBF0A76}" type="presParOf" srcId="{262BCD1D-7CA2-3B48-BED3-4C8A2142331D}" destId="{5664EDCD-21E7-D047-B70D-8B4F698038A0}" srcOrd="0" destOrd="0" presId="urn:microsoft.com/office/officeart/2005/8/layout/hProcess11"/>
    <dgm:cxn modelId="{DCC85F4F-F22C-BE4F-8A22-CA48966D0E31}" type="presParOf" srcId="{262BCD1D-7CA2-3B48-BED3-4C8A2142331D}" destId="{7BFAE10E-3C09-CB48-9271-0BB9FE29C56E}" srcOrd="1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664EDCD-21E7-D047-B70D-8B4F698038A0}">
      <dsp:nvSpPr>
        <dsp:cNvPr id="0" name=""/>
        <dsp:cNvSpPr/>
      </dsp:nvSpPr>
      <dsp:spPr>
        <a:xfrm>
          <a:off x="0" y="387131"/>
          <a:ext cx="8105373" cy="1751568"/>
        </a:xfrm>
        <a:prstGeom prst="notched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229A4F-5658-3642-827B-EF3C4A254B2F}" type="datetimeFigureOut">
              <a:rPr lang="en-US" smtClean="0"/>
              <a:pPr/>
              <a:t>11/26/12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D62EB5-9AB0-0441-855C-3796F84C939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58491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DF99BD-1F61-C04A-B762-B5D0B436A101}" type="datetimeFigureOut">
              <a:rPr lang="en-US" smtClean="0"/>
              <a:pPr/>
              <a:t>11/26/12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02C7C4-E6F2-8441-9322-1DEB51E5F23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50816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34595" indent="-134595" eaLnBrk="0" fontAlgn="base" hangingPunct="0"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en-US" sz="1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TRUSTe is </a:t>
            </a:r>
            <a:r>
              <a:rPr lang="en-US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the leader in Privacy Management Solutions</a:t>
            </a:r>
          </a:p>
          <a:p>
            <a:pPr marL="134595" indent="-134595" eaLnBrk="0" fontAlgn="base" hangingPunct="0"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en-US" sz="1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Over </a:t>
            </a:r>
            <a:r>
              <a:rPr lang="en-US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a decade of experience</a:t>
            </a:r>
          </a:p>
          <a:p>
            <a:pPr marL="134595" indent="-134595" eaLnBrk="0" fontAlgn="base" hangingPunct="0"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en-US" sz="1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Best knows for</a:t>
            </a:r>
            <a:r>
              <a:rPr lang="en-US" sz="1000" baseline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Certified </a:t>
            </a:r>
            <a:r>
              <a:rPr lang="en-US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Privacy Seal – seen on thousands of </a:t>
            </a:r>
            <a:r>
              <a:rPr lang="en-US" sz="1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websites, </a:t>
            </a:r>
            <a:r>
              <a: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b</a:t>
            </a:r>
            <a:r>
              <a:rPr lang="en-US" sz="1000" kern="0" noProof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illions</a:t>
            </a:r>
            <a:r>
              <a:rPr lang="en-US" sz="1000" kern="0" dirty="0" smtClean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rPr>
              <a:t> of consumer impressions per year</a:t>
            </a:r>
            <a:endParaRPr lang="en-US" sz="1000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134595" indent="-134595" eaLnBrk="0" fontAlgn="base" hangingPunct="0"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en-US" sz="1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“Gold-standard” </a:t>
            </a:r>
            <a:r>
              <a:rPr lang="en-US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for companies to demonstrate </a:t>
            </a:r>
            <a:r>
              <a:rPr lang="en-US" sz="1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commitment </a:t>
            </a:r>
            <a:r>
              <a:rPr lang="en-US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to managing customer </a:t>
            </a:r>
            <a:r>
              <a:rPr lang="en-US" sz="1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privacy</a:t>
            </a:r>
          </a:p>
          <a:p>
            <a:pPr marL="134595" indent="-134595" eaLnBrk="0" fontAlgn="base" hangingPunct="0"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en-US" sz="1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Robust</a:t>
            </a:r>
            <a:r>
              <a:rPr lang="en-US" sz="1000" baseline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 technology infrastructure powers all of our solutions</a:t>
            </a:r>
          </a:p>
          <a:p>
            <a:pPr marL="134595" indent="-134595" eaLnBrk="0" fontAlgn="base" hangingPunct="0">
              <a:spcAft>
                <a:spcPct val="0"/>
              </a:spcAft>
              <a:buFont typeface="Arial" pitchFamily="34" charset="0"/>
              <a:buChar char="•"/>
              <a:defRPr/>
            </a:pPr>
            <a:endParaRPr lang="en-US" sz="1000" baseline="0" dirty="0" smtClean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134595" indent="-134595" eaLnBrk="0" fontAlgn="base" hangingPunct="0"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en-US" sz="1000" baseline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Most popular offering is TRUSTed Websites Privacy Certification Solution</a:t>
            </a:r>
          </a:p>
          <a:p>
            <a:pPr marL="591795" lvl="1" indent="-134595" eaLnBrk="0" fontAlgn="base" hangingPunct="0"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en-US" sz="1000" baseline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Thousands of Certified Websites</a:t>
            </a:r>
          </a:p>
          <a:p>
            <a:pPr marL="134595" indent="-134595" eaLnBrk="0" fontAlgn="base" hangingPunct="0"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en-US" sz="1000" baseline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Now offer full suite addressing all your online channels – mobile, cloud, targeted advertising, etc.</a:t>
            </a:r>
          </a:p>
          <a:p>
            <a:pPr marL="134595" indent="-134595" eaLnBrk="0" fontAlgn="base" hangingPunct="0"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en-US" sz="1000" baseline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Also have full EU Suite to address EU Cookie Directive</a:t>
            </a:r>
          </a:p>
          <a:p>
            <a:pPr marL="134595" indent="-134595" eaLnBrk="0" fontAlgn="base" hangingPunct="0">
              <a:spcAft>
                <a:spcPct val="0"/>
              </a:spcAft>
              <a:buFont typeface="Arial" pitchFamily="34" charset="0"/>
              <a:buChar char="•"/>
              <a:defRPr/>
            </a:pPr>
            <a:endParaRPr lang="en-US" sz="1000" baseline="0" dirty="0" smtClean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134595" indent="-134595" eaLnBrk="0" fontAlgn="base" hangingPunct="0"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en-US" sz="1000" baseline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Not just services and certifications – deep technology offering and ongoing operational support – privacy management requires ongoing attention</a:t>
            </a:r>
            <a:endParaRPr lang="en-US" sz="1000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134595" indent="-134595" eaLnBrk="0" fontAlgn="base" hangingPunct="0">
              <a:spcAft>
                <a:spcPct val="0"/>
              </a:spcAft>
              <a:buFont typeface="Arial" pitchFamily="34" charset="0"/>
              <a:buChar char="•"/>
              <a:defRPr/>
            </a:pPr>
            <a:endParaRPr lang="en-US" sz="1000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134595" indent="-134595" eaLnBrk="0" fontAlgn="base" hangingPunct="0"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en-US" sz="1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Work </a:t>
            </a:r>
            <a:r>
              <a:rPr lang="en-US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with companies of all sizes</a:t>
            </a:r>
          </a:p>
          <a:p>
            <a:pPr marL="134595" indent="-134595" eaLnBrk="0" fontAlgn="base" hangingPunct="0"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en-US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Across all </a:t>
            </a:r>
            <a:r>
              <a:rPr lang="en-US" sz="1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industries</a:t>
            </a:r>
          </a:p>
          <a:p>
            <a:pPr marL="134595" indent="-134595" eaLnBrk="0" fontAlgn="base" hangingPunct="0"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en-US" sz="1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Very loyal</a:t>
            </a:r>
            <a:r>
              <a:rPr lang="en-US" sz="1000" baseline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 / satisfied customer base – many for over 5 years</a:t>
            </a:r>
          </a:p>
          <a:p>
            <a:pPr marL="134595" indent="-134595" eaLnBrk="0" fontAlgn="base" hangingPunct="0"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en-US" sz="1000" baseline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Sampling of the logos – some of the best known brands, but also many newer companies</a:t>
            </a:r>
            <a:endParaRPr lang="en-US" sz="1000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134595" indent="-134595" eaLnBrk="0" fontAlgn="base" hangingPunct="0">
              <a:spcAft>
                <a:spcPct val="0"/>
              </a:spcAft>
              <a:buFont typeface="Arial" pitchFamily="34" charset="0"/>
              <a:buChar char="•"/>
              <a:defRPr/>
            </a:pPr>
            <a:endParaRPr lang="en-US" sz="1000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134595" indent="-134595" eaLnBrk="0" fontAlgn="base" hangingPunct="0"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en-US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We can help you assess your </a:t>
            </a:r>
            <a:r>
              <a:rPr lang="en-US" sz="1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privacy management needs </a:t>
            </a:r>
            <a:r>
              <a:rPr lang="en-US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and put together a solution for </a:t>
            </a:r>
            <a:r>
              <a:rPr lang="en-US" sz="1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you</a:t>
            </a:r>
            <a:endParaRPr lang="en-US" sz="1000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63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9DCDAA6-69D8-4964-8D36-BA0F354FFFA7}" type="slidenum">
              <a:rPr lang="en-US" smtClean="0"/>
              <a:pPr/>
              <a:t>2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indent="0">
              <a:buFont typeface="Arial" pitchFamily="34" charset="0"/>
              <a:buNone/>
            </a:pPr>
            <a:endParaRPr lang="en-US" dirty="0" smtClean="0"/>
          </a:p>
        </p:txBody>
      </p:sp>
      <p:sp>
        <p:nvSpPr>
          <p:cNvPr id="225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EE07FEC-946F-4E7E-B8D1-47EE4A46F27D}" type="slidenum">
              <a:rPr lang="en-US" smtClean="0">
                <a:latin typeface="Calibri" pitchFamily="34" charset="0"/>
                <a:ea typeface="MS PGothic" pitchFamily="34" charset="-128"/>
              </a:rPr>
              <a:pPr/>
              <a:t>3</a:t>
            </a:fld>
            <a:endParaRPr lang="en-US" dirty="0" smtClean="0">
              <a:latin typeface="Calibri" pitchFamily="34" charset="0"/>
              <a:ea typeface="MS PGothic" pitchFamily="3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02C7C4-E6F2-8441-9322-1DEB51E5F239}" type="slidenum">
              <a:rPr lang="en-US" smtClean="0"/>
              <a:pPr/>
              <a:t>16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62000">
                <a:schemeClr val="accent1"/>
              </a:gs>
              <a:gs pos="0">
                <a:schemeClr val="accent1">
                  <a:lumMod val="75000"/>
                </a:schemeClr>
              </a:gs>
            </a:gsLst>
            <a:lin ang="16200000" scaled="0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ounded Rectangle 9"/>
          <p:cNvSpPr/>
          <p:nvPr userDrawn="1"/>
        </p:nvSpPr>
        <p:spPr>
          <a:xfrm>
            <a:off x="536631" y="488871"/>
            <a:ext cx="8070739" cy="5880258"/>
          </a:xfrm>
          <a:prstGeom prst="roundRect">
            <a:avLst>
              <a:gd name="adj" fmla="val 2549"/>
            </a:avLst>
          </a:prstGeom>
          <a:solidFill>
            <a:schemeClr val="bg1"/>
          </a:solidFill>
          <a:ln w="4127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241300" dist="38100" dir="2700000">
              <a:srgbClr val="000000">
                <a:alpha val="43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2366536"/>
            <a:ext cx="6400800" cy="1470025"/>
          </a:xfrm>
          <a:prstGeom prst="rect">
            <a:avLst/>
          </a:prstGeom>
        </p:spPr>
        <p:txBody>
          <a:bodyPr anchor="b"/>
          <a:lstStyle>
            <a:lvl1pPr>
              <a:defRPr sz="3200" b="1">
                <a:solidFill>
                  <a:srgbClr val="CE4E15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963108"/>
            <a:ext cx="6400800" cy="125036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>
                <a:solidFill>
                  <a:srgbClr val="21212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9" name="Picture 8" descr="TRUSTe_logo_rgb_MS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30879" y="1122676"/>
            <a:ext cx="1082242" cy="1151840"/>
          </a:xfrm>
          <a:prstGeom prst="rect">
            <a:avLst/>
          </a:prstGeom>
        </p:spPr>
      </p:pic>
      <p:cxnSp>
        <p:nvCxnSpPr>
          <p:cNvPr id="13" name="Straight Connector 12"/>
          <p:cNvCxnSpPr/>
          <p:nvPr userDrawn="1"/>
        </p:nvCxnSpPr>
        <p:spPr>
          <a:xfrm>
            <a:off x="1371600" y="3900058"/>
            <a:ext cx="6400800" cy="1588"/>
          </a:xfrm>
          <a:prstGeom prst="line">
            <a:avLst/>
          </a:prstGeom>
          <a:ln>
            <a:gradFill flip="none" rotWithShape="1">
              <a:gsLst>
                <a:gs pos="0">
                  <a:schemeClr val="bg1"/>
                </a:gs>
                <a:gs pos="100000">
                  <a:srgbClr val="FFFFFF"/>
                </a:gs>
                <a:gs pos="50000">
                  <a:schemeClr val="bg1">
                    <a:lumMod val="50000"/>
                  </a:schemeClr>
                </a:gs>
              </a:gsLst>
              <a:lin ang="0" scaled="1"/>
              <a:tileRect/>
            </a:gra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3012111" y="5368832"/>
            <a:ext cx="3119778" cy="579672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 sz="1600"/>
            </a:lvl1pPr>
            <a:lvl2pPr marL="457200" indent="0" algn="l">
              <a:buNone/>
              <a:defRPr/>
            </a:lvl2pPr>
            <a:lvl3pPr marL="914400" indent="0" algn="l">
              <a:buNone/>
              <a:defRPr/>
            </a:lvl3pPr>
            <a:lvl4pPr marL="1371600" indent="0" algn="l">
              <a:buNone/>
              <a:defRPr/>
            </a:lvl4pPr>
            <a:lvl5pPr marL="1828800" indent="0" algn="l"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2"/>
          <p:cNvSpPr>
            <a:spLocks noGrp="1"/>
          </p:cNvSpPr>
          <p:nvPr>
            <p:ph type="body" idx="10"/>
          </p:nvPr>
        </p:nvSpPr>
        <p:spPr>
          <a:xfrm>
            <a:off x="337008" y="1301524"/>
            <a:ext cx="8453205" cy="639762"/>
          </a:xfrm>
          <a:prstGeom prst="rect">
            <a:avLst/>
          </a:prstGeom>
        </p:spPr>
        <p:txBody>
          <a:bodyPr wrap="square" lIns="0" tIns="0" rIns="0" bIns="0" anchor="b"/>
          <a:lstStyle>
            <a:lvl1pPr marL="0" indent="0" algn="ctr">
              <a:buNone/>
              <a:defRPr sz="2000" b="1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1"/>
          </p:nvPr>
        </p:nvSpPr>
        <p:spPr>
          <a:xfrm>
            <a:off x="337008" y="2112541"/>
            <a:ext cx="8453205" cy="4346132"/>
          </a:xfrm>
          <a:prstGeom prst="rect">
            <a:avLst/>
          </a:prstGeom>
        </p:spPr>
        <p:txBody>
          <a:bodyPr vert="horz"/>
          <a:lstStyle/>
          <a:p>
            <a:endParaRPr lang="en-US" dirty="0"/>
          </a:p>
        </p:txBody>
      </p:sp>
      <p:pic>
        <p:nvPicPr>
          <p:cNvPr id="9" name="Picture 8" descr="TRUSTe_logo_rgb_MS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16211" y="269435"/>
            <a:ext cx="628419" cy="668831"/>
          </a:xfrm>
          <a:prstGeom prst="rect">
            <a:avLst/>
          </a:prstGeom>
        </p:spPr>
      </p:pic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337009" y="0"/>
            <a:ext cx="7665358" cy="1054754"/>
          </a:xfrm>
          <a:prstGeom prst="rect">
            <a:avLst/>
          </a:prstGeom>
        </p:spPr>
        <p:txBody>
          <a:bodyPr lIns="0" anchor="ctr"/>
          <a:lstStyle>
            <a:lvl1pPr algn="l"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337009" y="1053166"/>
            <a:ext cx="7792357" cy="1588"/>
          </a:xfrm>
          <a:prstGeom prst="line">
            <a:avLst/>
          </a:prstGeom>
          <a:ln>
            <a:gradFill flip="none" rotWithShape="1">
              <a:gsLst>
                <a:gs pos="100000">
                  <a:srgbClr val="FFFFFF"/>
                </a:gs>
                <a:gs pos="21000">
                  <a:schemeClr val="bg1">
                    <a:lumMod val="50000"/>
                  </a:schemeClr>
                </a:gs>
              </a:gsLst>
              <a:lin ang="0" scaled="1"/>
              <a:tileRect/>
            </a:gra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3"/>
          <p:cNvSpPr>
            <a:spLocks noGrp="1"/>
          </p:cNvSpPr>
          <p:nvPr>
            <p:ph type="body" sz="half" idx="2"/>
          </p:nvPr>
        </p:nvSpPr>
        <p:spPr>
          <a:xfrm>
            <a:off x="2135106" y="1393999"/>
            <a:ext cx="6655108" cy="1462691"/>
          </a:xfrm>
          <a:prstGeom prst="rect">
            <a:avLst/>
          </a:prstGeom>
        </p:spPr>
        <p:txBody>
          <a:bodyPr lIns="0" tIns="0" rIns="0" bIns="0" anchor="ctr"/>
          <a:lstStyle>
            <a:lvl1pPr marL="0" indent="0">
              <a:lnSpc>
                <a:spcPts val="2080"/>
              </a:lnSpc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7" name="Text Placeholder 3"/>
          <p:cNvSpPr>
            <a:spLocks noGrp="1"/>
          </p:cNvSpPr>
          <p:nvPr>
            <p:ph type="body" sz="half" idx="11"/>
          </p:nvPr>
        </p:nvSpPr>
        <p:spPr>
          <a:xfrm>
            <a:off x="2135106" y="3093177"/>
            <a:ext cx="6655108" cy="1462691"/>
          </a:xfrm>
          <a:prstGeom prst="rect">
            <a:avLst/>
          </a:prstGeom>
        </p:spPr>
        <p:txBody>
          <a:bodyPr lIns="0" tIns="0" rIns="0" bIns="0" anchor="ctr"/>
          <a:lstStyle>
            <a:lvl1pPr marL="0" indent="0">
              <a:lnSpc>
                <a:spcPts val="2080"/>
              </a:lnSpc>
              <a:buNone/>
              <a:defRPr sz="1400">
                <a:solidFill>
                  <a:srgbClr val="21212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3"/>
          </p:nvPr>
        </p:nvSpPr>
        <p:spPr>
          <a:xfrm>
            <a:off x="2135106" y="4783592"/>
            <a:ext cx="6655108" cy="1462691"/>
          </a:xfrm>
          <a:prstGeom prst="rect">
            <a:avLst/>
          </a:prstGeom>
        </p:spPr>
        <p:txBody>
          <a:bodyPr lIns="0" tIns="0" rIns="0" bIns="0" anchor="ctr"/>
          <a:lstStyle>
            <a:lvl1pPr marL="0" indent="0">
              <a:lnSpc>
                <a:spcPts val="2080"/>
              </a:lnSpc>
              <a:buNone/>
              <a:defRPr sz="1400">
                <a:solidFill>
                  <a:srgbClr val="21212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3" name="Picture Placeholder 22"/>
          <p:cNvSpPr>
            <a:spLocks noGrp="1"/>
          </p:cNvSpPr>
          <p:nvPr>
            <p:ph type="pic" sz="quarter" idx="14"/>
          </p:nvPr>
        </p:nvSpPr>
        <p:spPr>
          <a:xfrm>
            <a:off x="337009" y="1394488"/>
            <a:ext cx="1555750" cy="1462087"/>
          </a:xfrm>
          <a:prstGeom prst="rect">
            <a:avLst/>
          </a:prstGeom>
        </p:spPr>
        <p:txBody>
          <a:bodyPr vert="horz"/>
          <a:lstStyle/>
          <a:p>
            <a:endParaRPr lang="en-US" dirty="0"/>
          </a:p>
        </p:txBody>
      </p:sp>
      <p:sp>
        <p:nvSpPr>
          <p:cNvPr id="24" name="Picture Placeholder 22"/>
          <p:cNvSpPr>
            <a:spLocks noGrp="1"/>
          </p:cNvSpPr>
          <p:nvPr>
            <p:ph type="pic" sz="quarter" idx="15"/>
          </p:nvPr>
        </p:nvSpPr>
        <p:spPr>
          <a:xfrm>
            <a:off x="337009" y="3093781"/>
            <a:ext cx="1555750" cy="1462087"/>
          </a:xfrm>
          <a:prstGeom prst="rect">
            <a:avLst/>
          </a:prstGeom>
        </p:spPr>
        <p:txBody>
          <a:bodyPr vert="horz"/>
          <a:lstStyle/>
          <a:p>
            <a:endParaRPr lang="en-US" dirty="0"/>
          </a:p>
        </p:txBody>
      </p:sp>
      <p:sp>
        <p:nvSpPr>
          <p:cNvPr id="25" name="Picture Placeholder 22"/>
          <p:cNvSpPr>
            <a:spLocks noGrp="1"/>
          </p:cNvSpPr>
          <p:nvPr>
            <p:ph type="pic" sz="quarter" idx="16"/>
          </p:nvPr>
        </p:nvSpPr>
        <p:spPr>
          <a:xfrm>
            <a:off x="337009" y="4783592"/>
            <a:ext cx="1555750" cy="1462087"/>
          </a:xfrm>
          <a:prstGeom prst="rect">
            <a:avLst/>
          </a:prstGeom>
        </p:spPr>
        <p:txBody>
          <a:bodyPr vert="horz"/>
          <a:lstStyle/>
          <a:p>
            <a:endParaRPr lang="en-US" dirty="0"/>
          </a:p>
        </p:txBody>
      </p:sp>
      <p:pic>
        <p:nvPicPr>
          <p:cNvPr id="15" name="Picture 14" descr="TRUSTe_logo_rgb_MS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16211" y="269435"/>
            <a:ext cx="628419" cy="668831"/>
          </a:xfrm>
          <a:prstGeom prst="rect">
            <a:avLst/>
          </a:prstGeom>
        </p:spPr>
      </p:pic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337009" y="0"/>
            <a:ext cx="7665358" cy="1054754"/>
          </a:xfrm>
          <a:prstGeom prst="rect">
            <a:avLst/>
          </a:prstGeom>
        </p:spPr>
        <p:txBody>
          <a:bodyPr lIns="0" anchor="ctr"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337009" y="1053166"/>
            <a:ext cx="7792357" cy="1588"/>
          </a:xfrm>
          <a:prstGeom prst="line">
            <a:avLst/>
          </a:prstGeom>
          <a:ln>
            <a:gradFill flip="none" rotWithShape="1">
              <a:gsLst>
                <a:gs pos="100000">
                  <a:srgbClr val="FFFFFF"/>
                </a:gs>
                <a:gs pos="21000">
                  <a:schemeClr val="bg1">
                    <a:lumMod val="50000"/>
                  </a:schemeClr>
                </a:gs>
              </a:gsLst>
              <a:lin ang="0" scaled="1"/>
              <a:tileRect/>
            </a:gra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337010" y="2279064"/>
            <a:ext cx="3019652" cy="4130118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0"/>
          </p:nvPr>
        </p:nvSpPr>
        <p:spPr>
          <a:xfrm>
            <a:off x="3780669" y="1432427"/>
            <a:ext cx="5027689" cy="4976755"/>
          </a:xfrm>
          <a:prstGeom prst="rect">
            <a:avLst/>
          </a:prstGeom>
        </p:spPr>
        <p:txBody>
          <a:bodyPr wrap="square" lIns="0" tIns="0" rIns="0" bIns="0"/>
          <a:lstStyle>
            <a:lvl1pPr marL="225425" indent="-225425">
              <a:spcAft>
                <a:spcPts val="600"/>
              </a:spcAft>
              <a:defRPr sz="2000">
                <a:solidFill>
                  <a:schemeClr val="tx1"/>
                </a:solidFill>
              </a:defRPr>
            </a:lvl1pPr>
            <a:lvl2pPr marL="517525" indent="-227013">
              <a:spcAft>
                <a:spcPts val="600"/>
              </a:spcAft>
              <a:defRPr sz="1700">
                <a:solidFill>
                  <a:schemeClr val="tx1"/>
                </a:solidFill>
              </a:defRPr>
            </a:lvl2pPr>
            <a:lvl3pPr marL="798513" indent="-228600">
              <a:spcAft>
                <a:spcPts val="600"/>
              </a:spcAft>
              <a:buFont typeface="Courier New"/>
              <a:buChar char="o"/>
              <a:defRPr sz="1600">
                <a:solidFill>
                  <a:schemeClr val="tx1"/>
                </a:solidFill>
              </a:defRPr>
            </a:lvl3pPr>
            <a:lvl4pPr marL="1092200" indent="-228600">
              <a:spcAft>
                <a:spcPts val="600"/>
              </a:spcAft>
              <a:buFont typeface="Lucida Grande"/>
              <a:buChar char="»"/>
              <a:defRPr sz="1400">
                <a:solidFill>
                  <a:schemeClr val="tx1"/>
                </a:solidFill>
              </a:defRPr>
            </a:lvl4pPr>
            <a:lvl5pPr>
              <a:defRPr sz="12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 rot="5400000">
            <a:off x="996853" y="3955144"/>
            <a:ext cx="5134428" cy="1588"/>
          </a:xfrm>
          <a:prstGeom prst="line">
            <a:avLst/>
          </a:prstGeom>
          <a:ln w="3175">
            <a:solidFill>
              <a:schemeClr val="bg1">
                <a:lumMod val="8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 Placeholder 2"/>
          <p:cNvSpPr>
            <a:spLocks noGrp="1"/>
          </p:cNvSpPr>
          <p:nvPr>
            <p:ph type="body" idx="11"/>
          </p:nvPr>
        </p:nvSpPr>
        <p:spPr>
          <a:xfrm>
            <a:off x="337009" y="1188349"/>
            <a:ext cx="3019652" cy="903668"/>
          </a:xfrm>
          <a:prstGeom prst="rect">
            <a:avLst/>
          </a:prstGeom>
        </p:spPr>
        <p:txBody>
          <a:bodyPr wrap="square" lIns="0" tIns="0" rIns="0" bIns="0" anchor="b"/>
          <a:lstStyle>
            <a:lvl1pPr marL="0" indent="0">
              <a:buNone/>
              <a:defRPr sz="1800" b="1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pic>
        <p:nvPicPr>
          <p:cNvPr id="16" name="Picture 15" descr="TRUSTe_logo_rgb_MS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16211" y="269435"/>
            <a:ext cx="628419" cy="668831"/>
          </a:xfrm>
          <a:prstGeom prst="rect">
            <a:avLst/>
          </a:prstGeom>
        </p:spPr>
      </p:pic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337009" y="0"/>
            <a:ext cx="7665358" cy="1054754"/>
          </a:xfrm>
          <a:prstGeom prst="rect">
            <a:avLst/>
          </a:prstGeom>
        </p:spPr>
        <p:txBody>
          <a:bodyPr lIns="0" anchor="ctr"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337009" y="1053166"/>
            <a:ext cx="7792357" cy="1588"/>
          </a:xfrm>
          <a:prstGeom prst="line">
            <a:avLst/>
          </a:prstGeom>
          <a:ln>
            <a:gradFill flip="none" rotWithShape="1">
              <a:gsLst>
                <a:gs pos="100000">
                  <a:srgbClr val="FFFFFF"/>
                </a:gs>
                <a:gs pos="21000">
                  <a:schemeClr val="bg1">
                    <a:lumMod val="50000"/>
                  </a:schemeClr>
                </a:gs>
              </a:gsLst>
              <a:lin ang="0" scaled="1"/>
              <a:tileRect/>
            </a:gra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 col bas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TRUSTe_logo_rgb_MS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16211" y="269435"/>
            <a:ext cx="628419" cy="668831"/>
          </a:xfrm>
          <a:prstGeom prst="rect">
            <a:avLst/>
          </a:prstGeom>
        </p:spPr>
      </p:pic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337009" y="1206558"/>
            <a:ext cx="8507621" cy="5252299"/>
          </a:xfrm>
          <a:prstGeom prst="rect">
            <a:avLst/>
          </a:prstGeom>
        </p:spPr>
        <p:txBody>
          <a:bodyPr wrap="square" lIns="0" tIns="0" rIns="0" bIns="0"/>
          <a:lstStyle>
            <a:lvl1pPr marL="225425" indent="-225425">
              <a:spcAft>
                <a:spcPts val="600"/>
              </a:spcAft>
              <a:defRPr sz="2000">
                <a:solidFill>
                  <a:schemeClr val="tx1"/>
                </a:solidFill>
              </a:defRPr>
            </a:lvl1pPr>
            <a:lvl2pPr marL="517525" indent="-227013">
              <a:spcAft>
                <a:spcPts val="600"/>
              </a:spcAft>
              <a:defRPr sz="1700">
                <a:solidFill>
                  <a:schemeClr val="tx1"/>
                </a:solidFill>
              </a:defRPr>
            </a:lvl2pPr>
            <a:lvl3pPr marL="798513" indent="-228600">
              <a:spcAft>
                <a:spcPts val="600"/>
              </a:spcAft>
              <a:buFont typeface="Courier New"/>
              <a:buChar char="o"/>
              <a:defRPr sz="1600">
                <a:solidFill>
                  <a:schemeClr val="tx1"/>
                </a:solidFill>
              </a:defRPr>
            </a:lvl3pPr>
            <a:lvl4pPr marL="1092200" indent="-228600">
              <a:spcAft>
                <a:spcPts val="600"/>
              </a:spcAft>
              <a:buFont typeface="Lucida Grande"/>
              <a:buChar char="»"/>
              <a:defRPr sz="1400">
                <a:solidFill>
                  <a:schemeClr val="tx1"/>
                </a:solidFill>
              </a:defRPr>
            </a:lvl4pPr>
            <a:lvl5pPr>
              <a:defRPr sz="12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37009" y="0"/>
            <a:ext cx="7665358" cy="938266"/>
          </a:xfrm>
          <a:prstGeom prst="rect">
            <a:avLst/>
          </a:prstGeom>
        </p:spPr>
        <p:txBody>
          <a:bodyPr lIns="0" anchor="ctr"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337009" y="938866"/>
            <a:ext cx="7792357" cy="1588"/>
          </a:xfrm>
          <a:prstGeom prst="line">
            <a:avLst/>
          </a:prstGeom>
          <a:ln>
            <a:gradFill flip="none" rotWithShape="1">
              <a:gsLst>
                <a:gs pos="100000">
                  <a:srgbClr val="FFFFFF"/>
                </a:gs>
                <a:gs pos="21000">
                  <a:schemeClr val="bg1">
                    <a:lumMod val="50000"/>
                  </a:schemeClr>
                </a:gs>
              </a:gsLst>
              <a:lin ang="0" scaled="1"/>
              <a:tileRect/>
            </a:gra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546973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62000">
                <a:schemeClr val="bg1">
                  <a:lumMod val="65000"/>
                </a:schemeClr>
              </a:gs>
              <a:gs pos="0">
                <a:schemeClr val="tx1">
                  <a:lumMod val="75000"/>
                  <a:lumOff val="25000"/>
                </a:schemeClr>
              </a:gs>
            </a:gsLst>
            <a:lin ang="16200000" scaled="0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ounded Rectangle 9"/>
          <p:cNvSpPr/>
          <p:nvPr userDrawn="1"/>
        </p:nvSpPr>
        <p:spPr>
          <a:xfrm>
            <a:off x="536631" y="488871"/>
            <a:ext cx="8070739" cy="5880258"/>
          </a:xfrm>
          <a:prstGeom prst="roundRect">
            <a:avLst>
              <a:gd name="adj" fmla="val 2549"/>
            </a:avLst>
          </a:prstGeom>
          <a:solidFill>
            <a:schemeClr val="bg1"/>
          </a:solidFill>
          <a:ln w="4127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241300" dist="38100" dir="2700000">
              <a:srgbClr val="000000">
                <a:alpha val="43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2366536"/>
            <a:ext cx="6400800" cy="1470025"/>
          </a:xfrm>
          <a:prstGeom prst="rect">
            <a:avLst/>
          </a:prstGeom>
        </p:spPr>
        <p:txBody>
          <a:bodyPr anchor="b"/>
          <a:lstStyle>
            <a:lvl1pPr>
              <a:defRPr sz="32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963108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>
                <a:solidFill>
                  <a:schemeClr val="bg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9" name="Picture 8" descr="TRUSTe_logo_rgb_MS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30879" y="1122676"/>
            <a:ext cx="1082242" cy="1151840"/>
          </a:xfrm>
          <a:prstGeom prst="rect">
            <a:avLst/>
          </a:prstGeom>
        </p:spPr>
      </p:pic>
      <p:cxnSp>
        <p:nvCxnSpPr>
          <p:cNvPr id="13" name="Straight Connector 12"/>
          <p:cNvCxnSpPr/>
          <p:nvPr userDrawn="1"/>
        </p:nvCxnSpPr>
        <p:spPr>
          <a:xfrm>
            <a:off x="1371600" y="3900058"/>
            <a:ext cx="6400800" cy="1588"/>
          </a:xfrm>
          <a:prstGeom prst="line">
            <a:avLst/>
          </a:prstGeom>
          <a:ln>
            <a:gradFill flip="none" rotWithShape="1">
              <a:gsLst>
                <a:gs pos="0">
                  <a:schemeClr val="bg1"/>
                </a:gs>
                <a:gs pos="100000">
                  <a:srgbClr val="FFFFFF"/>
                </a:gs>
                <a:gs pos="50000">
                  <a:schemeClr val="bg1">
                    <a:lumMod val="50000"/>
                  </a:schemeClr>
                </a:gs>
              </a:gsLst>
              <a:lin ang="0" scaled="1"/>
              <a:tileRect/>
            </a:gra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TRUSTe_logo_rgb_MS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16211" y="269435"/>
            <a:ext cx="628419" cy="668831"/>
          </a:xfrm>
          <a:prstGeom prst="rect">
            <a:avLst/>
          </a:prstGeom>
        </p:spPr>
      </p:pic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337009" y="1270058"/>
            <a:ext cx="8507621" cy="5252299"/>
          </a:xfrm>
          <a:prstGeom prst="rect">
            <a:avLst/>
          </a:prstGeom>
        </p:spPr>
        <p:txBody>
          <a:bodyPr wrap="square" lIns="0" tIns="0" rIns="0" bIns="0"/>
          <a:lstStyle>
            <a:lvl1pPr marL="225425" indent="-225425">
              <a:spcAft>
                <a:spcPts val="600"/>
              </a:spcAft>
              <a:defRPr sz="2000">
                <a:solidFill>
                  <a:schemeClr val="tx1"/>
                </a:solidFill>
              </a:defRPr>
            </a:lvl1pPr>
            <a:lvl2pPr marL="517525" indent="-227013">
              <a:spcAft>
                <a:spcPts val="600"/>
              </a:spcAft>
              <a:defRPr sz="1700">
                <a:solidFill>
                  <a:schemeClr val="tx1"/>
                </a:solidFill>
              </a:defRPr>
            </a:lvl2pPr>
            <a:lvl3pPr marL="798513" indent="-228600">
              <a:spcAft>
                <a:spcPts val="600"/>
              </a:spcAft>
              <a:buFont typeface="Courier New"/>
              <a:buChar char="o"/>
              <a:defRPr sz="1600">
                <a:solidFill>
                  <a:schemeClr val="tx1"/>
                </a:solidFill>
              </a:defRPr>
            </a:lvl3pPr>
            <a:lvl4pPr marL="1092200" indent="-228600">
              <a:spcAft>
                <a:spcPts val="600"/>
              </a:spcAft>
              <a:buFont typeface="Lucida Grande"/>
              <a:buChar char="»"/>
              <a:defRPr sz="1400">
                <a:solidFill>
                  <a:schemeClr val="tx1"/>
                </a:solidFill>
              </a:defRPr>
            </a:lvl4pPr>
            <a:lvl5pPr>
              <a:defRPr sz="12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37009" y="0"/>
            <a:ext cx="7665358" cy="1054754"/>
          </a:xfrm>
          <a:prstGeom prst="rect">
            <a:avLst/>
          </a:prstGeom>
        </p:spPr>
        <p:txBody>
          <a:bodyPr lIns="0" anchor="ctr"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337009" y="1053166"/>
            <a:ext cx="7792357" cy="1588"/>
          </a:xfrm>
          <a:prstGeom prst="line">
            <a:avLst/>
          </a:prstGeom>
          <a:ln>
            <a:gradFill flip="none" rotWithShape="1">
              <a:gsLst>
                <a:gs pos="100000">
                  <a:srgbClr val="FFFFFF"/>
                </a:gs>
                <a:gs pos="21000">
                  <a:schemeClr val="bg1">
                    <a:lumMod val="50000"/>
                  </a:schemeClr>
                </a:gs>
              </a:gsLst>
              <a:lin ang="0" scaled="1"/>
              <a:tileRect/>
            </a:gra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7008" y="1996964"/>
            <a:ext cx="8453205" cy="4567099"/>
          </a:xfrm>
          <a:prstGeom prst="rect">
            <a:avLst/>
          </a:prstGeom>
        </p:spPr>
        <p:txBody>
          <a:bodyPr wrap="square" lIns="0" tIns="0" rIns="0" bIns="0"/>
          <a:lstStyle>
            <a:lvl1pPr marL="225425" indent="-225425">
              <a:spcAft>
                <a:spcPts val="600"/>
              </a:spcAft>
              <a:defRPr sz="2000">
                <a:solidFill>
                  <a:srgbClr val="212121"/>
                </a:solidFill>
              </a:defRPr>
            </a:lvl1pPr>
            <a:lvl2pPr marL="517525" indent="-227013">
              <a:spcAft>
                <a:spcPts val="600"/>
              </a:spcAft>
              <a:defRPr sz="1700">
                <a:solidFill>
                  <a:srgbClr val="212121"/>
                </a:solidFill>
              </a:defRPr>
            </a:lvl2pPr>
            <a:lvl3pPr marL="798513" indent="-228600">
              <a:spcAft>
                <a:spcPts val="600"/>
              </a:spcAft>
              <a:buFont typeface="Courier New"/>
              <a:buChar char="o"/>
              <a:defRPr sz="1600">
                <a:solidFill>
                  <a:srgbClr val="212121"/>
                </a:solidFill>
              </a:defRPr>
            </a:lvl3pPr>
            <a:lvl4pPr marL="1092200" indent="-228600">
              <a:spcAft>
                <a:spcPts val="600"/>
              </a:spcAft>
              <a:buFont typeface="Lucida Grande"/>
              <a:buChar char="»"/>
              <a:defRPr sz="1400">
                <a:solidFill>
                  <a:srgbClr val="212121"/>
                </a:solidFill>
              </a:defRPr>
            </a:lvl4pPr>
            <a:lvl5pPr>
              <a:defRPr sz="12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13" name="Text Placeholder 2"/>
          <p:cNvSpPr>
            <a:spLocks noGrp="1"/>
          </p:cNvSpPr>
          <p:nvPr>
            <p:ph type="body" idx="10"/>
          </p:nvPr>
        </p:nvSpPr>
        <p:spPr>
          <a:xfrm>
            <a:off x="337008" y="1238649"/>
            <a:ext cx="8453205" cy="639762"/>
          </a:xfrm>
          <a:prstGeom prst="rect">
            <a:avLst/>
          </a:prstGeom>
        </p:spPr>
        <p:txBody>
          <a:bodyPr wrap="none" lIns="0" tIns="0" rIns="0" bIns="0" anchor="b"/>
          <a:lstStyle>
            <a:lvl1pPr marL="0" indent="0" algn="ctr">
              <a:buNone/>
              <a:defRPr sz="2400" b="1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pic>
        <p:nvPicPr>
          <p:cNvPr id="14" name="Picture 13" descr="TRUSTe_logo_rgb_MS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05339" y="236015"/>
            <a:ext cx="628419" cy="668831"/>
          </a:xfrm>
          <a:prstGeom prst="rect">
            <a:avLst/>
          </a:prstGeom>
        </p:spPr>
      </p:pic>
      <p:sp>
        <p:nvSpPr>
          <p:cNvPr id="18" name="Title 1"/>
          <p:cNvSpPr>
            <a:spLocks noGrp="1"/>
          </p:cNvSpPr>
          <p:nvPr>
            <p:ph type="title"/>
          </p:nvPr>
        </p:nvSpPr>
        <p:spPr>
          <a:xfrm>
            <a:off x="337009" y="0"/>
            <a:ext cx="7665358" cy="1054754"/>
          </a:xfrm>
          <a:prstGeom prst="rect">
            <a:avLst/>
          </a:prstGeom>
        </p:spPr>
        <p:txBody>
          <a:bodyPr lIns="0" anchor="ctr"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cxnSp>
        <p:nvCxnSpPr>
          <p:cNvPr id="20" name="Straight Connector 19"/>
          <p:cNvCxnSpPr/>
          <p:nvPr userDrawn="1"/>
        </p:nvCxnSpPr>
        <p:spPr>
          <a:xfrm>
            <a:off x="337009" y="1053166"/>
            <a:ext cx="7792357" cy="1588"/>
          </a:xfrm>
          <a:prstGeom prst="line">
            <a:avLst/>
          </a:prstGeom>
          <a:ln>
            <a:gradFill flip="none" rotWithShape="1">
              <a:gsLst>
                <a:gs pos="100000">
                  <a:srgbClr val="FFFFFF"/>
                </a:gs>
                <a:gs pos="21000">
                  <a:schemeClr val="bg1">
                    <a:lumMod val="50000"/>
                  </a:schemeClr>
                </a:gs>
              </a:gsLst>
              <a:lin ang="0" scaled="1"/>
              <a:tileRect/>
            </a:gra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 userDrawn="1"/>
        </p:nvSpPr>
        <p:spPr>
          <a:xfrm>
            <a:off x="536631" y="488871"/>
            <a:ext cx="8070739" cy="5880258"/>
          </a:xfrm>
          <a:prstGeom prst="roundRect">
            <a:avLst>
              <a:gd name="adj" fmla="val 2549"/>
            </a:avLst>
          </a:prstGeom>
          <a:ln w="57150" cmpd="sng">
            <a:solidFill>
              <a:schemeClr val="accent1"/>
            </a:solidFill>
            <a:headEnd type="none" w="med" len="med"/>
            <a:tailEnd type="none" w="med" len="med"/>
          </a:ln>
          <a:effectLst>
            <a:outerShdw blurRad="152400" dir="2700000" algn="tl" rotWithShape="0">
              <a:prstClr val="black">
                <a:alpha val="51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 descr="TRUSTe_logo_rgb_MS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30879" y="1122676"/>
            <a:ext cx="1082242" cy="115184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97167" y="3819536"/>
            <a:ext cx="7772400" cy="2006600"/>
          </a:xfrm>
          <a:prstGeom prst="rect">
            <a:avLst/>
          </a:prstGeom>
        </p:spPr>
        <p:txBody>
          <a:bodyPr anchor="t"/>
          <a:lstStyle>
            <a:lvl1pPr algn="ctr">
              <a:defRPr sz="2800" b="1" cap="none">
                <a:solidFill>
                  <a:schemeClr val="accent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7167" y="2208909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2000">
                <a:solidFill>
                  <a:srgbClr val="21212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697167" y="3709096"/>
            <a:ext cx="7772400" cy="56014"/>
          </a:xfrm>
          <a:prstGeom prst="line">
            <a:avLst/>
          </a:prstGeom>
          <a:ln>
            <a:gradFill flip="none" rotWithShape="1">
              <a:gsLst>
                <a:gs pos="0">
                  <a:schemeClr val="bg1"/>
                </a:gs>
                <a:gs pos="100000">
                  <a:srgbClr val="FFFFFF"/>
                </a:gs>
                <a:gs pos="50000">
                  <a:schemeClr val="bg1">
                    <a:lumMod val="50000"/>
                  </a:schemeClr>
                </a:gs>
              </a:gsLst>
              <a:lin ang="0" scaled="1"/>
              <a:tileRect/>
            </a:gra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337009" y="1295208"/>
            <a:ext cx="4035420" cy="5227149"/>
          </a:xfrm>
          <a:prstGeom prst="rect">
            <a:avLst/>
          </a:prstGeom>
        </p:spPr>
        <p:txBody>
          <a:bodyPr wrap="square" lIns="0" tIns="0" rIns="0" bIns="0"/>
          <a:lstStyle>
            <a:lvl1pPr marL="225425" indent="-225425">
              <a:spcAft>
                <a:spcPts val="600"/>
              </a:spcAft>
              <a:defRPr sz="2000">
                <a:solidFill>
                  <a:schemeClr val="tx1"/>
                </a:solidFill>
              </a:defRPr>
            </a:lvl1pPr>
            <a:lvl2pPr marL="517525" indent="-227013">
              <a:spcAft>
                <a:spcPts val="600"/>
              </a:spcAft>
              <a:defRPr sz="1700">
                <a:solidFill>
                  <a:schemeClr val="tx1"/>
                </a:solidFill>
              </a:defRPr>
            </a:lvl2pPr>
            <a:lvl3pPr marL="798513" indent="-228600">
              <a:spcAft>
                <a:spcPts val="600"/>
              </a:spcAft>
              <a:buFont typeface="Courier New"/>
              <a:buChar char="o"/>
              <a:defRPr sz="1600">
                <a:solidFill>
                  <a:schemeClr val="tx1"/>
                </a:solidFill>
              </a:defRPr>
            </a:lvl3pPr>
            <a:lvl4pPr marL="1092200" indent="-228600">
              <a:spcAft>
                <a:spcPts val="600"/>
              </a:spcAft>
              <a:buFont typeface="Lucida Grande"/>
              <a:buChar char="»"/>
              <a:defRPr sz="1400">
                <a:solidFill>
                  <a:schemeClr val="tx1"/>
                </a:solidFill>
              </a:defRPr>
            </a:lvl4pPr>
            <a:lvl5pPr>
              <a:defRPr sz="12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0"/>
          </p:nvPr>
        </p:nvSpPr>
        <p:spPr>
          <a:xfrm>
            <a:off x="4745326" y="1295208"/>
            <a:ext cx="4063032" cy="5227149"/>
          </a:xfrm>
          <a:prstGeom prst="rect">
            <a:avLst/>
          </a:prstGeom>
        </p:spPr>
        <p:txBody>
          <a:bodyPr wrap="square" lIns="0" tIns="0" rIns="0" bIns="0"/>
          <a:lstStyle>
            <a:lvl1pPr marL="225425" indent="-225425">
              <a:spcAft>
                <a:spcPts val="600"/>
              </a:spcAft>
              <a:defRPr sz="2000">
                <a:solidFill>
                  <a:schemeClr val="tx1"/>
                </a:solidFill>
              </a:defRPr>
            </a:lvl1pPr>
            <a:lvl2pPr marL="517525" indent="-227013">
              <a:spcAft>
                <a:spcPts val="600"/>
              </a:spcAft>
              <a:defRPr sz="1700">
                <a:solidFill>
                  <a:schemeClr val="tx1"/>
                </a:solidFill>
              </a:defRPr>
            </a:lvl2pPr>
            <a:lvl3pPr marL="798513" indent="-228600">
              <a:spcAft>
                <a:spcPts val="600"/>
              </a:spcAft>
              <a:buFont typeface="Courier New"/>
              <a:buChar char="o"/>
              <a:defRPr sz="1600">
                <a:solidFill>
                  <a:schemeClr val="tx1"/>
                </a:solidFill>
              </a:defRPr>
            </a:lvl3pPr>
            <a:lvl4pPr marL="1092200" indent="-228600">
              <a:spcAft>
                <a:spcPts val="600"/>
              </a:spcAft>
              <a:buFont typeface="Lucida Grande"/>
              <a:buChar char="»"/>
              <a:defRPr sz="1400">
                <a:solidFill>
                  <a:schemeClr val="tx1"/>
                </a:solidFill>
              </a:defRPr>
            </a:lvl4pPr>
            <a:lvl5pPr>
              <a:defRPr sz="12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cxnSp>
        <p:nvCxnSpPr>
          <p:cNvPr id="16" name="Straight Connector 15"/>
          <p:cNvCxnSpPr/>
          <p:nvPr userDrawn="1"/>
        </p:nvCxnSpPr>
        <p:spPr>
          <a:xfrm rot="5400000">
            <a:off x="1943299" y="3909577"/>
            <a:ext cx="5228738" cy="1588"/>
          </a:xfrm>
          <a:prstGeom prst="line">
            <a:avLst/>
          </a:prstGeom>
          <a:ln w="3175">
            <a:solidFill>
              <a:schemeClr val="bg1">
                <a:lumMod val="8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Picture 8" descr="TRUSTe_logo_rgb_MS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16211" y="269435"/>
            <a:ext cx="628419" cy="668831"/>
          </a:xfrm>
          <a:prstGeom prst="rect">
            <a:avLst/>
          </a:prstGeom>
        </p:spPr>
      </p:pic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337009" y="0"/>
            <a:ext cx="7665358" cy="1054754"/>
          </a:xfrm>
          <a:prstGeom prst="rect">
            <a:avLst/>
          </a:prstGeom>
        </p:spPr>
        <p:txBody>
          <a:bodyPr lIns="0" anchor="ctr"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337009" y="1053166"/>
            <a:ext cx="7792357" cy="1588"/>
          </a:xfrm>
          <a:prstGeom prst="line">
            <a:avLst/>
          </a:prstGeom>
          <a:ln>
            <a:gradFill flip="none" rotWithShape="1">
              <a:gsLst>
                <a:gs pos="100000">
                  <a:srgbClr val="FFFFFF"/>
                </a:gs>
                <a:gs pos="21000">
                  <a:schemeClr val="bg1">
                    <a:lumMod val="50000"/>
                  </a:schemeClr>
                </a:gs>
              </a:gsLst>
              <a:lin ang="0" scaled="1"/>
              <a:tileRect/>
            </a:gra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337009" y="1951607"/>
            <a:ext cx="4035420" cy="4445000"/>
          </a:xfrm>
          <a:prstGeom prst="rect">
            <a:avLst/>
          </a:prstGeom>
        </p:spPr>
        <p:txBody>
          <a:bodyPr wrap="square" lIns="0" tIns="0" rIns="0" bIns="0"/>
          <a:lstStyle>
            <a:lvl1pPr marL="225425" indent="-225425">
              <a:spcAft>
                <a:spcPts val="600"/>
              </a:spcAft>
              <a:defRPr sz="1800">
                <a:solidFill>
                  <a:schemeClr val="tx1"/>
                </a:solidFill>
              </a:defRPr>
            </a:lvl1pPr>
            <a:lvl2pPr marL="517525" indent="-227013">
              <a:spcAft>
                <a:spcPts val="600"/>
              </a:spcAft>
              <a:defRPr sz="1600">
                <a:solidFill>
                  <a:schemeClr val="tx1"/>
                </a:solidFill>
              </a:defRPr>
            </a:lvl2pPr>
            <a:lvl3pPr marL="798513" indent="-228600">
              <a:spcAft>
                <a:spcPts val="600"/>
              </a:spcAft>
              <a:buFont typeface="Courier New"/>
              <a:buChar char="o"/>
              <a:defRPr sz="1400">
                <a:solidFill>
                  <a:schemeClr val="tx1"/>
                </a:solidFill>
              </a:defRPr>
            </a:lvl3pPr>
            <a:lvl4pPr marL="1092200" indent="-228600">
              <a:spcAft>
                <a:spcPts val="600"/>
              </a:spcAft>
              <a:buFont typeface="Lucida Grande"/>
              <a:buChar char="»"/>
              <a:defRPr sz="1200">
                <a:solidFill>
                  <a:schemeClr val="tx1"/>
                </a:solidFill>
              </a:defRPr>
            </a:lvl4pPr>
            <a:lvl5pPr>
              <a:defRPr sz="12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17" name="Text Placeholder 2"/>
          <p:cNvSpPr>
            <a:spLocks noGrp="1"/>
          </p:cNvSpPr>
          <p:nvPr>
            <p:ph type="body" idx="11"/>
          </p:nvPr>
        </p:nvSpPr>
        <p:spPr>
          <a:xfrm>
            <a:off x="337008" y="1175774"/>
            <a:ext cx="4035421" cy="639762"/>
          </a:xfrm>
          <a:prstGeom prst="rect">
            <a:avLst/>
          </a:prstGeom>
        </p:spPr>
        <p:txBody>
          <a:bodyPr wrap="square" lIns="0" tIns="0" rIns="0" bIns="0" anchor="b"/>
          <a:lstStyle>
            <a:lvl1pPr marL="0" indent="0">
              <a:buNone/>
              <a:defRPr sz="2000" b="1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8" name="Text Placeholder 2"/>
          <p:cNvSpPr>
            <a:spLocks noGrp="1"/>
          </p:cNvSpPr>
          <p:nvPr>
            <p:ph type="body" idx="12"/>
          </p:nvPr>
        </p:nvSpPr>
        <p:spPr>
          <a:xfrm>
            <a:off x="4745325" y="1175774"/>
            <a:ext cx="4063033" cy="639762"/>
          </a:xfrm>
          <a:prstGeom prst="rect">
            <a:avLst/>
          </a:prstGeom>
        </p:spPr>
        <p:txBody>
          <a:bodyPr wrap="square" lIns="0" tIns="0" rIns="0" bIns="0" anchor="b"/>
          <a:lstStyle>
            <a:lvl1pPr marL="0" indent="0">
              <a:buNone/>
              <a:defRPr sz="2000" b="1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9" name="Content Placeholder 2"/>
          <p:cNvSpPr>
            <a:spLocks noGrp="1"/>
          </p:cNvSpPr>
          <p:nvPr>
            <p:ph idx="13"/>
          </p:nvPr>
        </p:nvSpPr>
        <p:spPr>
          <a:xfrm>
            <a:off x="4745326" y="1951607"/>
            <a:ext cx="4063032" cy="4445000"/>
          </a:xfrm>
          <a:prstGeom prst="rect">
            <a:avLst/>
          </a:prstGeom>
        </p:spPr>
        <p:txBody>
          <a:bodyPr wrap="square" lIns="0" tIns="0" rIns="0" bIns="0"/>
          <a:lstStyle>
            <a:lvl1pPr marL="225425" indent="-225425">
              <a:spcAft>
                <a:spcPts val="600"/>
              </a:spcAft>
              <a:defRPr sz="1800">
                <a:solidFill>
                  <a:srgbClr val="212121"/>
                </a:solidFill>
              </a:defRPr>
            </a:lvl1pPr>
            <a:lvl2pPr marL="517525" indent="-227013">
              <a:spcAft>
                <a:spcPts val="600"/>
              </a:spcAft>
              <a:defRPr sz="1600">
                <a:solidFill>
                  <a:srgbClr val="212121"/>
                </a:solidFill>
              </a:defRPr>
            </a:lvl2pPr>
            <a:lvl3pPr marL="798513" indent="-228600">
              <a:spcAft>
                <a:spcPts val="600"/>
              </a:spcAft>
              <a:buFont typeface="Courier New"/>
              <a:buChar char="o"/>
              <a:defRPr sz="1400">
                <a:solidFill>
                  <a:srgbClr val="212121"/>
                </a:solidFill>
              </a:defRPr>
            </a:lvl3pPr>
            <a:lvl4pPr marL="1092200" indent="-228600">
              <a:spcAft>
                <a:spcPts val="600"/>
              </a:spcAft>
              <a:buFont typeface="Lucida Grande"/>
              <a:buChar char="»"/>
              <a:defRPr sz="1200">
                <a:solidFill>
                  <a:srgbClr val="212121"/>
                </a:solidFill>
              </a:defRPr>
            </a:lvl4pPr>
            <a:lvl5pPr>
              <a:defRPr sz="12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cxnSp>
        <p:nvCxnSpPr>
          <p:cNvPr id="20" name="Straight Connector 19"/>
          <p:cNvCxnSpPr/>
          <p:nvPr userDrawn="1"/>
        </p:nvCxnSpPr>
        <p:spPr>
          <a:xfrm rot="5400000">
            <a:off x="2019274" y="3859801"/>
            <a:ext cx="5076789" cy="1588"/>
          </a:xfrm>
          <a:prstGeom prst="line">
            <a:avLst/>
          </a:prstGeom>
          <a:ln w="3175">
            <a:solidFill>
              <a:schemeClr val="bg1">
                <a:lumMod val="8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Picture 10" descr="TRUSTe_logo_rgb_MS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16211" y="269435"/>
            <a:ext cx="628419" cy="668831"/>
          </a:xfrm>
          <a:prstGeom prst="rect">
            <a:avLst/>
          </a:prstGeom>
        </p:spPr>
      </p:pic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337009" y="0"/>
            <a:ext cx="7665358" cy="1054754"/>
          </a:xfrm>
          <a:prstGeom prst="rect">
            <a:avLst/>
          </a:prstGeom>
        </p:spPr>
        <p:txBody>
          <a:bodyPr lIns="0" anchor="ctr"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337009" y="1053166"/>
            <a:ext cx="7792357" cy="1588"/>
          </a:xfrm>
          <a:prstGeom prst="line">
            <a:avLst/>
          </a:prstGeom>
          <a:ln>
            <a:gradFill flip="none" rotWithShape="1">
              <a:gsLst>
                <a:gs pos="100000">
                  <a:srgbClr val="FFFFFF"/>
                </a:gs>
                <a:gs pos="21000">
                  <a:schemeClr val="bg1">
                    <a:lumMod val="50000"/>
                  </a:schemeClr>
                </a:gs>
              </a:gsLst>
              <a:lin ang="0" scaled="1"/>
              <a:tileRect/>
            </a:gra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337009" y="1295208"/>
            <a:ext cx="4035420" cy="2404109"/>
          </a:xfrm>
          <a:prstGeom prst="rect">
            <a:avLst/>
          </a:prstGeom>
        </p:spPr>
        <p:txBody>
          <a:bodyPr wrap="square" lIns="0" tIns="0" rIns="0" bIns="0"/>
          <a:lstStyle>
            <a:lvl1pPr marL="225425" indent="-225425">
              <a:spcAft>
                <a:spcPts val="600"/>
              </a:spcAft>
              <a:defRPr sz="1800">
                <a:solidFill>
                  <a:srgbClr val="212121"/>
                </a:solidFill>
              </a:defRPr>
            </a:lvl1pPr>
            <a:lvl2pPr marL="517525" indent="-227013">
              <a:spcAft>
                <a:spcPts val="600"/>
              </a:spcAft>
              <a:defRPr sz="1600">
                <a:solidFill>
                  <a:srgbClr val="212121"/>
                </a:solidFill>
              </a:defRPr>
            </a:lvl2pPr>
            <a:lvl3pPr marL="798513" indent="-228600">
              <a:spcAft>
                <a:spcPts val="600"/>
              </a:spcAft>
              <a:buFont typeface="Courier New"/>
              <a:buChar char="o"/>
              <a:defRPr sz="1400">
                <a:solidFill>
                  <a:srgbClr val="212121"/>
                </a:solidFill>
              </a:defRPr>
            </a:lvl3pPr>
            <a:lvl4pPr marL="1092200" indent="-228600">
              <a:spcAft>
                <a:spcPts val="600"/>
              </a:spcAft>
              <a:buFont typeface="Lucida Grande"/>
              <a:buChar char="»"/>
              <a:defRPr sz="1400">
                <a:solidFill>
                  <a:schemeClr val="bg2"/>
                </a:solidFill>
              </a:defRPr>
            </a:lvl4pPr>
            <a:lvl5pPr>
              <a:defRPr sz="12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cxnSp>
        <p:nvCxnSpPr>
          <p:cNvPr id="16" name="Straight Connector 15"/>
          <p:cNvCxnSpPr/>
          <p:nvPr userDrawn="1"/>
        </p:nvCxnSpPr>
        <p:spPr>
          <a:xfrm rot="5400000">
            <a:off x="1943299" y="3909577"/>
            <a:ext cx="5228738" cy="1588"/>
          </a:xfrm>
          <a:prstGeom prst="line">
            <a:avLst/>
          </a:prstGeom>
          <a:ln w="3175">
            <a:solidFill>
              <a:schemeClr val="bg1">
                <a:lumMod val="8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Picture 8" descr="TRUSTe_logo_rgb_MS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16211" y="269435"/>
            <a:ext cx="628419" cy="668831"/>
          </a:xfrm>
          <a:prstGeom prst="rect">
            <a:avLst/>
          </a:prstGeom>
        </p:spPr>
      </p:pic>
      <p:cxnSp>
        <p:nvCxnSpPr>
          <p:cNvPr id="10" name="Straight Connector 9"/>
          <p:cNvCxnSpPr/>
          <p:nvPr userDrawn="1"/>
        </p:nvCxnSpPr>
        <p:spPr>
          <a:xfrm>
            <a:off x="337009" y="3874156"/>
            <a:ext cx="8471349" cy="2"/>
          </a:xfrm>
          <a:prstGeom prst="line">
            <a:avLst/>
          </a:prstGeom>
          <a:ln w="3175">
            <a:solidFill>
              <a:schemeClr val="bg1">
                <a:lumMod val="8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Content Placeholder 2"/>
          <p:cNvSpPr>
            <a:spLocks noGrp="1"/>
          </p:cNvSpPr>
          <p:nvPr>
            <p:ph idx="13"/>
          </p:nvPr>
        </p:nvSpPr>
        <p:spPr>
          <a:xfrm>
            <a:off x="4754532" y="1295208"/>
            <a:ext cx="4035420" cy="2404109"/>
          </a:xfrm>
          <a:prstGeom prst="rect">
            <a:avLst/>
          </a:prstGeom>
        </p:spPr>
        <p:txBody>
          <a:bodyPr wrap="square" lIns="0" tIns="0" rIns="0" bIns="0"/>
          <a:lstStyle>
            <a:lvl1pPr marL="225425" indent="-225425">
              <a:spcAft>
                <a:spcPts val="600"/>
              </a:spcAft>
              <a:defRPr sz="1800">
                <a:solidFill>
                  <a:srgbClr val="212121"/>
                </a:solidFill>
              </a:defRPr>
            </a:lvl1pPr>
            <a:lvl2pPr marL="517525" indent="-227013">
              <a:spcAft>
                <a:spcPts val="600"/>
              </a:spcAft>
              <a:defRPr sz="1600">
                <a:solidFill>
                  <a:srgbClr val="212121"/>
                </a:solidFill>
              </a:defRPr>
            </a:lvl2pPr>
            <a:lvl3pPr marL="798513" indent="-228600">
              <a:spcAft>
                <a:spcPts val="600"/>
              </a:spcAft>
              <a:buFont typeface="Courier New"/>
              <a:buChar char="o"/>
              <a:defRPr sz="1400">
                <a:solidFill>
                  <a:srgbClr val="212121"/>
                </a:solidFill>
              </a:defRPr>
            </a:lvl3pPr>
            <a:lvl4pPr marL="1092200" indent="-228600">
              <a:spcAft>
                <a:spcPts val="600"/>
              </a:spcAft>
              <a:buFont typeface="Lucida Grande"/>
              <a:buChar char="»"/>
              <a:defRPr sz="1400">
                <a:solidFill>
                  <a:schemeClr val="bg2"/>
                </a:solidFill>
              </a:defRPr>
            </a:lvl4pPr>
            <a:lvl5pPr>
              <a:defRPr sz="12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25" name="Content Placeholder 2"/>
          <p:cNvSpPr>
            <a:spLocks noGrp="1"/>
          </p:cNvSpPr>
          <p:nvPr>
            <p:ph idx="14"/>
          </p:nvPr>
        </p:nvSpPr>
        <p:spPr>
          <a:xfrm>
            <a:off x="337009" y="4047015"/>
            <a:ext cx="4035420" cy="2404109"/>
          </a:xfrm>
          <a:prstGeom prst="rect">
            <a:avLst/>
          </a:prstGeom>
        </p:spPr>
        <p:txBody>
          <a:bodyPr wrap="square" lIns="0" tIns="0" rIns="0" bIns="0"/>
          <a:lstStyle>
            <a:lvl1pPr marL="225425" indent="-225425">
              <a:spcAft>
                <a:spcPts val="600"/>
              </a:spcAft>
              <a:defRPr sz="1800">
                <a:solidFill>
                  <a:srgbClr val="212121"/>
                </a:solidFill>
              </a:defRPr>
            </a:lvl1pPr>
            <a:lvl2pPr marL="517525" indent="-227013">
              <a:spcAft>
                <a:spcPts val="600"/>
              </a:spcAft>
              <a:defRPr sz="1600">
                <a:solidFill>
                  <a:srgbClr val="212121"/>
                </a:solidFill>
              </a:defRPr>
            </a:lvl2pPr>
            <a:lvl3pPr marL="798513" indent="-228600">
              <a:spcAft>
                <a:spcPts val="600"/>
              </a:spcAft>
              <a:buFont typeface="Courier New"/>
              <a:buChar char="o"/>
              <a:defRPr sz="1400">
                <a:solidFill>
                  <a:srgbClr val="212121"/>
                </a:solidFill>
              </a:defRPr>
            </a:lvl3pPr>
            <a:lvl4pPr marL="1092200" indent="-228600">
              <a:spcAft>
                <a:spcPts val="600"/>
              </a:spcAft>
              <a:buFont typeface="Lucida Grande"/>
              <a:buChar char="»"/>
              <a:defRPr sz="1400">
                <a:solidFill>
                  <a:schemeClr val="bg2"/>
                </a:solidFill>
              </a:defRPr>
            </a:lvl4pPr>
            <a:lvl5pPr>
              <a:defRPr sz="12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26" name="Content Placeholder 2"/>
          <p:cNvSpPr>
            <a:spLocks noGrp="1"/>
          </p:cNvSpPr>
          <p:nvPr>
            <p:ph idx="15"/>
          </p:nvPr>
        </p:nvSpPr>
        <p:spPr>
          <a:xfrm>
            <a:off x="4754532" y="4047015"/>
            <a:ext cx="4035420" cy="2404109"/>
          </a:xfrm>
          <a:prstGeom prst="rect">
            <a:avLst/>
          </a:prstGeom>
        </p:spPr>
        <p:txBody>
          <a:bodyPr wrap="square" lIns="0" tIns="0" rIns="0" bIns="0"/>
          <a:lstStyle>
            <a:lvl1pPr marL="225425" indent="-225425">
              <a:spcAft>
                <a:spcPts val="600"/>
              </a:spcAft>
              <a:defRPr sz="1800">
                <a:solidFill>
                  <a:srgbClr val="212121"/>
                </a:solidFill>
              </a:defRPr>
            </a:lvl1pPr>
            <a:lvl2pPr marL="517525" indent="-227013">
              <a:spcAft>
                <a:spcPts val="600"/>
              </a:spcAft>
              <a:defRPr sz="1600">
                <a:solidFill>
                  <a:srgbClr val="212121"/>
                </a:solidFill>
              </a:defRPr>
            </a:lvl2pPr>
            <a:lvl3pPr marL="798513" indent="-228600">
              <a:spcAft>
                <a:spcPts val="600"/>
              </a:spcAft>
              <a:buFont typeface="Courier New"/>
              <a:buChar char="o"/>
              <a:defRPr sz="1400">
                <a:solidFill>
                  <a:srgbClr val="212121"/>
                </a:solidFill>
              </a:defRPr>
            </a:lvl3pPr>
            <a:lvl4pPr marL="1092200" indent="-228600">
              <a:spcAft>
                <a:spcPts val="600"/>
              </a:spcAft>
              <a:buFont typeface="Lucida Grande"/>
              <a:buChar char="»"/>
              <a:defRPr sz="1400">
                <a:solidFill>
                  <a:schemeClr val="bg2"/>
                </a:solidFill>
              </a:defRPr>
            </a:lvl4pPr>
            <a:lvl5pPr>
              <a:defRPr sz="12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337009" y="0"/>
            <a:ext cx="7665358" cy="1054754"/>
          </a:xfrm>
          <a:prstGeom prst="rect">
            <a:avLst/>
          </a:prstGeom>
        </p:spPr>
        <p:txBody>
          <a:bodyPr lIns="0" anchor="ctr"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337009" y="1053166"/>
            <a:ext cx="7792357" cy="1588"/>
          </a:xfrm>
          <a:prstGeom prst="line">
            <a:avLst/>
          </a:prstGeom>
          <a:ln>
            <a:gradFill flip="none" rotWithShape="1">
              <a:gsLst>
                <a:gs pos="100000">
                  <a:srgbClr val="FFFFFF"/>
                </a:gs>
                <a:gs pos="21000">
                  <a:schemeClr val="bg1">
                    <a:lumMod val="50000"/>
                  </a:schemeClr>
                </a:gs>
              </a:gsLst>
              <a:lin ang="0" scaled="1"/>
              <a:tileRect/>
            </a:gra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TRUSTe_logo_rgb_MS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16211" y="269435"/>
            <a:ext cx="628419" cy="668831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337009" y="0"/>
            <a:ext cx="7665358" cy="1054754"/>
          </a:xfrm>
          <a:prstGeom prst="rect">
            <a:avLst/>
          </a:prstGeom>
        </p:spPr>
        <p:txBody>
          <a:bodyPr lIns="0" anchor="ctr"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337009" y="1053166"/>
            <a:ext cx="7792357" cy="1588"/>
          </a:xfrm>
          <a:prstGeom prst="line">
            <a:avLst/>
          </a:prstGeom>
          <a:ln>
            <a:gradFill flip="none" rotWithShape="1">
              <a:gsLst>
                <a:gs pos="100000">
                  <a:srgbClr val="FFFFFF"/>
                </a:gs>
                <a:gs pos="21000">
                  <a:schemeClr val="bg1">
                    <a:lumMod val="50000"/>
                  </a:schemeClr>
                </a:gs>
              </a:gsLst>
              <a:lin ang="0" scaled="1"/>
              <a:tileRect/>
            </a:gra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 userDrawn="1"/>
        </p:nvCxnSpPr>
        <p:spPr>
          <a:xfrm>
            <a:off x="0" y="6711600"/>
            <a:ext cx="9144000" cy="1588"/>
          </a:xfrm>
          <a:prstGeom prst="line">
            <a:avLst/>
          </a:prstGeom>
          <a:ln w="317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 userDrawn="1"/>
        </p:nvSpPr>
        <p:spPr>
          <a:xfrm>
            <a:off x="104356" y="6721183"/>
            <a:ext cx="756617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800" dirty="0" smtClean="0">
                <a:solidFill>
                  <a:schemeClr val="bg1">
                    <a:lumMod val="65000"/>
                  </a:schemeClr>
                </a:solidFill>
              </a:rPr>
              <a:t>CONFIDENTIAL</a:t>
            </a:r>
            <a:endParaRPr lang="en-US" sz="8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5" name="TextBox 14"/>
          <p:cNvSpPr txBox="1"/>
          <p:nvPr userDrawn="1"/>
        </p:nvSpPr>
        <p:spPr>
          <a:xfrm>
            <a:off x="8906058" y="6721183"/>
            <a:ext cx="128240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r"/>
            <a:fld id="{AE0724AF-8F82-5A48-9244-032375442EB1}" type="slidenum">
              <a:rPr lang="en-US" sz="800" smtClean="0">
                <a:solidFill>
                  <a:schemeClr val="bg1">
                    <a:lumMod val="65000"/>
                  </a:schemeClr>
                </a:solidFill>
              </a:rPr>
              <a:pPr algn="r"/>
              <a:t>‹#›</a:t>
            </a:fld>
            <a:endParaRPr lang="en-US" sz="8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3" r:id="rId2"/>
    <p:sldLayoutId id="2147483650" r:id="rId3"/>
    <p:sldLayoutId id="2147483660" r:id="rId4"/>
    <p:sldLayoutId id="2147483651" r:id="rId5"/>
    <p:sldLayoutId id="2147483652" r:id="rId6"/>
    <p:sldLayoutId id="2147483653" r:id="rId7"/>
    <p:sldLayoutId id="2147483664" r:id="rId8"/>
    <p:sldLayoutId id="2147483654" r:id="rId9"/>
    <p:sldLayoutId id="2147483655" r:id="rId10"/>
    <p:sldLayoutId id="2147483657" r:id="rId11"/>
    <p:sldLayoutId id="2147483662" r:id="rId12"/>
    <p:sldLayoutId id="2147483661" r:id="rId13"/>
    <p:sldLayoutId id="2147483665" r:id="rId14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21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22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23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24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4" Type="http://schemas.openxmlformats.org/officeDocument/2006/relationships/diagramLayout" Target="../diagrams/layout1.xml"/><Relationship Id="rId5" Type="http://schemas.openxmlformats.org/officeDocument/2006/relationships/diagramQuickStyle" Target="../diagrams/quickStyle1.xml"/><Relationship Id="rId6" Type="http://schemas.openxmlformats.org/officeDocument/2006/relationships/diagramColors" Target="../diagrams/colors1.xml"/><Relationship Id="rId7" Type="http://schemas.microsoft.com/office/2007/relationships/diagramDrawing" Target="../diagrams/drawing1.xml"/><Relationship Id="rId8" Type="http://schemas.openxmlformats.org/officeDocument/2006/relationships/image" Target="../media/image25.png"/><Relationship Id="rId9" Type="http://schemas.openxmlformats.org/officeDocument/2006/relationships/image" Target="../media/image26.png"/><Relationship Id="rId10" Type="http://schemas.openxmlformats.org/officeDocument/2006/relationships/image" Target="../media/image27.jpeg"/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chart" Target="../charts/chart1.xml"/></Relationships>
</file>

<file path=ppt/slides/_rels/slide2.xml.rels><?xml version="1.0" encoding="UTF-8" standalone="yes"?>
<Relationships xmlns="http://schemas.openxmlformats.org/package/2006/relationships"><Relationship Id="rId11" Type="http://schemas.openxmlformats.org/officeDocument/2006/relationships/image" Target="../media/image12.png"/><Relationship Id="rId12" Type="http://schemas.openxmlformats.org/officeDocument/2006/relationships/image" Target="../media/image13.jpeg"/><Relationship Id="rId13" Type="http://schemas.openxmlformats.org/officeDocument/2006/relationships/image" Target="../media/image14.png"/><Relationship Id="rId14" Type="http://schemas.openxmlformats.org/officeDocument/2006/relationships/image" Target="../media/image15.pn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5" Type="http://schemas.openxmlformats.org/officeDocument/2006/relationships/image" Target="../media/image6.png"/><Relationship Id="rId6" Type="http://schemas.openxmlformats.org/officeDocument/2006/relationships/image" Target="../media/image7.png"/><Relationship Id="rId7" Type="http://schemas.openxmlformats.org/officeDocument/2006/relationships/image" Target="../media/image8.png"/><Relationship Id="rId8" Type="http://schemas.openxmlformats.org/officeDocument/2006/relationships/image" Target="../media/image9.png"/><Relationship Id="rId9" Type="http://schemas.openxmlformats.org/officeDocument/2006/relationships/image" Target="../media/image10.jpeg"/><Relationship Id="rId10" Type="http://schemas.openxmlformats.org/officeDocument/2006/relationships/image" Target="../media/image1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4" Type="http://schemas.openxmlformats.org/officeDocument/2006/relationships/image" Target="../media/image17.png"/><Relationship Id="rId5" Type="http://schemas.openxmlformats.org/officeDocument/2006/relationships/image" Target="../media/image18.png"/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9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2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79947" y="2366536"/>
            <a:ext cx="7466583" cy="1470025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1000"/>
              </a:spcAft>
            </a:pPr>
            <a:r>
              <a:rPr lang="en-US" dirty="0" smtClean="0"/>
              <a:t>TRUSTe Certification </a:t>
            </a:r>
            <a:r>
              <a:rPr lang="en-US" dirty="0" smtClean="0"/>
              <a:t>&amp; </a:t>
            </a:r>
            <a:r>
              <a:rPr lang="en-US" dirty="0" smtClean="0"/>
              <a:t>APEC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sz="2000" b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136570"/>
            <a:ext cx="6400800" cy="1076901"/>
          </a:xfrm>
        </p:spPr>
        <p:txBody>
          <a:bodyPr/>
          <a:lstStyle/>
          <a:p>
            <a:pPr>
              <a:spcBef>
                <a:spcPts val="2280"/>
              </a:spcBef>
            </a:pPr>
            <a:r>
              <a:rPr lang="en-US" dirty="0" smtClean="0"/>
              <a:t>FTC Workshop on Enforceable </a:t>
            </a:r>
            <a:r>
              <a:rPr lang="en-US" dirty="0" smtClean="0"/>
              <a:t>Codes </a:t>
            </a:r>
            <a:r>
              <a:rPr lang="en-US" dirty="0" smtClean="0"/>
              <a:t>of Conduct </a:t>
            </a:r>
          </a:p>
          <a:p>
            <a:pPr>
              <a:spcBef>
                <a:spcPts val="2280"/>
              </a:spcBef>
            </a:pPr>
            <a:r>
              <a:rPr lang="en-US" dirty="0" smtClean="0"/>
              <a:t>Panel on APEC’s CBPR </a:t>
            </a:r>
            <a:r>
              <a:rPr lang="en-US" dirty="0"/>
              <a:t>System</a:t>
            </a:r>
            <a:endParaRPr lang="en-US" dirty="0" smtClean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November 29, 2012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TRUSTe Consumer Dispute Resolution Process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6400" y="1236241"/>
            <a:ext cx="5778500" cy="5245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50707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Enforcement</a:t>
            </a:r>
            <a:endParaRPr lang="en-US" dirty="0"/>
          </a:p>
        </p:txBody>
      </p:sp>
      <p:pic>
        <p:nvPicPr>
          <p:cNvPr id="4" name="Picture 3" descr="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1488307"/>
            <a:ext cx="8318287" cy="25908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730250" y="4331464"/>
            <a:ext cx="7794625" cy="189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Arial"/>
              <a:buChar char="•"/>
            </a:pPr>
            <a:r>
              <a:rPr lang="en-US" dirty="0"/>
              <a:t>TRUSTe works with clients to address a problem, without first penalizing the client for non-compliance.  As a result, </a:t>
            </a:r>
            <a:r>
              <a:rPr lang="en-US" b="1" dirty="0">
                <a:solidFill>
                  <a:srgbClr val="FF6600"/>
                </a:solidFill>
              </a:rPr>
              <a:t>clients are incentivized towards better privacy practices</a:t>
            </a:r>
            <a:r>
              <a:rPr lang="en-US" dirty="0"/>
              <a:t>.  </a:t>
            </a:r>
          </a:p>
          <a:p>
            <a:pPr marL="285750" indent="-28575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Arial"/>
              <a:buChar char="•"/>
            </a:pPr>
            <a:r>
              <a:rPr lang="en-US" dirty="0"/>
              <a:t>This also reduces the number of formal enforcement actions we need </a:t>
            </a:r>
            <a:r>
              <a:rPr lang="en-US" dirty="0" smtClean="0"/>
              <a:t>to pursue - in 2011, TRUSTe initiated only 11 formal enforcement actions.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68027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Consumer Complaints (2007 – 2011)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500" y="1985936"/>
            <a:ext cx="8750300" cy="3835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73828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Consumer Complaints by Type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7009" y="1212850"/>
            <a:ext cx="6770318" cy="52578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520940" y="2809722"/>
            <a:ext cx="4094383" cy="34932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20000"/>
              </a:lnSpc>
              <a:buFont typeface="Arial"/>
              <a:buChar char="•"/>
            </a:pPr>
            <a:r>
              <a:rPr lang="en-US" b="1" dirty="0" smtClean="0">
                <a:solidFill>
                  <a:srgbClr val="FF6600"/>
                </a:solidFill>
              </a:rPr>
              <a:t>Nearly half of all consumer complaints were closed </a:t>
            </a:r>
            <a:r>
              <a:rPr lang="en-US" dirty="0" smtClean="0"/>
              <a:t>on procedural grounds because they were incomplete or nonsensical.</a:t>
            </a:r>
          </a:p>
          <a:p>
            <a:pPr marL="285750" indent="-285750">
              <a:lnSpc>
                <a:spcPct val="120000"/>
              </a:lnSpc>
              <a:buFont typeface="Arial"/>
              <a:buChar char="•"/>
            </a:pPr>
            <a:endParaRPr lang="en-US" dirty="0" smtClean="0"/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/>
              <a:buChar char="•"/>
            </a:pPr>
            <a:r>
              <a:rPr lang="en-US" dirty="0" smtClean="0"/>
              <a:t>Of the remaining (valid) complaints, </a:t>
            </a:r>
            <a:r>
              <a:rPr lang="en-US" b="1" dirty="0" smtClean="0">
                <a:solidFill>
                  <a:schemeClr val="accent1"/>
                </a:solidFill>
              </a:rPr>
              <a:t>only </a:t>
            </a:r>
            <a:r>
              <a:rPr lang="en-US" b="1" dirty="0">
                <a:solidFill>
                  <a:schemeClr val="accent1"/>
                </a:solidFill>
              </a:rPr>
              <a:t>15.7% required specific action by the site </a:t>
            </a:r>
            <a:r>
              <a:rPr lang="en-US" dirty="0"/>
              <a:t>relating to data practices (e.g. unsubscribe the user, close the account, remove unauthorized profile). </a:t>
            </a:r>
          </a:p>
        </p:txBody>
      </p:sp>
    </p:spTree>
    <p:extLst>
      <p:ext uri="{BB962C8B-B14F-4D97-AF65-F5344CB8AC3E}">
        <p14:creationId xmlns:p14="http://schemas.microsoft.com/office/powerpoint/2010/main" val="6872911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8183" y="4076452"/>
            <a:ext cx="6400800" cy="1470025"/>
          </a:xfrm>
        </p:spPr>
        <p:txBody>
          <a:bodyPr/>
          <a:lstStyle/>
          <a:p>
            <a:r>
              <a:rPr lang="en-US" sz="2800" dirty="0" smtClean="0"/>
              <a:t>Questions?</a:t>
            </a:r>
            <a:br>
              <a:rPr lang="en-US" sz="2800" dirty="0" smtClean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 smtClean="0"/>
              <a:t>Saira Nayak – </a:t>
            </a:r>
            <a:r>
              <a:rPr lang="en-US" sz="2800" dirty="0" err="1" smtClean="0"/>
              <a:t>snayak@truste.com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@</a:t>
            </a:r>
            <a:r>
              <a:rPr lang="en-US" sz="2800" dirty="0" err="1" smtClean="0"/>
              <a:t>SairaNayak</a:t>
            </a:r>
            <a:r>
              <a:rPr lang="en-US" sz="2800" dirty="0"/>
              <a:t/>
            </a:r>
            <a:br>
              <a:rPr lang="en-US" sz="2800" dirty="0"/>
            </a:b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8346096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Appendix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71130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583002426"/>
              </p:ext>
            </p:extLst>
          </p:nvPr>
        </p:nvGraphicFramePr>
        <p:xfrm>
          <a:off x="545447" y="2790248"/>
          <a:ext cx="8105373" cy="43789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6" name="Picture 14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356877" y="3938963"/>
            <a:ext cx="279365" cy="27796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pic>
        <p:nvPicPr>
          <p:cNvPr id="7" name="Picture 1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100854" y="3960819"/>
            <a:ext cx="279365" cy="27796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8" name="Content Placeholder 8"/>
          <p:cNvSpPr txBox="1">
            <a:spLocks/>
          </p:cNvSpPr>
          <p:nvPr/>
        </p:nvSpPr>
        <p:spPr>
          <a:xfrm>
            <a:off x="214178" y="1620198"/>
            <a:ext cx="1690612" cy="728405"/>
          </a:xfrm>
          <a:prstGeom prst="rect">
            <a:avLst/>
          </a:prstGeom>
        </p:spPr>
        <p:txBody>
          <a:bodyPr wrap="square">
            <a:sp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Font typeface="Arial"/>
              <a:buNone/>
            </a:pPr>
            <a:r>
              <a:rPr lang="en-US" sz="1200" b="1" dirty="0" smtClean="0"/>
              <a:t>2010</a:t>
            </a:r>
          </a:p>
          <a:p>
            <a:pPr marL="0" indent="0">
              <a:spcBef>
                <a:spcPts val="0"/>
              </a:spcBef>
              <a:buFont typeface="Arial"/>
              <a:buNone/>
            </a:pPr>
            <a:r>
              <a:rPr lang="en-US" sz="1200" dirty="0" smtClean="0"/>
              <a:t>Social Media Survey</a:t>
            </a:r>
          </a:p>
          <a:p>
            <a:pPr marL="0" indent="0">
              <a:spcBef>
                <a:spcPts val="0"/>
              </a:spcBef>
              <a:buFont typeface="Arial"/>
              <a:buNone/>
              <a:defRPr/>
            </a:pPr>
            <a:endParaRPr lang="en-US" sz="1200" dirty="0" smtClean="0"/>
          </a:p>
          <a:p>
            <a:pPr marL="225425" lvl="1" indent="-225425">
              <a:spcBef>
                <a:spcPts val="0"/>
              </a:spcBef>
              <a:buClr>
                <a:srgbClr val="92D050"/>
              </a:buClr>
              <a:buFont typeface="Arial"/>
              <a:buNone/>
              <a:defRPr/>
            </a:pPr>
            <a:endParaRPr lang="en-US" sz="800" baseline="30000" dirty="0" smtClean="0"/>
          </a:p>
        </p:txBody>
      </p:sp>
      <p:pic>
        <p:nvPicPr>
          <p:cNvPr id="9" name="Picture 1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273523" y="3960819"/>
            <a:ext cx="279365" cy="27796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pic>
        <p:nvPicPr>
          <p:cNvPr id="10" name="Picture 14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737307" y="3954219"/>
            <a:ext cx="279365" cy="27796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pic>
        <p:nvPicPr>
          <p:cNvPr id="11" name="Picture 1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904789" y="3954219"/>
            <a:ext cx="279365" cy="27796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pic>
        <p:nvPicPr>
          <p:cNvPr id="12" name="Picture 1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406679" y="3954219"/>
            <a:ext cx="279365" cy="27796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14" name="Content Placeholder 8"/>
          <p:cNvSpPr txBox="1">
            <a:spLocks/>
          </p:cNvSpPr>
          <p:nvPr/>
        </p:nvSpPr>
        <p:spPr>
          <a:xfrm>
            <a:off x="1405881" y="2416712"/>
            <a:ext cx="1690612" cy="728405"/>
          </a:xfrm>
          <a:prstGeom prst="rect">
            <a:avLst/>
          </a:prstGeom>
        </p:spPr>
        <p:txBody>
          <a:bodyPr wrap="square">
            <a:sp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Font typeface="Arial"/>
              <a:buNone/>
            </a:pPr>
            <a:r>
              <a:rPr lang="en-US" sz="1200" b="1" dirty="0" smtClean="0"/>
              <a:t>2011</a:t>
            </a:r>
          </a:p>
          <a:p>
            <a:pPr marL="0" indent="0">
              <a:spcBef>
                <a:spcPts val="0"/>
              </a:spcBef>
              <a:buFont typeface="Arial"/>
              <a:buNone/>
            </a:pPr>
            <a:r>
              <a:rPr lang="en-US" sz="1200" dirty="0" smtClean="0"/>
              <a:t>Mobile Survey </a:t>
            </a:r>
          </a:p>
          <a:p>
            <a:pPr marL="0" indent="0">
              <a:spcBef>
                <a:spcPts val="0"/>
              </a:spcBef>
              <a:buFont typeface="Arial"/>
              <a:buNone/>
              <a:defRPr/>
            </a:pPr>
            <a:endParaRPr lang="en-US" sz="1200" dirty="0" smtClean="0"/>
          </a:p>
          <a:p>
            <a:pPr marL="225425" lvl="1" indent="-225425">
              <a:spcBef>
                <a:spcPts val="0"/>
              </a:spcBef>
              <a:buClr>
                <a:srgbClr val="92D050"/>
              </a:buClr>
              <a:buFont typeface="Arial"/>
              <a:buNone/>
              <a:defRPr/>
            </a:pPr>
            <a:endParaRPr lang="en-US" sz="800" baseline="30000" dirty="0" smtClean="0"/>
          </a:p>
        </p:txBody>
      </p:sp>
      <p:sp>
        <p:nvSpPr>
          <p:cNvPr id="15" name="Content Placeholder 8"/>
          <p:cNvSpPr txBox="1">
            <a:spLocks/>
          </p:cNvSpPr>
          <p:nvPr/>
        </p:nvSpPr>
        <p:spPr>
          <a:xfrm>
            <a:off x="1353475" y="4964952"/>
            <a:ext cx="2351893" cy="728405"/>
          </a:xfrm>
          <a:prstGeom prst="rect">
            <a:avLst/>
          </a:prstGeom>
        </p:spPr>
        <p:txBody>
          <a:bodyPr wrap="square">
            <a:sp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Font typeface="Arial"/>
              <a:buNone/>
            </a:pPr>
            <a:r>
              <a:rPr lang="en-US" sz="1200" b="1" dirty="0" smtClean="0"/>
              <a:t>2011</a:t>
            </a:r>
          </a:p>
          <a:p>
            <a:pPr marL="0" indent="0">
              <a:spcBef>
                <a:spcPts val="0"/>
              </a:spcBef>
              <a:buFont typeface="Arial"/>
              <a:buNone/>
            </a:pPr>
            <a:r>
              <a:rPr lang="en-US" sz="1200" dirty="0" smtClean="0"/>
              <a:t>Behavioural Advertising Survey </a:t>
            </a:r>
          </a:p>
          <a:p>
            <a:pPr marL="0" indent="0">
              <a:spcBef>
                <a:spcPts val="0"/>
              </a:spcBef>
              <a:buFont typeface="Arial"/>
              <a:buNone/>
              <a:defRPr/>
            </a:pPr>
            <a:endParaRPr lang="en-US" sz="1200" dirty="0" smtClean="0"/>
          </a:p>
          <a:p>
            <a:pPr marL="225425" lvl="1" indent="-225425">
              <a:spcBef>
                <a:spcPts val="0"/>
              </a:spcBef>
              <a:buClr>
                <a:srgbClr val="92D050"/>
              </a:buClr>
              <a:buFont typeface="Arial"/>
              <a:buNone/>
              <a:defRPr/>
            </a:pPr>
            <a:endParaRPr lang="en-US" sz="800" baseline="30000" dirty="0" smtClean="0"/>
          </a:p>
        </p:txBody>
      </p:sp>
      <p:sp>
        <p:nvSpPr>
          <p:cNvPr id="16" name="Content Placeholder 8"/>
          <p:cNvSpPr txBox="1">
            <a:spLocks/>
          </p:cNvSpPr>
          <p:nvPr/>
        </p:nvSpPr>
        <p:spPr>
          <a:xfrm>
            <a:off x="2347256" y="1663956"/>
            <a:ext cx="1690612" cy="913070"/>
          </a:xfrm>
          <a:prstGeom prst="rect">
            <a:avLst/>
          </a:prstGeom>
        </p:spPr>
        <p:txBody>
          <a:bodyPr wrap="square">
            <a:sp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Font typeface="Arial"/>
              <a:buNone/>
            </a:pPr>
            <a:r>
              <a:rPr lang="en-US" sz="1200" b="1" dirty="0" smtClean="0"/>
              <a:t>2011</a:t>
            </a:r>
          </a:p>
          <a:p>
            <a:pPr marL="0" indent="0">
              <a:spcBef>
                <a:spcPts val="0"/>
              </a:spcBef>
              <a:buFont typeface="Arial"/>
              <a:buNone/>
            </a:pPr>
            <a:r>
              <a:rPr lang="en-US" sz="1200" dirty="0" smtClean="0"/>
              <a:t>Website Privacy Policy Index</a:t>
            </a:r>
          </a:p>
          <a:p>
            <a:pPr marL="0" indent="0">
              <a:spcBef>
                <a:spcPts val="0"/>
              </a:spcBef>
              <a:buFont typeface="Arial"/>
              <a:buNone/>
              <a:defRPr/>
            </a:pPr>
            <a:endParaRPr lang="en-US" sz="1200" dirty="0" smtClean="0"/>
          </a:p>
          <a:p>
            <a:pPr marL="225425" lvl="1" indent="-225425">
              <a:spcBef>
                <a:spcPts val="0"/>
              </a:spcBef>
              <a:buClr>
                <a:srgbClr val="92D050"/>
              </a:buClr>
              <a:buFont typeface="Arial"/>
              <a:buNone/>
              <a:defRPr/>
            </a:pPr>
            <a:endParaRPr lang="en-US" sz="800" baseline="30000" dirty="0" smtClean="0"/>
          </a:p>
        </p:txBody>
      </p:sp>
      <p:sp>
        <p:nvSpPr>
          <p:cNvPr id="17" name="Content Placeholder 8"/>
          <p:cNvSpPr txBox="1">
            <a:spLocks/>
          </p:cNvSpPr>
          <p:nvPr/>
        </p:nvSpPr>
        <p:spPr>
          <a:xfrm>
            <a:off x="4406593" y="5046840"/>
            <a:ext cx="1690612" cy="913070"/>
          </a:xfrm>
          <a:prstGeom prst="rect">
            <a:avLst/>
          </a:prstGeom>
        </p:spPr>
        <p:txBody>
          <a:bodyPr wrap="square">
            <a:sp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Font typeface="Arial"/>
              <a:buNone/>
            </a:pPr>
            <a:r>
              <a:rPr lang="en-US" sz="1200" b="1" dirty="0" smtClean="0"/>
              <a:t>2012</a:t>
            </a:r>
          </a:p>
          <a:p>
            <a:pPr marL="0" indent="0">
              <a:spcBef>
                <a:spcPts val="0"/>
              </a:spcBef>
              <a:buFont typeface="Arial"/>
              <a:buNone/>
            </a:pPr>
            <a:r>
              <a:rPr lang="en-US" sz="1200" dirty="0" smtClean="0"/>
              <a:t>Website Tracker &amp;</a:t>
            </a:r>
          </a:p>
          <a:p>
            <a:pPr marL="0" indent="0">
              <a:spcBef>
                <a:spcPts val="0"/>
              </a:spcBef>
              <a:buFont typeface="Arial"/>
              <a:buNone/>
            </a:pPr>
            <a:r>
              <a:rPr lang="en-US" sz="1200" dirty="0"/>
              <a:t>P</a:t>
            </a:r>
            <a:r>
              <a:rPr lang="en-US" sz="1200" dirty="0" smtClean="0"/>
              <a:t>rivacy Policy Index</a:t>
            </a:r>
          </a:p>
          <a:p>
            <a:pPr marL="0" indent="0">
              <a:spcBef>
                <a:spcPts val="0"/>
              </a:spcBef>
              <a:buFont typeface="Arial"/>
              <a:buNone/>
              <a:defRPr/>
            </a:pPr>
            <a:endParaRPr lang="en-US" sz="1200" dirty="0" smtClean="0"/>
          </a:p>
          <a:p>
            <a:pPr marL="225425" lvl="1" indent="-225425">
              <a:spcBef>
                <a:spcPts val="0"/>
              </a:spcBef>
              <a:buClr>
                <a:srgbClr val="92D050"/>
              </a:buClr>
              <a:buFont typeface="Arial"/>
              <a:buNone/>
              <a:defRPr/>
            </a:pPr>
            <a:endParaRPr lang="en-US" sz="800" baseline="30000" dirty="0" smtClean="0"/>
          </a:p>
        </p:txBody>
      </p:sp>
      <p:sp>
        <p:nvSpPr>
          <p:cNvPr id="18" name="Content Placeholder 8"/>
          <p:cNvSpPr txBox="1">
            <a:spLocks/>
          </p:cNvSpPr>
          <p:nvPr/>
        </p:nvSpPr>
        <p:spPr>
          <a:xfrm>
            <a:off x="4338353" y="2107691"/>
            <a:ext cx="2010916" cy="646331"/>
          </a:xfrm>
          <a:prstGeom prst="rect">
            <a:avLst/>
          </a:prstGeom>
        </p:spPr>
        <p:txBody>
          <a:bodyPr wrap="square">
            <a:sp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Font typeface="Arial"/>
              <a:buNone/>
            </a:pPr>
            <a:r>
              <a:rPr lang="en-US" sz="1200" b="1" dirty="0" smtClean="0"/>
              <a:t>2012</a:t>
            </a:r>
          </a:p>
          <a:p>
            <a:pPr marL="0" indent="0">
              <a:spcBef>
                <a:spcPts val="0"/>
              </a:spcBef>
              <a:buFont typeface="Arial"/>
              <a:buNone/>
            </a:pPr>
            <a:r>
              <a:rPr lang="en-US" sz="1200" dirty="0" smtClean="0"/>
              <a:t>Consumer</a:t>
            </a:r>
          </a:p>
          <a:p>
            <a:pPr marL="0" indent="0">
              <a:spcBef>
                <a:spcPts val="0"/>
              </a:spcBef>
              <a:buFont typeface="Arial"/>
              <a:buNone/>
            </a:pPr>
            <a:r>
              <a:rPr lang="en-US" sz="1200" dirty="0" smtClean="0"/>
              <a:t>Confidence Index</a:t>
            </a:r>
            <a:endParaRPr lang="en-US" sz="800" baseline="30000" dirty="0" smtClean="0"/>
          </a:p>
        </p:txBody>
      </p:sp>
      <p:pic>
        <p:nvPicPr>
          <p:cNvPr id="19" name="Picture 1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016963" y="3960819"/>
            <a:ext cx="279365" cy="27796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20" name="Content Placeholder 8"/>
          <p:cNvSpPr txBox="1">
            <a:spLocks/>
          </p:cNvSpPr>
          <p:nvPr/>
        </p:nvSpPr>
        <p:spPr>
          <a:xfrm>
            <a:off x="3388106" y="2527699"/>
            <a:ext cx="1690612" cy="913070"/>
          </a:xfrm>
          <a:prstGeom prst="rect">
            <a:avLst/>
          </a:prstGeom>
        </p:spPr>
        <p:txBody>
          <a:bodyPr wrap="square">
            <a:sp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Font typeface="Arial"/>
              <a:buNone/>
            </a:pPr>
            <a:r>
              <a:rPr lang="en-US" sz="1200" b="1" dirty="0" smtClean="0"/>
              <a:t>2012</a:t>
            </a:r>
          </a:p>
          <a:p>
            <a:pPr marL="0" indent="0">
              <a:spcBef>
                <a:spcPts val="0"/>
              </a:spcBef>
              <a:buFont typeface="Arial"/>
              <a:buNone/>
            </a:pPr>
            <a:r>
              <a:rPr lang="en-US" sz="1200" dirty="0" smtClean="0"/>
              <a:t>Q1 Consumer Confidence Index</a:t>
            </a:r>
          </a:p>
          <a:p>
            <a:pPr marL="0" indent="0">
              <a:spcBef>
                <a:spcPts val="0"/>
              </a:spcBef>
              <a:buFont typeface="Arial"/>
              <a:buNone/>
              <a:defRPr/>
            </a:pPr>
            <a:endParaRPr lang="en-US" sz="1200" dirty="0" smtClean="0"/>
          </a:p>
          <a:p>
            <a:pPr marL="225425" lvl="1" indent="-225425">
              <a:spcBef>
                <a:spcPts val="0"/>
              </a:spcBef>
              <a:buClr>
                <a:srgbClr val="92D050"/>
              </a:buClr>
              <a:buFont typeface="Arial"/>
              <a:buNone/>
              <a:defRPr/>
            </a:pPr>
            <a:endParaRPr lang="en-US" sz="800" baseline="30000" dirty="0" smtClean="0"/>
          </a:p>
        </p:txBody>
      </p:sp>
      <p:sp>
        <p:nvSpPr>
          <p:cNvPr id="21" name="Content Placeholder 8"/>
          <p:cNvSpPr txBox="1">
            <a:spLocks/>
          </p:cNvSpPr>
          <p:nvPr/>
        </p:nvSpPr>
        <p:spPr>
          <a:xfrm>
            <a:off x="5943795" y="5411783"/>
            <a:ext cx="1690612" cy="913070"/>
          </a:xfrm>
          <a:prstGeom prst="rect">
            <a:avLst/>
          </a:prstGeom>
        </p:spPr>
        <p:txBody>
          <a:bodyPr wrap="square">
            <a:sp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Font typeface="Arial"/>
              <a:buNone/>
            </a:pPr>
            <a:r>
              <a:rPr lang="en-US" sz="1200" b="1" dirty="0" smtClean="0"/>
              <a:t>2012</a:t>
            </a:r>
          </a:p>
          <a:p>
            <a:pPr marL="0" indent="0">
              <a:spcBef>
                <a:spcPts val="0"/>
              </a:spcBef>
              <a:buFont typeface="Arial"/>
              <a:buNone/>
            </a:pPr>
            <a:r>
              <a:rPr lang="en-US" sz="1200" dirty="0" smtClean="0"/>
              <a:t>Q2 Consumer Confidence Index</a:t>
            </a:r>
          </a:p>
          <a:p>
            <a:pPr marL="0" indent="0">
              <a:spcBef>
                <a:spcPts val="0"/>
              </a:spcBef>
              <a:buFont typeface="Arial"/>
              <a:buNone/>
              <a:defRPr/>
            </a:pPr>
            <a:endParaRPr lang="en-US" sz="1200" dirty="0" smtClean="0"/>
          </a:p>
          <a:p>
            <a:pPr marL="225425" lvl="1" indent="-225425">
              <a:spcBef>
                <a:spcPts val="0"/>
              </a:spcBef>
              <a:buClr>
                <a:srgbClr val="92D050"/>
              </a:buClr>
              <a:buFont typeface="Arial"/>
              <a:buNone/>
              <a:defRPr/>
            </a:pPr>
            <a:endParaRPr lang="en-US" sz="800" baseline="30000" dirty="0" smtClean="0"/>
          </a:p>
        </p:txBody>
      </p:sp>
      <p:pic>
        <p:nvPicPr>
          <p:cNvPr id="22" name="Picture 1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042208" y="3938963"/>
            <a:ext cx="279365" cy="27796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cxnSp>
        <p:nvCxnSpPr>
          <p:cNvPr id="25" name="Straight Connector 24"/>
          <p:cNvCxnSpPr/>
          <p:nvPr/>
        </p:nvCxnSpPr>
        <p:spPr>
          <a:xfrm>
            <a:off x="689158" y="2092545"/>
            <a:ext cx="716723" cy="1846418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1824040" y="2863875"/>
            <a:ext cx="206006" cy="106144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H="1">
            <a:off x="1837688" y="4238787"/>
            <a:ext cx="665270" cy="808053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2600413" y="2290347"/>
            <a:ext cx="594396" cy="1663872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4005088" y="3193574"/>
            <a:ext cx="138904" cy="722329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H="1">
            <a:off x="4737307" y="4232187"/>
            <a:ext cx="140461" cy="814653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5242494" y="2790248"/>
            <a:ext cx="227101" cy="1133757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H="1">
            <a:off x="6182669" y="4238787"/>
            <a:ext cx="1" cy="1172996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46" name="Picture 14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071492" y="3924005"/>
            <a:ext cx="279365" cy="27796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cxnSp>
        <p:nvCxnSpPr>
          <p:cNvPr id="47" name="Straight Connector 46"/>
          <p:cNvCxnSpPr/>
          <p:nvPr/>
        </p:nvCxnSpPr>
        <p:spPr>
          <a:xfrm>
            <a:off x="7071492" y="2092545"/>
            <a:ext cx="270309" cy="183146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Content Placeholder 8"/>
          <p:cNvSpPr txBox="1">
            <a:spLocks/>
          </p:cNvSpPr>
          <p:nvPr/>
        </p:nvSpPr>
        <p:spPr>
          <a:xfrm>
            <a:off x="6508078" y="1302047"/>
            <a:ext cx="1690612" cy="830997"/>
          </a:xfrm>
          <a:prstGeom prst="rect">
            <a:avLst/>
          </a:prstGeom>
        </p:spPr>
        <p:txBody>
          <a:bodyPr wrap="square">
            <a:sp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Font typeface="Arial"/>
              <a:buNone/>
            </a:pPr>
            <a:r>
              <a:rPr lang="en-US" sz="1200" b="1" dirty="0" smtClean="0"/>
              <a:t>2012</a:t>
            </a:r>
          </a:p>
          <a:p>
            <a:pPr marL="0" indent="0">
              <a:spcBef>
                <a:spcPts val="0"/>
              </a:spcBef>
              <a:buFont typeface="Arial"/>
              <a:buNone/>
            </a:pPr>
            <a:r>
              <a:rPr lang="en-US" sz="1200" dirty="0" smtClean="0"/>
              <a:t>US and UK Mobile and Behavioural Advertising Survey</a:t>
            </a:r>
            <a:endParaRPr lang="en-US" sz="800" baseline="30000" dirty="0" smtClean="0"/>
          </a:p>
        </p:txBody>
      </p:sp>
      <p:sp>
        <p:nvSpPr>
          <p:cNvPr id="33" name="TextBox 32"/>
          <p:cNvSpPr txBox="1"/>
          <p:nvPr/>
        </p:nvSpPr>
        <p:spPr>
          <a:xfrm>
            <a:off x="337010" y="6078930"/>
            <a:ext cx="2711063" cy="369332"/>
          </a:xfrm>
          <a:prstGeom prst="rect">
            <a:avLst/>
          </a:prstGeom>
          <a:noFill/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i="1" dirty="0" smtClean="0"/>
              <a:t>www.truste.eu/resources</a:t>
            </a:r>
          </a:p>
        </p:txBody>
      </p:sp>
      <p:pic>
        <p:nvPicPr>
          <p:cNvPr id="35" name="Picture 1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350857" y="3924005"/>
            <a:ext cx="279365" cy="27796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pic>
        <p:nvPicPr>
          <p:cNvPr id="36" name="Picture 14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547249" y="3924005"/>
            <a:ext cx="279365" cy="27796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cxnSp>
        <p:nvCxnSpPr>
          <p:cNvPr id="38" name="Straight Connector 37"/>
          <p:cNvCxnSpPr/>
          <p:nvPr/>
        </p:nvCxnSpPr>
        <p:spPr>
          <a:xfrm>
            <a:off x="6532452" y="2739202"/>
            <a:ext cx="128139" cy="1133757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Content Placeholder 8"/>
          <p:cNvSpPr txBox="1">
            <a:spLocks/>
          </p:cNvSpPr>
          <p:nvPr/>
        </p:nvSpPr>
        <p:spPr>
          <a:xfrm>
            <a:off x="5641771" y="1964453"/>
            <a:ext cx="1690612" cy="913070"/>
          </a:xfrm>
          <a:prstGeom prst="rect">
            <a:avLst/>
          </a:prstGeom>
        </p:spPr>
        <p:txBody>
          <a:bodyPr wrap="square">
            <a:sp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Font typeface="Arial"/>
              <a:buNone/>
            </a:pPr>
            <a:r>
              <a:rPr lang="en-US" sz="1200" b="1" dirty="0" smtClean="0"/>
              <a:t>2012</a:t>
            </a:r>
          </a:p>
          <a:p>
            <a:pPr marL="0" indent="0">
              <a:spcBef>
                <a:spcPts val="0"/>
              </a:spcBef>
              <a:buFont typeface="Arial"/>
              <a:buNone/>
            </a:pPr>
            <a:r>
              <a:rPr lang="en-US" sz="1200" dirty="0" smtClean="0"/>
              <a:t>EU Cookie </a:t>
            </a:r>
          </a:p>
          <a:p>
            <a:pPr marL="0" indent="0">
              <a:spcBef>
                <a:spcPts val="0"/>
              </a:spcBef>
              <a:buFont typeface="Arial"/>
              <a:buNone/>
            </a:pPr>
            <a:r>
              <a:rPr lang="en-US" sz="1200" dirty="0" smtClean="0"/>
              <a:t>Directive Index</a:t>
            </a:r>
          </a:p>
          <a:p>
            <a:pPr marL="0" indent="0">
              <a:spcBef>
                <a:spcPts val="0"/>
              </a:spcBef>
              <a:buFont typeface="Arial"/>
              <a:buNone/>
              <a:defRPr/>
            </a:pPr>
            <a:endParaRPr lang="en-US" sz="1200" dirty="0" smtClean="0"/>
          </a:p>
          <a:p>
            <a:pPr marL="225425" lvl="1" indent="-225425">
              <a:spcBef>
                <a:spcPts val="0"/>
              </a:spcBef>
              <a:buClr>
                <a:srgbClr val="92D050"/>
              </a:buClr>
              <a:buFont typeface="Arial"/>
              <a:buNone/>
              <a:defRPr/>
            </a:pPr>
            <a:endParaRPr lang="en-US" sz="800" baseline="30000" dirty="0" smtClean="0"/>
          </a:p>
        </p:txBody>
      </p:sp>
      <p:sp>
        <p:nvSpPr>
          <p:cNvPr id="41" name="Title 3"/>
          <p:cNvSpPr>
            <a:spLocks noGrp="1"/>
          </p:cNvSpPr>
          <p:nvPr>
            <p:ph type="title"/>
          </p:nvPr>
        </p:nvSpPr>
        <p:spPr>
          <a:xfrm>
            <a:off x="337009" y="0"/>
            <a:ext cx="7665358" cy="938266"/>
          </a:xfrm>
        </p:spPr>
        <p:txBody>
          <a:bodyPr/>
          <a:lstStyle/>
          <a:p>
            <a:r>
              <a:rPr lang="en-US" dirty="0"/>
              <a:t>TRUSTe </a:t>
            </a:r>
            <a:r>
              <a:rPr lang="en-US" dirty="0" smtClean="0"/>
              <a:t>Consumer Privacy Research </a:t>
            </a:r>
            <a:r>
              <a:rPr lang="en-US" dirty="0"/>
              <a:t>Series </a:t>
            </a:r>
          </a:p>
        </p:txBody>
      </p:sp>
      <p:sp>
        <p:nvSpPr>
          <p:cNvPr id="48" name="Content Placeholder 8"/>
          <p:cNvSpPr txBox="1">
            <a:spLocks/>
          </p:cNvSpPr>
          <p:nvPr/>
        </p:nvSpPr>
        <p:spPr>
          <a:xfrm>
            <a:off x="7332383" y="2314120"/>
            <a:ext cx="1511366" cy="646331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square">
            <a:sp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Font typeface="Arial"/>
              <a:buNone/>
            </a:pPr>
            <a:r>
              <a:rPr lang="en-US" sz="1200" b="1" dirty="0" smtClean="0"/>
              <a:t>2012</a:t>
            </a:r>
          </a:p>
          <a:p>
            <a:pPr marL="0" indent="0">
              <a:spcBef>
                <a:spcPts val="0"/>
              </a:spcBef>
              <a:buFont typeface="Arial"/>
              <a:buNone/>
            </a:pPr>
            <a:r>
              <a:rPr lang="en-US" sz="1200" dirty="0" smtClean="0"/>
              <a:t>Pan EU Consumer Privacy Index</a:t>
            </a:r>
            <a:endParaRPr lang="en-US" sz="800" baseline="30000" dirty="0" smtClean="0"/>
          </a:p>
        </p:txBody>
      </p:sp>
      <p:pic>
        <p:nvPicPr>
          <p:cNvPr id="2052" name="Picture 4" descr="https://encrypted-tbn3.gstatic.com/images?q=tbn:ANd9GcRn1xvSD8GVpuCA0gXOc4YmdbLPiuWP0c-6Q5sIWTiEQT0REN0z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7872049" y="3909981"/>
            <a:ext cx="489506" cy="332936"/>
          </a:xfrm>
          <a:prstGeom prst="rect">
            <a:avLst/>
          </a:prstGeom>
          <a:noFill/>
        </p:spPr>
      </p:pic>
      <p:cxnSp>
        <p:nvCxnSpPr>
          <p:cNvPr id="49" name="Straight Connector 48"/>
          <p:cNvCxnSpPr/>
          <p:nvPr/>
        </p:nvCxnSpPr>
        <p:spPr>
          <a:xfrm>
            <a:off x="8002367" y="3015043"/>
            <a:ext cx="196323" cy="84573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03264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11933643"/>
              </p:ext>
            </p:extLst>
          </p:nvPr>
        </p:nvGraphicFramePr>
        <p:xfrm>
          <a:off x="336550" y="1431688"/>
          <a:ext cx="8507413" cy="5426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Website Privacy Certifications Increase Trust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97850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37009" y="1270058"/>
            <a:ext cx="8507621" cy="1472541"/>
          </a:xfrm>
        </p:spPr>
        <p:txBody>
          <a:bodyPr/>
          <a:lstStyle/>
          <a:p>
            <a:pPr marL="0" lvl="0" indent="0" fontAlgn="base">
              <a:spcBef>
                <a:spcPts val="200"/>
              </a:spcBef>
              <a:spcAft>
                <a:spcPts val="200"/>
              </a:spcAft>
              <a:buClr>
                <a:schemeClr val="tx1"/>
              </a:buClr>
              <a:buSzPct val="100000"/>
              <a:buNone/>
              <a:defRPr/>
            </a:pPr>
            <a:r>
              <a:rPr lang="en-US" sz="2200" b="1" kern="0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Leader </a:t>
            </a:r>
            <a:r>
              <a:rPr lang="en-US" sz="2200" b="1" kern="0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in </a:t>
            </a:r>
            <a:r>
              <a:rPr lang="en-US" sz="2200" b="1" kern="0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Data Privacy Management Solutions</a:t>
            </a:r>
            <a:endParaRPr lang="en-US" sz="2200" b="1" kern="0" dirty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1800" dirty="0" smtClean="0"/>
              <a:t>15 </a:t>
            </a:r>
            <a:r>
              <a:rPr lang="en-US" sz="1800" dirty="0"/>
              <a:t>years of privacy experience</a:t>
            </a:r>
          </a:p>
          <a:p>
            <a:pPr>
              <a:spcBef>
                <a:spcPts val="0"/>
              </a:spcBef>
            </a:pPr>
            <a:r>
              <a:rPr lang="en-US" sz="1800" dirty="0" smtClean="0"/>
              <a:t>#1 privacy brand &amp; trustmark</a:t>
            </a:r>
          </a:p>
          <a:p>
            <a:pPr>
              <a:spcBef>
                <a:spcPts val="0"/>
              </a:spcBef>
            </a:pPr>
            <a:r>
              <a:rPr lang="en-US" sz="1800" dirty="0" smtClean="0"/>
              <a:t>Robust </a:t>
            </a:r>
            <a:r>
              <a:rPr lang="en-US" sz="1800" dirty="0"/>
              <a:t>technology </a:t>
            </a:r>
            <a:r>
              <a:rPr lang="en-US" sz="1800" dirty="0" smtClean="0"/>
              <a:t>infrastructure</a:t>
            </a:r>
            <a:endParaRPr lang="en-US" sz="1800" dirty="0"/>
          </a:p>
        </p:txBody>
      </p:sp>
      <p:pic>
        <p:nvPicPr>
          <p:cNvPr id="37" name="c2ffdf9f-becd-4749-b63e-2b66cf975960" descr="0E6C5688-B991-4309-8E5C-43D0BEEBB6C4@trust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36454" y="1828427"/>
            <a:ext cx="2381137" cy="7665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" name="Content Placeholder 3"/>
          <p:cNvSpPr txBox="1">
            <a:spLocks/>
          </p:cNvSpPr>
          <p:nvPr/>
        </p:nvSpPr>
        <p:spPr>
          <a:xfrm>
            <a:off x="337010" y="3051993"/>
            <a:ext cx="5258572" cy="1472541"/>
          </a:xfrm>
          <a:prstGeom prst="rect">
            <a:avLst/>
          </a:prstGeom>
        </p:spPr>
        <p:txBody>
          <a:bodyPr wrap="square" lIns="0" tIns="0" rIns="0" bIns="0"/>
          <a:lstStyle>
            <a:lvl1pPr marL="225425" indent="-225425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7525" indent="-227013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Font typeface="Arial"/>
              <a:buChar char="–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98513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Font typeface="Courier New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2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Font typeface="Lucida Grande"/>
              <a:buChar char="»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base">
              <a:spcBef>
                <a:spcPts val="200"/>
              </a:spcBef>
              <a:spcAft>
                <a:spcPts val="200"/>
              </a:spcAft>
              <a:buClr>
                <a:schemeClr val="tx1"/>
              </a:buClr>
              <a:buSzPct val="100000"/>
              <a:buNone/>
              <a:defRPr/>
            </a:pPr>
            <a:r>
              <a:rPr lang="de-DE" sz="2200" b="1" kern="0" dirty="0" smtClean="0">
                <a:solidFill>
                  <a:srgbClr val="CE4E15"/>
                </a:solidFill>
                <a:latin typeface="Arial" pitchFamily="34" charset="0"/>
                <a:cs typeface="Arial" pitchFamily="34" charset="0"/>
              </a:rPr>
              <a:t>Comprehensive Suite</a:t>
            </a:r>
            <a:endParaRPr lang="de-DE" sz="2200" b="1" kern="0" dirty="0">
              <a:solidFill>
                <a:srgbClr val="CE4E15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1800" dirty="0"/>
              <a:t>All online channels</a:t>
            </a:r>
          </a:p>
          <a:p>
            <a:pPr>
              <a:spcBef>
                <a:spcPts val="0"/>
              </a:spcBef>
            </a:pPr>
            <a:r>
              <a:rPr lang="en-US" sz="1800" dirty="0"/>
              <a:t>Global coverage</a:t>
            </a:r>
          </a:p>
          <a:p>
            <a:pPr>
              <a:spcBef>
                <a:spcPts val="0"/>
              </a:spcBef>
            </a:pPr>
            <a:r>
              <a:rPr lang="en-US" sz="1800" dirty="0" smtClean="0"/>
              <a:t>Strategy + Certifications + Technology</a:t>
            </a:r>
            <a:endParaRPr lang="en-US" sz="1800" dirty="0"/>
          </a:p>
        </p:txBody>
      </p:sp>
      <p:sp>
        <p:nvSpPr>
          <p:cNvPr id="24" name="Content Placeholder 3"/>
          <p:cNvSpPr txBox="1">
            <a:spLocks/>
          </p:cNvSpPr>
          <p:nvPr/>
        </p:nvSpPr>
        <p:spPr>
          <a:xfrm>
            <a:off x="337009" y="5000947"/>
            <a:ext cx="8507621" cy="1472541"/>
          </a:xfrm>
          <a:prstGeom prst="rect">
            <a:avLst/>
          </a:prstGeom>
        </p:spPr>
        <p:txBody>
          <a:bodyPr wrap="square" lIns="0" tIns="0" rIns="0" bIns="0"/>
          <a:lstStyle>
            <a:lvl1pPr marL="225425" indent="-225425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7525" indent="-227013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Font typeface="Arial"/>
              <a:buChar char="–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98513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Font typeface="Courier New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2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Font typeface="Lucida Grande"/>
              <a:buChar char="»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base">
              <a:spcBef>
                <a:spcPts val="200"/>
              </a:spcBef>
              <a:spcAft>
                <a:spcPts val="200"/>
              </a:spcAft>
              <a:buClr>
                <a:schemeClr val="tx1"/>
              </a:buClr>
              <a:buSzPct val="100000"/>
              <a:buNone/>
              <a:defRPr/>
            </a:pPr>
            <a:r>
              <a:rPr lang="en-US" sz="2200" b="1" kern="0" dirty="0">
                <a:solidFill>
                  <a:srgbClr val="CE4E15"/>
                </a:solidFill>
                <a:latin typeface="Arial" pitchFamily="34" charset="0"/>
                <a:cs typeface="Arial" pitchFamily="34" charset="0"/>
              </a:rPr>
              <a:t>Large / Loyal Customer Base</a:t>
            </a:r>
          </a:p>
          <a:p>
            <a:r>
              <a:rPr lang="en-US" sz="1800" dirty="0"/>
              <a:t>Over 5,000 clients</a:t>
            </a:r>
          </a:p>
          <a:p>
            <a:pPr>
              <a:spcBef>
                <a:spcPts val="0"/>
              </a:spcBef>
            </a:pPr>
            <a:r>
              <a:rPr lang="en-US" sz="1800" dirty="0" smtClean="0"/>
              <a:t>Over 90% renewal rate</a:t>
            </a:r>
            <a:endParaRPr lang="en-US" sz="1800" dirty="0"/>
          </a:p>
          <a:p>
            <a:pPr>
              <a:spcBef>
                <a:spcPts val="0"/>
              </a:spcBef>
            </a:pPr>
            <a:r>
              <a:rPr lang="en-US" sz="1800" dirty="0"/>
              <a:t>Cross </a:t>
            </a:r>
            <a:r>
              <a:rPr lang="en-US" sz="1800" dirty="0" smtClean="0"/>
              <a:t>industry solutions</a:t>
            </a:r>
            <a:endParaRPr lang="en-US" sz="1800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337009" y="2916342"/>
            <a:ext cx="8507621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337009" y="4799119"/>
            <a:ext cx="8507621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37009" y="0"/>
            <a:ext cx="7665358" cy="1054754"/>
          </a:xfrm>
          <a:prstGeom prst="rect">
            <a:avLst/>
          </a:prstGeom>
        </p:spPr>
        <p:txBody>
          <a:bodyPr/>
          <a:lstStyle/>
          <a:p>
            <a:r>
              <a:rPr lang="pl-PL" dirty="0" smtClean="0"/>
              <a:t>TRUSTe </a:t>
            </a:r>
            <a:r>
              <a:rPr lang="en-US" dirty="0" smtClean="0"/>
              <a:t>Overview</a:t>
            </a:r>
            <a:endParaRPr lang="en-US" dirty="0"/>
          </a:p>
        </p:txBody>
      </p:sp>
      <p:grpSp>
        <p:nvGrpSpPr>
          <p:cNvPr id="2" name="Group 52"/>
          <p:cNvGrpSpPr/>
          <p:nvPr/>
        </p:nvGrpSpPr>
        <p:grpSpPr>
          <a:xfrm>
            <a:off x="6525196" y="3064964"/>
            <a:ext cx="1921346" cy="1491096"/>
            <a:chOff x="6468208" y="3099291"/>
            <a:chExt cx="2329124" cy="1807560"/>
          </a:xfrm>
        </p:grpSpPr>
        <p:pic>
          <p:nvPicPr>
            <p:cNvPr id="44" name="Picture 43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834783" y="4113836"/>
              <a:ext cx="470771" cy="745717"/>
            </a:xfrm>
            <a:prstGeom prst="rect">
              <a:avLst/>
            </a:prstGeom>
          </p:spPr>
        </p:pic>
        <p:pic>
          <p:nvPicPr>
            <p:cNvPr id="45" name="Picture 44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6562804" y="3161005"/>
              <a:ext cx="1014022" cy="826703"/>
            </a:xfrm>
            <a:prstGeom prst="rect">
              <a:avLst/>
            </a:prstGeom>
          </p:spPr>
        </p:pic>
        <p:pic>
          <p:nvPicPr>
            <p:cNvPr id="46" name="Picture 45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7773713" y="4003128"/>
              <a:ext cx="839123" cy="777240"/>
            </a:xfrm>
            <a:prstGeom prst="rect">
              <a:avLst/>
            </a:prstGeom>
          </p:spPr>
        </p:pic>
        <p:pic>
          <p:nvPicPr>
            <p:cNvPr id="47" name="Picture 46" descr="cloud.png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7763825" y="3198551"/>
              <a:ext cx="947487" cy="630595"/>
            </a:xfrm>
            <a:prstGeom prst="rect">
              <a:avLst/>
            </a:prstGeom>
          </p:spPr>
        </p:pic>
        <p:sp>
          <p:nvSpPr>
            <p:cNvPr id="36" name="Rounded Rectangle 35"/>
            <p:cNvSpPr/>
            <p:nvPr/>
          </p:nvSpPr>
          <p:spPr>
            <a:xfrm>
              <a:off x="6468208" y="3099291"/>
              <a:ext cx="2329124" cy="1807560"/>
            </a:xfrm>
            <a:prstGeom prst="roundRect">
              <a:avLst/>
            </a:prstGeom>
            <a:noFill/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" name="Group 30"/>
          <p:cNvGrpSpPr/>
          <p:nvPr/>
        </p:nvGrpSpPr>
        <p:grpSpPr>
          <a:xfrm>
            <a:off x="6184708" y="4991721"/>
            <a:ext cx="2616783" cy="1485628"/>
            <a:chOff x="6219363" y="5173982"/>
            <a:chExt cx="2616783" cy="1485628"/>
          </a:xfrm>
        </p:grpSpPr>
        <p:pic>
          <p:nvPicPr>
            <p:cNvPr id="41" name="Picture 31" descr="eBay"/>
            <p:cNvPicPr>
              <a:picLocks noChangeAspect="1" noChangeArrowheads="1"/>
            </p:cNvPicPr>
            <p:nvPr/>
          </p:nvPicPr>
          <p:blipFill>
            <a:blip r:embed="rId8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gray">
            <a:xfrm>
              <a:off x="8030763" y="5336484"/>
              <a:ext cx="736600" cy="2936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3" name="Picture 88" descr="at&amp;t"/>
            <p:cNvPicPr>
              <a:picLocks noChangeAspect="1" noChangeArrowheads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gray">
            <a:xfrm>
              <a:off x="6905426" y="5286980"/>
              <a:ext cx="952112" cy="4192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8" name="Picture 69" descr="Apple-logo.png"/>
            <p:cNvPicPr>
              <a:picLocks noChangeAspect="1"/>
            </p:cNvPicPr>
            <p:nvPr/>
          </p:nvPicPr>
          <p:blipFill>
            <a:blip r:embed="rId10" cstate="print"/>
            <a:srcRect/>
            <a:stretch>
              <a:fillRect/>
            </a:stretch>
          </p:blipFill>
          <p:spPr bwMode="auto">
            <a:xfrm>
              <a:off x="6219363" y="5173982"/>
              <a:ext cx="508000" cy="612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9" name="Picture 48"/>
            <p:cNvPicPr>
              <a:picLocks noChangeAspect="1"/>
            </p:cNvPicPr>
            <p:nvPr/>
          </p:nvPicPr>
          <p:blipFill>
            <a:blip r:embed="rId11"/>
            <a:stretch>
              <a:fillRect/>
            </a:stretch>
          </p:blipFill>
          <p:spPr>
            <a:xfrm>
              <a:off x="6290910" y="6224959"/>
              <a:ext cx="882086" cy="434651"/>
            </a:xfrm>
            <a:prstGeom prst="rect">
              <a:avLst/>
            </a:prstGeom>
          </p:spPr>
        </p:pic>
        <p:pic>
          <p:nvPicPr>
            <p:cNvPr id="50" name="Picture 7" descr="Merck &amp; Co., Inc."/>
            <p:cNvPicPr>
              <a:picLocks noChangeAspect="1" noChangeArrowheads="1"/>
            </p:cNvPicPr>
            <p:nvPr/>
          </p:nvPicPr>
          <p:blipFill>
            <a:blip r:embed="rId12" cstate="print"/>
            <a:srcRect/>
            <a:stretch>
              <a:fillRect/>
            </a:stretch>
          </p:blipFill>
          <p:spPr bwMode="auto">
            <a:xfrm>
              <a:off x="6295855" y="5822065"/>
              <a:ext cx="1171575" cy="3619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1" name="Picture 14"/>
            <p:cNvPicPr>
              <a:picLocks noChangeAspect="1" noChangeArrowheads="1"/>
            </p:cNvPicPr>
            <p:nvPr/>
          </p:nvPicPr>
          <p:blipFill>
            <a:blip r:embed="rId13"/>
            <a:srcRect/>
            <a:stretch>
              <a:fillRect/>
            </a:stretch>
          </p:blipFill>
          <p:spPr bwMode="auto">
            <a:xfrm>
              <a:off x="7592927" y="5781121"/>
              <a:ext cx="1243219" cy="3619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2" name="Picture 5" descr="Zynga"/>
            <p:cNvPicPr>
              <a:picLocks noChangeAspect="1" noChangeArrowheads="1"/>
            </p:cNvPicPr>
            <p:nvPr/>
          </p:nvPicPr>
          <p:blipFill>
            <a:blip r:embed="rId14" cstate="print"/>
            <a:srcRect/>
            <a:stretch>
              <a:fillRect/>
            </a:stretch>
          </p:blipFill>
          <p:spPr bwMode="auto">
            <a:xfrm>
              <a:off x="7562966" y="6320495"/>
              <a:ext cx="1219200" cy="298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ransition xmlns:p14="http://schemas.microsoft.com/office/powerpoint/2010/main">
    <p:wipe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idx="10"/>
          </p:nvPr>
        </p:nvSpPr>
        <p:spPr>
          <a:xfrm>
            <a:off x="222708" y="1074203"/>
            <a:ext cx="8453205" cy="447911"/>
          </a:xfrm>
        </p:spPr>
        <p:txBody>
          <a:bodyPr/>
          <a:lstStyle/>
          <a:p>
            <a:r>
              <a:rPr lang="en-US" dirty="0"/>
              <a:t>Comprehensive solutions addressing all geographies </a:t>
            </a:r>
          </a:p>
        </p:txBody>
      </p:sp>
      <p:sp>
        <p:nvSpPr>
          <p:cNvPr id="10" name="Content Placeholder 1"/>
          <p:cNvSpPr txBox="1">
            <a:spLocks/>
          </p:cNvSpPr>
          <p:nvPr/>
        </p:nvSpPr>
        <p:spPr bwMode="gray">
          <a:xfrm>
            <a:off x="76200" y="3612050"/>
            <a:ext cx="9144000" cy="1319202"/>
          </a:xfrm>
          <a:prstGeom prst="rect">
            <a:avLst/>
          </a:prstGeom>
        </p:spPr>
        <p:txBody>
          <a:bodyPr/>
          <a:lstStyle/>
          <a:p>
            <a:pPr marL="342900" marR="0" lvl="0" defTabSz="4572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ts val="300"/>
              </a:spcAft>
              <a:buClr>
                <a:schemeClr val="tx2"/>
              </a:buClr>
              <a:buSzPct val="70000"/>
              <a:tabLst/>
              <a:defRPr/>
            </a:pPr>
            <a:endParaRPr kumimoji="0" lang="en-US" sz="24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/>
              <a:ea typeface="MS PGothic" pitchFamily="34" charset="-128"/>
              <a:cs typeface="Arial"/>
            </a:endParaRPr>
          </a:p>
          <a:p>
            <a:pPr marL="742950" marR="0" lvl="1" algn="l" defTabSz="457200" rtl="0" eaLnBrk="0" fontAlgn="base" latinLnBrk="0" hangingPunct="0">
              <a:lnSpc>
                <a:spcPts val="2200"/>
              </a:lnSpc>
              <a:spcBef>
                <a:spcPts val="600"/>
              </a:spcBef>
              <a:spcAft>
                <a:spcPts val="300"/>
              </a:spcAft>
              <a:buClr>
                <a:schemeClr val="tx2"/>
              </a:buClr>
              <a:buSzTx/>
              <a:buFont typeface="Arial" charset="0"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/>
              <a:ea typeface="MS PGothic" pitchFamily="34" charset="-128"/>
              <a:cs typeface="Arial"/>
            </a:endParaRPr>
          </a:p>
          <a:p>
            <a:pPr marL="742950" marR="0" lvl="1" algn="l" defTabSz="457200" rtl="0" eaLnBrk="0" fontAlgn="base" latinLnBrk="0" hangingPunct="0">
              <a:lnSpc>
                <a:spcPts val="2200"/>
              </a:lnSpc>
              <a:spcBef>
                <a:spcPts val="600"/>
              </a:spcBef>
              <a:spcAft>
                <a:spcPts val="300"/>
              </a:spcAft>
              <a:buClr>
                <a:schemeClr val="tx2"/>
              </a:buClr>
              <a:buSzTx/>
              <a:buFont typeface="Arial" charset="0"/>
              <a:buChar char="–"/>
              <a:tabLst/>
              <a:defRPr/>
            </a:pPr>
            <a:endParaRPr kumimoji="0" lang="en-US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/>
              <a:ea typeface="MS PGothic" pitchFamily="34" charset="-128"/>
              <a:cs typeface="Arial"/>
            </a:endParaRPr>
          </a:p>
          <a:p>
            <a:pPr marL="742950" marR="0" lvl="1" algn="l" defTabSz="457200" rtl="0" eaLnBrk="0" fontAlgn="base" latinLnBrk="0" hangingPunct="0">
              <a:lnSpc>
                <a:spcPts val="2200"/>
              </a:lnSpc>
              <a:spcBef>
                <a:spcPts val="600"/>
              </a:spcBef>
              <a:spcAft>
                <a:spcPts val="300"/>
              </a:spcAft>
              <a:buClr>
                <a:schemeClr val="tx2"/>
              </a:buClr>
              <a:buSzTx/>
              <a:buFont typeface="Arial" charset="0"/>
              <a:buChar char="–"/>
              <a:tabLst/>
              <a:defRPr/>
            </a:pPr>
            <a:endParaRPr kumimoji="0" lang="en-US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/>
              <a:ea typeface="MS PGothic" pitchFamily="34" charset="-128"/>
              <a:cs typeface="Arial"/>
            </a:endParaRPr>
          </a:p>
          <a:p>
            <a:pPr marL="742950" marR="0" lvl="1" algn="l" defTabSz="457200" rtl="0" eaLnBrk="0" fontAlgn="base" latinLnBrk="0" hangingPunct="0">
              <a:lnSpc>
                <a:spcPts val="2200"/>
              </a:lnSpc>
              <a:spcBef>
                <a:spcPts val="600"/>
              </a:spcBef>
              <a:spcAft>
                <a:spcPts val="300"/>
              </a:spcAft>
              <a:buClr>
                <a:schemeClr val="tx2"/>
              </a:buClr>
              <a:buSzTx/>
              <a:buFont typeface="Arial" charset="0"/>
              <a:buChar char="–"/>
              <a:tabLst/>
              <a:defRPr/>
            </a:pPr>
            <a:endParaRPr kumimoji="0" lang="en-US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/>
              <a:ea typeface="MS PGothic" pitchFamily="34" charset="-128"/>
              <a:cs typeface="Arial"/>
            </a:endParaRPr>
          </a:p>
          <a:p>
            <a:pPr marL="342900" marR="0" lvl="0" algn="l" defTabSz="457200" rtl="0" eaLnBrk="0" fontAlgn="base" latinLnBrk="0" hangingPunct="0">
              <a:lnSpc>
                <a:spcPts val="2400"/>
              </a:lnSpc>
              <a:spcBef>
                <a:spcPts val="1200"/>
              </a:spcBef>
              <a:spcAft>
                <a:spcPts val="300"/>
              </a:spcAft>
              <a:buClr>
                <a:schemeClr val="tx2"/>
              </a:buClr>
              <a:buSzPct val="70000"/>
              <a:buFontTx/>
              <a:buBlip>
                <a:blip r:embed="rId3"/>
              </a:buBlip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/>
              <a:ea typeface="MS PGothic" pitchFamily="34" charset="-128"/>
              <a:cs typeface="Arial"/>
            </a:endParaRPr>
          </a:p>
        </p:txBody>
      </p:sp>
      <p:grpSp>
        <p:nvGrpSpPr>
          <p:cNvPr id="2" name="Group 30"/>
          <p:cNvGrpSpPr/>
          <p:nvPr/>
        </p:nvGrpSpPr>
        <p:grpSpPr>
          <a:xfrm>
            <a:off x="773317" y="2695824"/>
            <a:ext cx="7502665" cy="3581400"/>
            <a:chOff x="2971800" y="4194569"/>
            <a:chExt cx="5100721" cy="2434831"/>
          </a:xfrm>
        </p:grpSpPr>
        <p:pic>
          <p:nvPicPr>
            <p:cNvPr id="53250" name="Picture 2"/>
            <p:cNvPicPr>
              <a:picLocks noChangeAspect="1" noChangeArrowheads="1"/>
            </p:cNvPicPr>
            <p:nvPr/>
          </p:nvPicPr>
          <p:blipFill>
            <a:blip r:embed="rId4" cstate="print">
              <a:duotone>
                <a:schemeClr val="accent4">
                  <a:shade val="45000"/>
                  <a:satMod val="135000"/>
                </a:schemeClr>
                <a:prstClr val="white"/>
              </a:duotone>
            </a:blip>
            <a:srcRect/>
            <a:stretch>
              <a:fillRect/>
            </a:stretch>
          </p:blipFill>
          <p:spPr bwMode="auto">
            <a:xfrm>
              <a:off x="2971800" y="4194569"/>
              <a:ext cx="4953000" cy="24348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4" name="Picture 23" descr="PrivacySeal.png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886200" y="5029200"/>
              <a:ext cx="604921" cy="19050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pic>
          <p:nvPicPr>
            <p:cNvPr id="25" name="Picture 24" descr="PrivacySeal.png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4191000" y="5943600"/>
              <a:ext cx="604921" cy="19050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pic>
          <p:nvPicPr>
            <p:cNvPr id="26" name="Picture 25" descr="PrivacySeal.png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334000" y="5638800"/>
              <a:ext cx="604921" cy="19050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pic>
          <p:nvPicPr>
            <p:cNvPr id="27" name="Picture 26" descr="PrivacySeal.png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943600" y="4800600"/>
              <a:ext cx="604921" cy="19050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pic>
          <p:nvPicPr>
            <p:cNvPr id="28" name="Picture 27" descr="PrivacySeal.png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467600" y="6019800"/>
              <a:ext cx="604921" cy="19050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pic>
          <p:nvPicPr>
            <p:cNvPr id="29" name="Picture 28" descr="PrivacySeal.png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010400" y="4953000"/>
              <a:ext cx="604921" cy="19050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</p:grp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TRUSTe Privacy Management Solutions</a:t>
            </a:r>
          </a:p>
        </p:txBody>
      </p:sp>
      <p:sp>
        <p:nvSpPr>
          <p:cNvPr id="3" name="Rectangle 2"/>
          <p:cNvSpPr/>
          <p:nvPr/>
        </p:nvSpPr>
        <p:spPr>
          <a:xfrm>
            <a:off x="337009" y="1631811"/>
            <a:ext cx="732284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>
                <a:latin typeface="Calibri" charset="0"/>
                <a:ea typeface="ＭＳ Ｐゴシック" charset="0"/>
              </a:rPr>
              <a:t>35+ languages </a:t>
            </a:r>
            <a:r>
              <a:rPr lang="en-US" sz="1600" dirty="0">
                <a:latin typeface="Calibri" charset="0"/>
                <a:ea typeface="ＭＳ Ｐゴシック" charset="0"/>
              </a:rPr>
              <a:t>supported for TRUSTe dispute resolution services, program seals and seal validation pages </a:t>
            </a:r>
          </a:p>
          <a:p>
            <a:r>
              <a:rPr lang="en-US" sz="1600" b="1" dirty="0">
                <a:latin typeface="Calibri" charset="0"/>
                <a:ea typeface="ＭＳ Ｐゴシック" charset="0"/>
              </a:rPr>
              <a:t>30+ countries</a:t>
            </a:r>
            <a:r>
              <a:rPr lang="en-US" sz="1600" dirty="0">
                <a:latin typeface="Calibri" charset="0"/>
                <a:ea typeface="ＭＳ Ｐゴシック" charset="0"/>
              </a:rPr>
              <a:t> with companies who display the TRUSTe seal</a:t>
            </a:r>
          </a:p>
        </p:txBody>
      </p:sp>
    </p:spTree>
    <p:extLst>
      <p:ext uri="{BB962C8B-B14F-4D97-AF65-F5344CB8AC3E}">
        <p14:creationId xmlns:p14="http://schemas.microsoft.com/office/powerpoint/2010/main" val="11137377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TRUSTe: </a:t>
            </a:r>
            <a:r>
              <a:rPr lang="en-US" smtClean="0"/>
              <a:t>The Program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7757" y="1170203"/>
            <a:ext cx="7747807" cy="5215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94258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APEC AA Application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7837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TRUSTe’s APEC Application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438221" y="731178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02971" y="1082451"/>
            <a:ext cx="776165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400" dirty="0"/>
          </a:p>
          <a:p>
            <a:pPr marL="285750" indent="-285750">
              <a:buFont typeface="Wingdings" charset="2"/>
              <a:buChar char="ü"/>
            </a:pPr>
            <a:r>
              <a:rPr lang="en-US" sz="2400" dirty="0"/>
              <a:t>TRUSTe has </a:t>
            </a:r>
            <a:r>
              <a:rPr lang="en-US" sz="2400" dirty="0" smtClean="0"/>
              <a:t>participated in </a:t>
            </a:r>
            <a:r>
              <a:rPr lang="en-US" sz="2400" dirty="0"/>
              <a:t>the development of the APEC Cross Border Privacy Rules system as a private sector member of the US Delegation to APEC</a:t>
            </a:r>
            <a:r>
              <a:rPr lang="en-US" sz="2400" dirty="0" smtClean="0"/>
              <a:t>.</a:t>
            </a:r>
          </a:p>
          <a:p>
            <a:endParaRPr lang="en-US" sz="2400" dirty="0"/>
          </a:p>
          <a:p>
            <a:pPr marL="285750" indent="-285750">
              <a:buFont typeface="Wingdings" charset="2"/>
              <a:buChar char="ü"/>
            </a:pPr>
            <a:r>
              <a:rPr lang="en-US" sz="2400" dirty="0" smtClean="0"/>
              <a:t>TRUSTe has </a:t>
            </a:r>
            <a:r>
              <a:rPr lang="en-US" sz="2400" dirty="0"/>
              <a:t>applied to have its privacy certification recognized as an Accountability Agent (“AA”) for the US participation (every economy needs to identify an Accountability Agent to participate)</a:t>
            </a:r>
            <a:r>
              <a:rPr lang="en-US" sz="2400" dirty="0" smtClean="0"/>
              <a:t>.</a:t>
            </a:r>
          </a:p>
          <a:p>
            <a:endParaRPr lang="en-US" sz="2400" dirty="0"/>
          </a:p>
          <a:p>
            <a:pPr marL="285750" indent="-285750">
              <a:buFont typeface="Wingdings" charset="2"/>
              <a:buChar char="ü"/>
            </a:pPr>
            <a:r>
              <a:rPr lang="en-US" sz="2400" dirty="0" smtClean="0"/>
              <a:t>TRUSTe’s application </a:t>
            </a:r>
            <a:r>
              <a:rPr lang="en-US" sz="2400" dirty="0"/>
              <a:t>has been forwarded to the Joint Oversight Panel (by the US Dept. of Commerce) for approval as an Accountability Agent. TRUSTe is the first AA to go through this process.</a:t>
            </a:r>
          </a:p>
        </p:txBody>
      </p:sp>
    </p:spTree>
    <p:extLst>
      <p:ext uri="{BB962C8B-B14F-4D97-AF65-F5344CB8AC3E}">
        <p14:creationId xmlns:p14="http://schemas.microsoft.com/office/powerpoint/2010/main" val="2327605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Approval as an APEC AA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551653" y="1446633"/>
            <a:ext cx="8018241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charset="2"/>
              <a:buChar char="ü"/>
            </a:pPr>
            <a:r>
              <a:rPr lang="en-US" sz="2000" dirty="0"/>
              <a:t>Once TRUSTe is approved as an AA, </a:t>
            </a:r>
            <a:r>
              <a:rPr lang="en-US" sz="2000" dirty="0"/>
              <a:t>those TRUSTe </a:t>
            </a:r>
            <a:r>
              <a:rPr lang="en-US" sz="2000" dirty="0"/>
              <a:t>programs </a:t>
            </a:r>
            <a:r>
              <a:rPr lang="en-US" sz="2000" dirty="0"/>
              <a:t>referenced in our approved APEC application will </a:t>
            </a:r>
            <a:r>
              <a:rPr lang="en-US" sz="2000" dirty="0"/>
              <a:t>be deemed as officially endorsed by APEC for the CBPR system</a:t>
            </a:r>
            <a:r>
              <a:rPr lang="en-US" sz="2000" dirty="0" smtClean="0"/>
              <a:t>.</a:t>
            </a:r>
          </a:p>
          <a:p>
            <a:endParaRPr lang="en-US" sz="2000" dirty="0"/>
          </a:p>
          <a:p>
            <a:pPr marL="342900" indent="-342900">
              <a:buFont typeface="Wingdings" charset="2"/>
              <a:buChar char="ü"/>
            </a:pPr>
            <a:r>
              <a:rPr lang="en-US" sz="2000" dirty="0"/>
              <a:t>At present, there </a:t>
            </a:r>
            <a:r>
              <a:rPr lang="en-US" sz="2000" dirty="0"/>
              <a:t>is no </a:t>
            </a:r>
            <a:r>
              <a:rPr lang="en-US" sz="2000" dirty="0"/>
              <a:t>determination by the APEC Secretariat as to whether or not there will be a specialized APEC seal, or if the participating AAs will manage this via their own seals. </a:t>
            </a:r>
            <a:r>
              <a:rPr lang="en-US" sz="2000" dirty="0"/>
              <a:t>Regardless, once approved as an AA, TRUSTe certification will signify compliance with the APEC CBPR Framework</a:t>
            </a:r>
            <a:r>
              <a:rPr lang="en-US" sz="2000" dirty="0" smtClean="0"/>
              <a:t>.</a:t>
            </a:r>
          </a:p>
          <a:p>
            <a:endParaRPr lang="en-US" sz="2000" dirty="0"/>
          </a:p>
          <a:p>
            <a:pPr marL="342900" indent="-342900">
              <a:buFont typeface="Wingdings" charset="2"/>
              <a:buChar char="ü"/>
            </a:pPr>
            <a:r>
              <a:rPr lang="en-US" sz="2000" dirty="0"/>
              <a:t>As TRUSTe is the first AA to go through this process, we anticipate it will take a couple of months to achieve endorsement </a:t>
            </a:r>
            <a:r>
              <a:rPr lang="en-US" sz="2000" dirty="0"/>
              <a:t>and approval. </a:t>
            </a:r>
            <a:r>
              <a:rPr lang="en-US" sz="2000" dirty="0"/>
              <a:t>Prior to the endorsement, TRUSTe can still provide certification services which can be later used to show participation in the APEC framework.</a:t>
            </a:r>
          </a:p>
        </p:txBody>
      </p:sp>
    </p:spTree>
    <p:extLst>
      <p:ext uri="{BB962C8B-B14F-4D97-AF65-F5344CB8AC3E}">
        <p14:creationId xmlns:p14="http://schemas.microsoft.com/office/powerpoint/2010/main" val="901043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Certification &amp; Enforcement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71130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TRUSTe Certification Process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5409" y="1140658"/>
            <a:ext cx="7594877" cy="5297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20203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30">
      <a:dk1>
        <a:srgbClr val="212121"/>
      </a:dk1>
      <a:lt1>
        <a:sysClr val="window" lastClr="FFFFFF"/>
      </a:lt1>
      <a:dk2>
        <a:srgbClr val="EB831D"/>
      </a:dk2>
      <a:lt2>
        <a:srgbClr val="8CC63F"/>
      </a:lt2>
      <a:accent1>
        <a:srgbClr val="0E6270"/>
      </a:accent1>
      <a:accent2>
        <a:srgbClr val="CE4E15"/>
      </a:accent2>
      <a:accent3>
        <a:srgbClr val="669B00"/>
      </a:accent3>
      <a:accent4>
        <a:srgbClr val="158AA4"/>
      </a:accent4>
      <a:accent5>
        <a:srgbClr val="A40042"/>
      </a:accent5>
      <a:accent6>
        <a:srgbClr val="FFAE00"/>
      </a:accent6>
      <a:hlink>
        <a:srgbClr val="212121"/>
      </a:hlink>
      <a:folHlink>
        <a:srgbClr val="212121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4298</TotalTime>
  <Words>753</Words>
  <Application>Microsoft Macintosh PowerPoint</Application>
  <PresentationFormat>On-screen Show (4:3)</PresentationFormat>
  <Paragraphs>104</Paragraphs>
  <Slides>17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TRUSTe Certification &amp; APEC </vt:lpstr>
      <vt:lpstr>TRUSTe Overview</vt:lpstr>
      <vt:lpstr>TRUSTe Privacy Management Solutions</vt:lpstr>
      <vt:lpstr>TRUSTe: The Program</vt:lpstr>
      <vt:lpstr>APEC AA Application</vt:lpstr>
      <vt:lpstr>TRUSTe’s APEC Application</vt:lpstr>
      <vt:lpstr>Approval as an APEC AA</vt:lpstr>
      <vt:lpstr>Certification &amp; Enforcement</vt:lpstr>
      <vt:lpstr>TRUSTe Certification Process</vt:lpstr>
      <vt:lpstr>TRUSTe Consumer Dispute Resolution Process</vt:lpstr>
      <vt:lpstr>Enforcement</vt:lpstr>
      <vt:lpstr>Consumer Complaints (2007 – 2011)</vt:lpstr>
      <vt:lpstr>Consumer Complaints by Type</vt:lpstr>
      <vt:lpstr>Questions?  Saira Nayak – snayak@truste.com @SairaNayak </vt:lpstr>
      <vt:lpstr>Appendix</vt:lpstr>
      <vt:lpstr>TRUSTe Consumer Privacy Research Series </vt:lpstr>
      <vt:lpstr>Website Privacy Certifications Increase Trust</vt:lpstr>
    </vt:vector>
  </TitlesOfParts>
  <Company>TRUSTe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Kari Stevens</dc:creator>
  <cp:lastModifiedBy>Saira Nayak</cp:lastModifiedBy>
  <cp:revision>393</cp:revision>
  <cp:lastPrinted>2012-03-26T10:47:30Z</cp:lastPrinted>
  <dcterms:created xsi:type="dcterms:W3CDTF">2012-03-16T01:33:53Z</dcterms:created>
  <dcterms:modified xsi:type="dcterms:W3CDTF">2012-11-26T17:45:48Z</dcterms:modified>
</cp:coreProperties>
</file>