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0"/>
  </p:notesMasterIdLst>
  <p:sldIdLst>
    <p:sldId id="256" r:id="rId3"/>
    <p:sldId id="271" r:id="rId4"/>
    <p:sldId id="260" r:id="rId5"/>
    <p:sldId id="270" r:id="rId6"/>
    <p:sldId id="266" r:id="rId7"/>
    <p:sldId id="269" r:id="rId8"/>
    <p:sldId id="258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48" d="100"/>
          <a:sy n="48" d="100"/>
        </p:scale>
        <p:origin x="-61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5ABAE0B0-5DCF-4ADC-A2AD-E85DD9E96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911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0883DA-4410-4F6D-8BB6-4E5088D93498}" type="slidenum">
              <a:rPr lang="en-US"/>
              <a:pPr/>
              <a:t>2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BAE0B0-5DCF-4ADC-A2AD-E85DD9E96A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74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E63B7F1-D574-4009-B2E3-26666E659750}" type="slidenum">
              <a:rPr lang="fr-FR" smtClean="0"/>
              <a:pPr>
                <a:defRPr/>
              </a:pPr>
              <a:t>5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72__DC-d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4" descr="72_Brussels_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4413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5" descr="72_SF_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72_Shanghai_Da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102350"/>
            <a:ext cx="9144000" cy="42863"/>
          </a:xfrm>
          <a:prstGeom prst="rect">
            <a:avLst/>
          </a:prstGeom>
          <a:solidFill>
            <a:srgbClr val="00236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2368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78063" y="0"/>
            <a:ext cx="0" cy="1828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578350" y="0"/>
            <a:ext cx="0" cy="1828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850063" y="0"/>
            <a:ext cx="0" cy="1828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0" y="5443538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rgbClr val="CC0000"/>
                </a:solidFill>
                <a:latin typeface="Times New Roman" pitchFamily="18" charset="0"/>
              </a:rPr>
              <a:t>www.khlaw.com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9213" y="5827713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2368"/>
                </a:solidFill>
                <a:latin typeface="Times New Roman" pitchFamily="18" charset="0"/>
              </a:rPr>
              <a:t>Washington, DC  </a:t>
            </a:r>
            <a:r>
              <a:rPr lang="en-US" sz="1200">
                <a:solidFill>
                  <a:srgbClr val="002368"/>
                </a:solidFill>
                <a:latin typeface="Times New Roman" pitchFamily="18" charset="0"/>
                <a:cs typeface="Times New Roman" pitchFamily="18" charset="0"/>
              </a:rPr>
              <a:t>●  Brussels  ●  San Francisco  ●  Shanghai</a:t>
            </a:r>
          </a:p>
        </p:txBody>
      </p:sp>
      <p:pic>
        <p:nvPicPr>
          <p:cNvPr id="12" name="Picture 19" descr="Logo for Powerpoint_500pix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2982913" y="6232525"/>
            <a:ext cx="3081337" cy="5492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257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257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B8EE0-49CD-4CCC-8A02-F990011F9CAF}" type="datetime1">
              <a:rPr lang="fr-FR"/>
              <a:pPr>
                <a:defRPr/>
              </a:pPr>
              <a:t>16/11/2012</a:t>
            </a:fld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4925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2595D-1E56-4A1C-BBC5-F41A115ADD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672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447800"/>
            <a:ext cx="4022725" cy="481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447800"/>
            <a:ext cx="4022725" cy="481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3000"/>
            <a:ext cx="5111750" cy="4983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43000"/>
            <a:ext cx="3008313" cy="4983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66799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8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457200" y="6369050"/>
            <a:ext cx="441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>
                <a:solidFill>
                  <a:srgbClr val="002368"/>
                </a:solidFill>
                <a:latin typeface="Times New Roman" pitchFamily="18" charset="0"/>
                <a:cs typeface="Arial" charset="0"/>
              </a:rPr>
              <a:t>│ </a:t>
            </a:r>
            <a:r>
              <a:rPr lang="en-US" sz="1300">
                <a:solidFill>
                  <a:srgbClr val="CC0000"/>
                </a:solidFill>
                <a:latin typeface="Times New Roman" pitchFamily="18" charset="0"/>
                <a:cs typeface="Arial" charset="0"/>
              </a:rPr>
              <a:t> www.khlaw.com </a:t>
            </a:r>
            <a:r>
              <a:rPr lang="en-US" sz="1300">
                <a:solidFill>
                  <a:srgbClr val="002368"/>
                </a:solidFill>
                <a:latin typeface="Times New Roman" pitchFamily="18" charset="0"/>
              </a:rPr>
              <a:t>│ </a:t>
            </a:r>
            <a:r>
              <a:rPr lang="en-US" sz="1600">
                <a:solidFill>
                  <a:srgbClr val="002368"/>
                </a:solidFill>
                <a:latin typeface="Times New Roman" pitchFamily="18" charset="0"/>
              </a:rPr>
              <a:t>K</a:t>
            </a:r>
            <a:r>
              <a:rPr lang="en-US" sz="1300">
                <a:solidFill>
                  <a:srgbClr val="002368"/>
                </a:solidFill>
                <a:latin typeface="Times New Roman" pitchFamily="18" charset="0"/>
              </a:rPr>
              <a:t>ELLER AND </a:t>
            </a:r>
            <a:r>
              <a:rPr lang="en-US" sz="1600">
                <a:solidFill>
                  <a:srgbClr val="002368"/>
                </a:solidFill>
                <a:latin typeface="Times New Roman" pitchFamily="18" charset="0"/>
              </a:rPr>
              <a:t>H</a:t>
            </a:r>
            <a:r>
              <a:rPr lang="en-US" sz="1300">
                <a:solidFill>
                  <a:srgbClr val="002368"/>
                </a:solidFill>
                <a:latin typeface="Times New Roman" pitchFamily="18" charset="0"/>
              </a:rPr>
              <a:t>ECKMAN LLP</a:t>
            </a:r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7315200" y="6415088"/>
            <a:ext cx="16002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300">
                <a:solidFill>
                  <a:srgbClr val="002368"/>
                </a:solidFill>
                <a:latin typeface="Times New Roman" pitchFamily="18" charset="0"/>
                <a:cs typeface="Arial" charset="0"/>
              </a:rPr>
              <a:t>Copyright </a:t>
            </a:r>
            <a:r>
              <a:rPr lang="en-US" sz="1300">
                <a:solidFill>
                  <a:srgbClr val="002368"/>
                </a:solidFill>
                <a:latin typeface="Times New Roman" pitchFamily="18" charset="0"/>
              </a:rPr>
              <a:t>© 2012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104775" y="6415088"/>
            <a:ext cx="4572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CB280D0F-D947-4869-B889-FD2A240EECAC}" type="slidenum">
              <a:rPr lang="en-US" sz="1300">
                <a:solidFill>
                  <a:srgbClr val="002368"/>
                </a:solidFill>
                <a:latin typeface="Times New Roman" pitchFamily="18" charset="0"/>
              </a:rPr>
              <a:pPr algn="ctr">
                <a:spcBef>
                  <a:spcPct val="50000"/>
                </a:spcBef>
              </a:pPr>
              <a:t>‹#›</a:t>
            </a:fld>
            <a:endParaRPr lang="en-US" sz="1300">
              <a:solidFill>
                <a:srgbClr val="002368"/>
              </a:solidFill>
              <a:latin typeface="Times New Roman" pitchFamily="18" charset="0"/>
            </a:endParaRP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447800"/>
            <a:ext cx="8197850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0" y="6273800"/>
            <a:ext cx="9144000" cy="42863"/>
          </a:xfrm>
          <a:prstGeom prst="rect">
            <a:avLst/>
          </a:prstGeom>
          <a:solidFill>
            <a:srgbClr val="00236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911225"/>
            <a:ext cx="9144000" cy="101600"/>
          </a:xfrm>
          <a:prstGeom prst="rect">
            <a:avLst/>
          </a:prstGeom>
          <a:gradFill rotWithShape="1">
            <a:gsLst>
              <a:gs pos="0">
                <a:srgbClr val="002368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236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70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368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72_DC_nigh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4" descr="72_Brussels_nigh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72_SF_night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57200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6" descr="72_Shanghai_Night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858000" y="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0" y="6102350"/>
            <a:ext cx="9144000" cy="42863"/>
          </a:xfrm>
          <a:prstGeom prst="rect">
            <a:avLst/>
          </a:prstGeom>
          <a:solidFill>
            <a:srgbClr val="00236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002368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2278063" y="0"/>
            <a:ext cx="0" cy="1828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564063" y="0"/>
            <a:ext cx="0" cy="1828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42125" y="0"/>
            <a:ext cx="0" cy="1828800"/>
          </a:xfrm>
          <a:prstGeom prst="line">
            <a:avLst/>
          </a:prstGeom>
          <a:noFill/>
          <a:ln w="317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0" y="5443538"/>
            <a:ext cx="9144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rgbClr val="CC0000"/>
                </a:solidFill>
                <a:latin typeface="Times New Roman" pitchFamily="18" charset="0"/>
              </a:rPr>
              <a:t>www.khlaw.com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9213" y="5827713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2368"/>
                </a:solidFill>
                <a:latin typeface="Times New Roman" pitchFamily="18" charset="0"/>
              </a:rPr>
              <a:t>Washington, DC  </a:t>
            </a:r>
            <a:r>
              <a:rPr lang="en-US" sz="1200">
                <a:solidFill>
                  <a:srgbClr val="002368"/>
                </a:solidFill>
                <a:latin typeface="Times New Roman" pitchFamily="18" charset="0"/>
                <a:cs typeface="Times New Roman" pitchFamily="18" charset="0"/>
              </a:rPr>
              <a:t>●  Brussels  ●  San Francisco  ●  Shanghai</a:t>
            </a:r>
          </a:p>
        </p:txBody>
      </p:sp>
      <p:pic>
        <p:nvPicPr>
          <p:cNvPr id="2062" name="Picture 14" descr="Logo for Powerpoint_500pix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949575" y="6232525"/>
            <a:ext cx="3081338" cy="5492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/>
        </p:nvSpPr>
        <p:spPr bwMode="auto">
          <a:xfrm>
            <a:off x="0" y="3048000"/>
            <a:ext cx="9144000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2200" dirty="0" smtClean="0"/>
              <a:t>Sheila A. Millar, Partner</a:t>
            </a:r>
            <a:endParaRPr lang="en-US" sz="2200" dirty="0"/>
          </a:p>
          <a:p>
            <a:pPr algn="ctr" eaLnBrk="0" hangingPunct="0"/>
            <a:r>
              <a:rPr lang="en-US" sz="2000" b="0" dirty="0"/>
              <a:t>Keller and Heckman </a:t>
            </a:r>
            <a:r>
              <a:rPr lang="en-US" sz="1800" b="0" dirty="0"/>
              <a:t>LLP</a:t>
            </a:r>
          </a:p>
          <a:p>
            <a:pPr algn="ctr" eaLnBrk="0" hangingPunct="0"/>
            <a:r>
              <a:rPr lang="en-US" sz="1600" b="0" dirty="0"/>
              <a:t>1001 G Street NW</a:t>
            </a:r>
          </a:p>
          <a:p>
            <a:pPr algn="ctr" eaLnBrk="0" hangingPunct="0"/>
            <a:r>
              <a:rPr lang="en-US" sz="1600" b="0" dirty="0"/>
              <a:t>Suite 500 West</a:t>
            </a:r>
          </a:p>
          <a:p>
            <a:pPr algn="ctr" eaLnBrk="0" hangingPunct="0"/>
            <a:r>
              <a:rPr lang="en-US" sz="1600" b="0" dirty="0"/>
              <a:t>Washington, DC 20001</a:t>
            </a:r>
          </a:p>
          <a:p>
            <a:pPr algn="ctr" eaLnBrk="0" hangingPunct="0"/>
            <a:r>
              <a:rPr lang="en-US" sz="1600" b="0" dirty="0"/>
              <a:t>+1 </a:t>
            </a:r>
            <a:r>
              <a:rPr lang="en-US" sz="1600" b="0" dirty="0" smtClean="0"/>
              <a:t>202.434.4143</a:t>
            </a:r>
            <a:endParaRPr lang="en-US" sz="1600" b="0" dirty="0"/>
          </a:p>
          <a:p>
            <a:pPr algn="ctr" eaLnBrk="0" hangingPunct="0"/>
            <a:r>
              <a:rPr lang="en-US" sz="1600" b="0" dirty="0" smtClean="0"/>
              <a:t>millar@khlaw.com</a:t>
            </a:r>
            <a:endParaRPr lang="en-US" sz="1600" b="0" dirty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905000"/>
            <a:ext cx="9144000" cy="803275"/>
          </a:xfrm>
          <a:noFill/>
        </p:spPr>
        <p:txBody>
          <a:bodyPr/>
          <a:lstStyle/>
          <a:p>
            <a:pPr algn="ctr" eaLnBrk="1" hangingPunct="1"/>
            <a:r>
              <a:rPr lang="en-US" sz="3600" dirty="0" smtClean="0">
                <a:solidFill>
                  <a:schemeClr val="tx1"/>
                </a:solidFill>
              </a:rPr>
              <a:t>Cross-Border Codes of Conduct: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ICC Marketing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Elements of Effective Codes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6425" cy="5191125"/>
          </a:xfrm>
        </p:spPr>
        <p:txBody>
          <a:bodyPr/>
          <a:lstStyle/>
          <a:p>
            <a:pPr eaLnBrk="1" hangingPunct="1"/>
            <a:r>
              <a:rPr lang="en-US" dirty="0" smtClean="0"/>
              <a:t>Process to identify issues of concern</a:t>
            </a:r>
          </a:p>
          <a:p>
            <a:pPr lvl="1"/>
            <a:r>
              <a:rPr lang="en-US" dirty="0" smtClean="0"/>
              <a:t>Address stakeholder concerns</a:t>
            </a:r>
          </a:p>
          <a:p>
            <a:pPr lvl="1"/>
            <a:r>
              <a:rPr lang="en-US" dirty="0" smtClean="0"/>
              <a:t>Establish level playing field for business</a:t>
            </a:r>
          </a:p>
          <a:p>
            <a:pPr eaLnBrk="1" hangingPunct="1"/>
            <a:r>
              <a:rPr lang="en-US" dirty="0" smtClean="0"/>
              <a:t>Flexible, fast, and amendable</a:t>
            </a:r>
          </a:p>
          <a:p>
            <a:pPr eaLnBrk="1" hangingPunct="1"/>
            <a:r>
              <a:rPr lang="en-US" dirty="0" smtClean="0"/>
              <a:t>Cost-effective</a:t>
            </a:r>
          </a:p>
          <a:p>
            <a:pPr eaLnBrk="1" hangingPunct="1"/>
            <a:r>
              <a:rPr lang="en-US" dirty="0" smtClean="0"/>
              <a:t>Enforcement/accountability mechanism</a:t>
            </a:r>
          </a:p>
          <a:p>
            <a:pPr lvl="1"/>
            <a:r>
              <a:rPr lang="en-US" dirty="0" smtClean="0"/>
              <a:t>Accountability procedures can be separate; need </a:t>
            </a:r>
            <a:r>
              <a:rPr lang="en-US" dirty="0" smtClean="0"/>
              <a:t>not be part of the code </a:t>
            </a:r>
            <a:r>
              <a:rPr lang="en-US" i="1" dirty="0" smtClean="0"/>
              <a:t>per se</a:t>
            </a:r>
          </a:p>
        </p:txBody>
      </p:sp>
    </p:spTree>
    <p:extLst>
      <p:ext uri="{BB962C8B-B14F-4D97-AF65-F5344CB8AC3E}">
        <p14:creationId xmlns:p14="http://schemas.microsoft.com/office/powerpoint/2010/main" val="305460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ICC Code of Advertising and Marketing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1225" cy="5114925"/>
          </a:xfrm>
        </p:spPr>
        <p:txBody>
          <a:bodyPr/>
          <a:lstStyle/>
          <a:p>
            <a:r>
              <a:rPr lang="en-US" dirty="0" smtClean="0"/>
              <a:t>Code has been in place for 75 years</a:t>
            </a:r>
          </a:p>
          <a:p>
            <a:r>
              <a:rPr lang="en-US" dirty="0" smtClean="0"/>
              <a:t>Forms the basis of many national advertising codes and effective self-regulatory programs around the globe</a:t>
            </a:r>
          </a:p>
          <a:p>
            <a:r>
              <a:rPr lang="en-US" dirty="0" smtClean="0"/>
              <a:t>Periodically revised and updated</a:t>
            </a:r>
          </a:p>
          <a:p>
            <a:pPr lvl="1"/>
            <a:r>
              <a:rPr lang="en-US" dirty="0" smtClean="0"/>
              <a:t>Recent updates: digital marketing</a:t>
            </a:r>
          </a:p>
          <a:p>
            <a:pPr lvl="1"/>
            <a:r>
              <a:rPr lang="en-US" dirty="0" smtClean="0"/>
              <a:t>Framework Guides: environmental claims, food marketing</a:t>
            </a:r>
          </a:p>
          <a:p>
            <a:r>
              <a:rPr lang="en-US" dirty="0" smtClean="0"/>
              <a:t>Currently available in 10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8" y="-152400"/>
            <a:ext cx="8805041" cy="660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7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Tit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ICC Information and Resources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</p:txBody>
      </p:sp>
      <p:pic>
        <p:nvPicPr>
          <p:cNvPr id="19456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535621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6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648891"/>
            <a:ext cx="4214618" cy="347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514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Cross-Border Code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1225" cy="5191125"/>
          </a:xfrm>
        </p:spPr>
        <p:txBody>
          <a:bodyPr/>
          <a:lstStyle/>
          <a:p>
            <a:r>
              <a:rPr lang="en-US" dirty="0" smtClean="0"/>
              <a:t>Effective process for finding </a:t>
            </a:r>
            <a:r>
              <a:rPr lang="en-US" dirty="0"/>
              <a:t>common ground</a:t>
            </a:r>
          </a:p>
          <a:p>
            <a:pPr lvl="1"/>
            <a:r>
              <a:rPr lang="en-US" dirty="0"/>
              <a:t>Bridging different </a:t>
            </a:r>
            <a:r>
              <a:rPr lang="en-US" dirty="0" smtClean="0"/>
              <a:t>legal frameworks and </a:t>
            </a:r>
            <a:r>
              <a:rPr lang="en-US" dirty="0"/>
              <a:t>cultural, social </a:t>
            </a:r>
            <a:r>
              <a:rPr lang="en-US" dirty="0" smtClean="0"/>
              <a:t>traditions, which vary depending on the issue</a:t>
            </a:r>
            <a:endParaRPr lang="en-US" dirty="0"/>
          </a:p>
          <a:p>
            <a:r>
              <a:rPr lang="en-US" dirty="0" smtClean="0"/>
              <a:t>Assuring that codes </a:t>
            </a:r>
            <a:r>
              <a:rPr lang="en-US" dirty="0"/>
              <a:t>advance consumer protection </a:t>
            </a:r>
            <a:r>
              <a:rPr lang="en-US" i="1" dirty="0"/>
              <a:t>and</a:t>
            </a:r>
            <a:r>
              <a:rPr lang="en-US" dirty="0"/>
              <a:t> trade</a:t>
            </a:r>
          </a:p>
          <a:p>
            <a:r>
              <a:rPr lang="en-US" dirty="0" smtClean="0"/>
              <a:t>Education</a:t>
            </a:r>
            <a:r>
              <a:rPr lang="en-US" dirty="0"/>
              <a:t>, </a:t>
            </a:r>
            <a:r>
              <a:rPr lang="en-US" dirty="0" smtClean="0"/>
              <a:t>capacity-building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size </a:t>
            </a:r>
            <a:r>
              <a:rPr lang="en-US" dirty="0" smtClean="0"/>
              <a:t>doesn’t </a:t>
            </a:r>
            <a:r>
              <a:rPr lang="en-US" dirty="0"/>
              <a:t>fit all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74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/>
          <p:cNvSpPr>
            <a:spLocks noGrp="1" noChangeArrowheads="1"/>
          </p:cNvSpPr>
          <p:nvPr/>
        </p:nvSpPr>
        <p:spPr bwMode="auto">
          <a:xfrm>
            <a:off x="0" y="3200400"/>
            <a:ext cx="9144000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2200" dirty="0" smtClean="0"/>
              <a:t>Sheila A. Millar</a:t>
            </a:r>
            <a:endParaRPr lang="en-US" sz="2200" dirty="0"/>
          </a:p>
          <a:p>
            <a:pPr algn="ctr" eaLnBrk="0" hangingPunct="0"/>
            <a:r>
              <a:rPr lang="en-US" sz="2200" dirty="0" smtClean="0"/>
              <a:t>Partner</a:t>
            </a:r>
          </a:p>
          <a:p>
            <a:pPr algn="ctr" eaLnBrk="0" hangingPunct="0"/>
            <a:r>
              <a:rPr lang="en-US" sz="2000" b="0" dirty="0" smtClean="0"/>
              <a:t>Keller </a:t>
            </a:r>
            <a:r>
              <a:rPr lang="en-US" sz="2000" b="0" dirty="0"/>
              <a:t>and Heckman </a:t>
            </a:r>
            <a:r>
              <a:rPr lang="en-US" sz="1800" b="0" dirty="0"/>
              <a:t>LLP</a:t>
            </a:r>
          </a:p>
          <a:p>
            <a:pPr algn="ctr" eaLnBrk="0" hangingPunct="0"/>
            <a:r>
              <a:rPr lang="en-US" sz="1600" b="0" dirty="0"/>
              <a:t>1001 G Street NW</a:t>
            </a:r>
          </a:p>
          <a:p>
            <a:pPr algn="ctr" eaLnBrk="0" hangingPunct="0"/>
            <a:r>
              <a:rPr lang="en-US" sz="1600" b="0" dirty="0"/>
              <a:t>Suite 500 West</a:t>
            </a:r>
          </a:p>
          <a:p>
            <a:pPr algn="ctr" eaLnBrk="0" hangingPunct="0"/>
            <a:r>
              <a:rPr lang="en-US" sz="1600" b="0" dirty="0"/>
              <a:t>Washington, DC 20001</a:t>
            </a:r>
          </a:p>
          <a:p>
            <a:pPr algn="ctr" eaLnBrk="0" hangingPunct="0"/>
            <a:r>
              <a:rPr lang="en-US" sz="1600" b="0" dirty="0"/>
              <a:t>+1 202.434.XXXX</a:t>
            </a:r>
          </a:p>
          <a:p>
            <a:pPr algn="ctr" eaLnBrk="0" hangingPunct="0"/>
            <a:r>
              <a:rPr lang="en-US" sz="1600" b="0" dirty="0"/>
              <a:t>XXXXXXX@khlaw.com</a:t>
            </a:r>
          </a:p>
        </p:txBody>
      </p:sp>
      <p:sp>
        <p:nvSpPr>
          <p:cNvPr id="614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0" y="2057400"/>
            <a:ext cx="9144000" cy="884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smtClean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&amp;HSlides_Template_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&amp;HSlides_Template_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&amp;HSlides_Template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&amp;HSlides_Template_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&amp;HSlides_Template_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&amp;HSlides_Template_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&amp;HSlides_Template_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&amp;HSlides_Template_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&amp;HSlides_Template_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&amp;HSlides_Template_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&amp;HSlides_Template_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&amp;HSlides_Template_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&amp;HSlides_Template_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&amp;HSlides_Template_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671</TotalTime>
  <Words>197</Words>
  <Application>Microsoft Office PowerPoint</Application>
  <PresentationFormat>On-screen Show (4:3)</PresentationFormat>
  <Paragraphs>43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blank</vt:lpstr>
      <vt:lpstr>Custom Design</vt:lpstr>
      <vt:lpstr>Cross-Border Codes of Conduct:  ICC Marketing Code</vt:lpstr>
      <vt:lpstr>Elements of Effective Codes</vt:lpstr>
      <vt:lpstr>ICC Code of Advertising and Marketing Practice</vt:lpstr>
      <vt:lpstr>PowerPoint Presentation</vt:lpstr>
      <vt:lpstr> ICC Information and Resources </vt:lpstr>
      <vt:lpstr>Considerations for Cross-Border Code Paradigms</vt:lpstr>
      <vt:lpstr>Thank you</vt:lpstr>
    </vt:vector>
  </TitlesOfParts>
  <Company>Keller and Heckman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Cross-Border Codes of Conduct:  Getting to Yes</dc:title>
  <dc:creator>_</dc:creator>
  <cp:lastModifiedBy>_</cp:lastModifiedBy>
  <cp:revision>26</cp:revision>
  <dcterms:created xsi:type="dcterms:W3CDTF">2012-11-09T15:02:11Z</dcterms:created>
  <dcterms:modified xsi:type="dcterms:W3CDTF">2012-11-16T20:42:32Z</dcterms:modified>
</cp:coreProperties>
</file>