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17CE-1A12-D04F-B5BE-5F29A7BA875B}" type="datetimeFigureOut">
              <a:rPr lang="es-ES" smtClean="0"/>
              <a:pPr/>
              <a:t>11/12/2012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05D4-5FA1-814F-8E99-257F891E169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678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Haga clic para modificar el estilo de texto del patrón</a:t>
            </a:r>
          </a:p>
          <a:p>
            <a:pPr lvl="1"/>
            <a:r>
              <a:rPr lang="nl-NL" smtClean="0"/>
              <a:t>Segundo nivel</a:t>
            </a:r>
          </a:p>
          <a:p>
            <a:pPr lvl="2"/>
            <a:r>
              <a:rPr lang="nl-NL" smtClean="0"/>
              <a:t>Tercer nivel</a:t>
            </a:r>
          </a:p>
          <a:p>
            <a:pPr lvl="3"/>
            <a:r>
              <a:rPr lang="nl-NL" smtClean="0"/>
              <a:t>Cuarto nivel</a:t>
            </a:r>
          </a:p>
          <a:p>
            <a:pPr lvl="4"/>
            <a:r>
              <a:rPr lang="nl-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17CE-1A12-D04F-B5BE-5F29A7BA875B}" type="datetimeFigureOut">
              <a:rPr lang="es-ES" smtClean="0"/>
              <a:pPr/>
              <a:t>11/12/2012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05D4-5FA1-814F-8E99-257F891E169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0356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Haga clic para modificar el estilo de texto del patrón</a:t>
            </a:r>
          </a:p>
          <a:p>
            <a:pPr lvl="1"/>
            <a:r>
              <a:rPr lang="nl-NL" smtClean="0"/>
              <a:t>Segundo nivel</a:t>
            </a:r>
          </a:p>
          <a:p>
            <a:pPr lvl="2"/>
            <a:r>
              <a:rPr lang="nl-NL" smtClean="0"/>
              <a:t>Tercer nivel</a:t>
            </a:r>
          </a:p>
          <a:p>
            <a:pPr lvl="3"/>
            <a:r>
              <a:rPr lang="nl-NL" smtClean="0"/>
              <a:t>Cuarto nivel</a:t>
            </a:r>
          </a:p>
          <a:p>
            <a:pPr lvl="4"/>
            <a:r>
              <a:rPr lang="nl-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17CE-1A12-D04F-B5BE-5F29A7BA875B}" type="datetimeFigureOut">
              <a:rPr lang="es-ES" smtClean="0"/>
              <a:pPr/>
              <a:t>11/12/2012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05D4-5FA1-814F-8E99-257F891E169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8523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Haga clic para modificar el estilo de texto del patrón</a:t>
            </a:r>
          </a:p>
          <a:p>
            <a:pPr lvl="1"/>
            <a:r>
              <a:rPr lang="nl-NL" smtClean="0"/>
              <a:t>Segundo nivel</a:t>
            </a:r>
          </a:p>
          <a:p>
            <a:pPr lvl="2"/>
            <a:r>
              <a:rPr lang="nl-NL" smtClean="0"/>
              <a:t>Tercer nivel</a:t>
            </a:r>
          </a:p>
          <a:p>
            <a:pPr lvl="3"/>
            <a:r>
              <a:rPr lang="nl-NL" smtClean="0"/>
              <a:t>Cuarto nivel</a:t>
            </a:r>
          </a:p>
          <a:p>
            <a:pPr lvl="4"/>
            <a:r>
              <a:rPr lang="nl-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17CE-1A12-D04F-B5BE-5F29A7BA875B}" type="datetimeFigureOut">
              <a:rPr lang="es-ES" smtClean="0"/>
              <a:pPr/>
              <a:t>11/12/2012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05D4-5FA1-814F-8E99-257F891E169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9519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17CE-1A12-D04F-B5BE-5F29A7BA875B}" type="datetimeFigureOut">
              <a:rPr lang="es-ES" smtClean="0"/>
              <a:pPr/>
              <a:t>11/12/2012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05D4-5FA1-814F-8E99-257F891E169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7176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Haga clic para modificar el estilo de texto del patrón</a:t>
            </a:r>
          </a:p>
          <a:p>
            <a:pPr lvl="1"/>
            <a:r>
              <a:rPr lang="nl-NL" smtClean="0"/>
              <a:t>Segundo nivel</a:t>
            </a:r>
          </a:p>
          <a:p>
            <a:pPr lvl="2"/>
            <a:r>
              <a:rPr lang="nl-NL" smtClean="0"/>
              <a:t>Tercer nivel</a:t>
            </a:r>
          </a:p>
          <a:p>
            <a:pPr lvl="3"/>
            <a:r>
              <a:rPr lang="nl-NL" smtClean="0"/>
              <a:t>Cuarto nivel</a:t>
            </a:r>
          </a:p>
          <a:p>
            <a:pPr lvl="4"/>
            <a:r>
              <a:rPr lang="nl-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Haga clic para modificar el estilo de texto del patrón</a:t>
            </a:r>
          </a:p>
          <a:p>
            <a:pPr lvl="1"/>
            <a:r>
              <a:rPr lang="nl-NL" smtClean="0"/>
              <a:t>Segundo nivel</a:t>
            </a:r>
          </a:p>
          <a:p>
            <a:pPr lvl="2"/>
            <a:r>
              <a:rPr lang="nl-NL" smtClean="0"/>
              <a:t>Tercer nivel</a:t>
            </a:r>
          </a:p>
          <a:p>
            <a:pPr lvl="3"/>
            <a:r>
              <a:rPr lang="nl-NL" smtClean="0"/>
              <a:t>Cuarto nivel</a:t>
            </a:r>
          </a:p>
          <a:p>
            <a:pPr lvl="4"/>
            <a:r>
              <a:rPr lang="nl-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17CE-1A12-D04F-B5BE-5F29A7BA875B}" type="datetimeFigureOut">
              <a:rPr lang="es-ES" smtClean="0"/>
              <a:pPr/>
              <a:t>11/12/2012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05D4-5FA1-814F-8E99-257F891E169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9850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Haga clic para modificar el estilo de texto del patrón</a:t>
            </a:r>
          </a:p>
          <a:p>
            <a:pPr lvl="1"/>
            <a:r>
              <a:rPr lang="nl-NL" smtClean="0"/>
              <a:t>Segundo nivel</a:t>
            </a:r>
          </a:p>
          <a:p>
            <a:pPr lvl="2"/>
            <a:r>
              <a:rPr lang="nl-NL" smtClean="0"/>
              <a:t>Tercer nivel</a:t>
            </a:r>
          </a:p>
          <a:p>
            <a:pPr lvl="3"/>
            <a:r>
              <a:rPr lang="nl-NL" smtClean="0"/>
              <a:t>Cuarto nivel</a:t>
            </a:r>
          </a:p>
          <a:p>
            <a:pPr lvl="4"/>
            <a:r>
              <a:rPr lang="nl-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Haga clic para modificar el estilo de texto del patrón</a:t>
            </a:r>
          </a:p>
          <a:p>
            <a:pPr lvl="1"/>
            <a:r>
              <a:rPr lang="nl-NL" smtClean="0"/>
              <a:t>Segundo nivel</a:t>
            </a:r>
          </a:p>
          <a:p>
            <a:pPr lvl="2"/>
            <a:r>
              <a:rPr lang="nl-NL" smtClean="0"/>
              <a:t>Tercer nivel</a:t>
            </a:r>
          </a:p>
          <a:p>
            <a:pPr lvl="3"/>
            <a:r>
              <a:rPr lang="nl-NL" smtClean="0"/>
              <a:t>Cuarto nivel</a:t>
            </a:r>
          </a:p>
          <a:p>
            <a:pPr lvl="4"/>
            <a:r>
              <a:rPr lang="nl-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17CE-1A12-D04F-B5BE-5F29A7BA875B}" type="datetimeFigureOut">
              <a:rPr lang="es-ES" smtClean="0"/>
              <a:pPr/>
              <a:t>11/12/2012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05D4-5FA1-814F-8E99-257F891E169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9149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17CE-1A12-D04F-B5BE-5F29A7BA875B}" type="datetimeFigureOut">
              <a:rPr lang="es-ES" smtClean="0"/>
              <a:pPr/>
              <a:t>11/12/2012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05D4-5FA1-814F-8E99-257F891E169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0347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17CE-1A12-D04F-B5BE-5F29A7BA875B}" type="datetimeFigureOut">
              <a:rPr lang="es-ES" smtClean="0"/>
              <a:pPr/>
              <a:t>11/12/2012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05D4-5FA1-814F-8E99-257F891E169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1299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Haga clic para modificar el estilo de texto del patrón</a:t>
            </a:r>
          </a:p>
          <a:p>
            <a:pPr lvl="1"/>
            <a:r>
              <a:rPr lang="nl-NL" smtClean="0"/>
              <a:t>Segundo nivel</a:t>
            </a:r>
          </a:p>
          <a:p>
            <a:pPr lvl="2"/>
            <a:r>
              <a:rPr lang="nl-NL" smtClean="0"/>
              <a:t>Tercer nivel</a:t>
            </a:r>
          </a:p>
          <a:p>
            <a:pPr lvl="3"/>
            <a:r>
              <a:rPr lang="nl-NL" smtClean="0"/>
              <a:t>Cuarto nivel</a:t>
            </a:r>
          </a:p>
          <a:p>
            <a:pPr lvl="4"/>
            <a:r>
              <a:rPr lang="nl-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17CE-1A12-D04F-B5BE-5F29A7BA875B}" type="datetimeFigureOut">
              <a:rPr lang="es-ES" smtClean="0"/>
              <a:pPr/>
              <a:t>11/12/2012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05D4-5FA1-814F-8E99-257F891E169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7026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17CE-1A12-D04F-B5BE-5F29A7BA875B}" type="datetimeFigureOut">
              <a:rPr lang="es-ES" smtClean="0"/>
              <a:pPr/>
              <a:t>11/12/2012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05D4-5FA1-814F-8E99-257F891E169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4111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Haga clic para modificar el estilo de texto del patrón</a:t>
            </a:r>
          </a:p>
          <a:p>
            <a:pPr lvl="1"/>
            <a:r>
              <a:rPr lang="nl-NL" smtClean="0"/>
              <a:t>Segundo nivel</a:t>
            </a:r>
          </a:p>
          <a:p>
            <a:pPr lvl="2"/>
            <a:r>
              <a:rPr lang="nl-NL" smtClean="0"/>
              <a:t>Tercer nivel</a:t>
            </a:r>
          </a:p>
          <a:p>
            <a:pPr lvl="3"/>
            <a:r>
              <a:rPr lang="nl-NL" smtClean="0"/>
              <a:t>Cuarto nivel</a:t>
            </a:r>
          </a:p>
          <a:p>
            <a:pPr lvl="4"/>
            <a:r>
              <a:rPr lang="nl-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17CE-1A12-D04F-B5BE-5F29A7BA875B}" type="datetimeFigureOut">
              <a:rPr lang="es-ES" smtClean="0"/>
              <a:pPr/>
              <a:t>11/12/2012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F05D4-5FA1-814F-8E99-257F891E169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0943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ivateregulation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obalreporting.org/reporting/report-services/application-levels/Pages/default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/>
              <a:t>Measuring the effectiveness of code-based schemes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158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 smtClean="0"/>
              <a:t>Evaluation </a:t>
            </a:r>
            <a:r>
              <a:rPr lang="en-GB" sz="3000" dirty="0"/>
              <a:t>of effectiveness </a:t>
            </a:r>
            <a:r>
              <a:rPr lang="en-GB" sz="3000" dirty="0" smtClean="0"/>
              <a:t>(</a:t>
            </a:r>
            <a:r>
              <a:rPr lang="en-GB" sz="3000" i="1" dirty="0" smtClean="0"/>
              <a:t>the </a:t>
            </a:r>
            <a:r>
              <a:rPr lang="en-GB" sz="3000" i="1" dirty="0"/>
              <a:t>extent to which a </a:t>
            </a:r>
            <a:r>
              <a:rPr lang="en-GB" sz="3000" i="1" dirty="0" smtClean="0"/>
              <a:t>regulatory scheme achieves </a:t>
            </a:r>
            <a:r>
              <a:rPr lang="en-GB" sz="3000" i="1" dirty="0"/>
              <a:t>its </a:t>
            </a:r>
            <a:r>
              <a:rPr lang="en-GB" sz="3000" i="1" dirty="0" smtClean="0"/>
              <a:t>objectives</a:t>
            </a:r>
            <a:r>
              <a:rPr lang="en-GB" sz="3000" dirty="0" smtClean="0"/>
              <a:t>) </a:t>
            </a:r>
            <a:r>
              <a:rPr lang="en-GB" sz="3000" dirty="0"/>
              <a:t>of </a:t>
            </a:r>
            <a:r>
              <a:rPr lang="en-GB" sz="3000" dirty="0" smtClean="0"/>
              <a:t>codes of conduct </a:t>
            </a:r>
            <a:r>
              <a:rPr lang="en-GB" sz="3000" dirty="0"/>
              <a:t>is very well </a:t>
            </a:r>
            <a:r>
              <a:rPr lang="en-GB" sz="3000" dirty="0" smtClean="0"/>
              <a:t>possible</a:t>
            </a:r>
          </a:p>
          <a:p>
            <a:pPr lvl="1"/>
            <a:r>
              <a:rPr lang="en-GB" sz="2600" dirty="0" smtClean="0"/>
              <a:t>Ex </a:t>
            </a:r>
            <a:r>
              <a:rPr lang="en-GB" sz="2600" dirty="0"/>
              <a:t>ante: as a criterion in ‘private impact assessment’?</a:t>
            </a:r>
            <a:endParaRPr lang="en-US" sz="2600" dirty="0"/>
          </a:p>
          <a:p>
            <a:pPr lvl="1"/>
            <a:r>
              <a:rPr lang="en-GB" sz="2600" dirty="0"/>
              <a:t>Ex post: as the main criterion</a:t>
            </a:r>
            <a:r>
              <a:rPr lang="en-GB" sz="2600" dirty="0" smtClean="0"/>
              <a:t>?</a:t>
            </a:r>
            <a:endParaRPr lang="en-GB" sz="2600" dirty="0" smtClean="0"/>
          </a:p>
          <a:p>
            <a:r>
              <a:rPr lang="en-GB" sz="3000" dirty="0" smtClean="0"/>
              <a:t>Forces </a:t>
            </a:r>
            <a:r>
              <a:rPr lang="en-GB" sz="3000" dirty="0"/>
              <a:t>parties to think about their policy </a:t>
            </a:r>
            <a:r>
              <a:rPr lang="en-GB" sz="3000" dirty="0" smtClean="0"/>
              <a:t>objectives</a:t>
            </a:r>
            <a:endParaRPr lang="en-GB" sz="3000" dirty="0"/>
          </a:p>
          <a:p>
            <a:pPr lvl="1"/>
            <a:r>
              <a:rPr lang="en-GB" sz="2600" dirty="0"/>
              <a:t>E</a:t>
            </a:r>
            <a:r>
              <a:rPr lang="en-GB" sz="2600" dirty="0" smtClean="0"/>
              <a:t>ven if it’s ‘private’, it</a:t>
            </a:r>
            <a:r>
              <a:rPr lang="en-GB" sz="2600" dirty="0"/>
              <a:t> </a:t>
            </a:r>
            <a:r>
              <a:rPr lang="en-GB" sz="2600" dirty="0" smtClean="0"/>
              <a:t>can still amount to ‘policy’.</a:t>
            </a:r>
            <a:endParaRPr lang="en-US" sz="2600" dirty="0"/>
          </a:p>
          <a:p>
            <a:pPr lvl="1"/>
            <a:r>
              <a:rPr lang="en-GB" sz="2600" dirty="0"/>
              <a:t>The terms in which to phrase their </a:t>
            </a:r>
            <a:r>
              <a:rPr lang="en-GB" sz="2600" dirty="0" smtClean="0"/>
              <a:t>objectives</a:t>
            </a:r>
            <a:br>
              <a:rPr lang="en-GB" sz="2600" dirty="0" smtClean="0"/>
            </a:br>
            <a:r>
              <a:rPr lang="en-GB" sz="2600" dirty="0" smtClean="0"/>
              <a:t>(</a:t>
            </a:r>
            <a:r>
              <a:rPr lang="en-GB" sz="2600" dirty="0"/>
              <a:t>private </a:t>
            </a:r>
            <a:r>
              <a:rPr lang="en-GB" sz="2600" dirty="0" smtClean="0"/>
              <a:t>objectives? </a:t>
            </a:r>
            <a:r>
              <a:rPr lang="en-GB" sz="2600" dirty="0" smtClean="0"/>
              <a:t>w</a:t>
            </a:r>
            <a:r>
              <a:rPr lang="en-GB" sz="2600" dirty="0" smtClean="0"/>
              <a:t>ider social goals?)</a:t>
            </a:r>
            <a:endParaRPr lang="en-GB" sz="2600" dirty="0" smtClean="0"/>
          </a:p>
          <a:p>
            <a:r>
              <a:rPr lang="en-GB" sz="3000" dirty="0"/>
              <a:t>E</a:t>
            </a:r>
            <a:r>
              <a:rPr lang="en-GB" sz="3000" dirty="0" smtClean="0"/>
              <a:t>ffectiveness </a:t>
            </a:r>
            <a:r>
              <a:rPr lang="en-GB" sz="3000" dirty="0"/>
              <a:t>– </a:t>
            </a:r>
            <a:r>
              <a:rPr lang="en-GB" sz="3000" dirty="0" smtClean="0"/>
              <a:t>enforceability</a:t>
            </a:r>
          </a:p>
          <a:p>
            <a:endParaRPr lang="en-GB" sz="3000" dirty="0" smtClean="0"/>
          </a:p>
          <a:p>
            <a:pPr marL="0" indent="0">
              <a:buNone/>
            </a:pPr>
            <a:r>
              <a:rPr lang="en-GB" sz="2200" dirty="0" smtClean="0"/>
              <a:t>See </a:t>
            </a:r>
            <a:r>
              <a:rPr lang="en-GB" sz="2200" dirty="0" smtClean="0">
                <a:hlinkClick r:id="rId2"/>
              </a:rPr>
              <a:t>http</a:t>
            </a:r>
            <a:r>
              <a:rPr lang="en-GB" sz="2200" dirty="0" smtClean="0">
                <a:hlinkClick r:id="rId2"/>
              </a:rPr>
              <a:t>://privateregulation.eu</a:t>
            </a:r>
            <a:r>
              <a:rPr lang="en-GB" sz="2200" dirty="0" smtClean="0">
                <a:hlinkClick r:id="rId2"/>
              </a:rPr>
              <a:t>/</a:t>
            </a:r>
            <a:r>
              <a:rPr lang="en-GB" sz="2200" dirty="0" smtClean="0"/>
              <a:t> and </a:t>
            </a:r>
            <a:r>
              <a:rPr lang="en-US" sz="2200" b="1" dirty="0" smtClean="0"/>
              <a:t>Enforcement of Transnational Private Regulation</a:t>
            </a:r>
            <a:r>
              <a:rPr lang="en-US" sz="2200" dirty="0" smtClean="0"/>
              <a:t>, edited by </a:t>
            </a:r>
            <a:r>
              <a:rPr lang="en-US" sz="2200" dirty="0" err="1" smtClean="0"/>
              <a:t>Fabrizio</a:t>
            </a:r>
            <a:r>
              <a:rPr lang="en-US" sz="2200" dirty="0" smtClean="0"/>
              <a:t> </a:t>
            </a:r>
            <a:r>
              <a:rPr lang="en-US" sz="2200" dirty="0" err="1" smtClean="0"/>
              <a:t>Cafaggi</a:t>
            </a:r>
            <a:r>
              <a:rPr lang="en-US" sz="2200" dirty="0" smtClean="0"/>
              <a:t>, Edward Elgar, </a:t>
            </a:r>
            <a:r>
              <a:rPr lang="en-US" sz="2200" dirty="0" smtClean="0"/>
              <a:t>2012.</a:t>
            </a:r>
            <a:endParaRPr lang="en-GB" sz="2200" dirty="0"/>
          </a:p>
          <a:p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474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200" b="1" dirty="0"/>
              <a:t>The </a:t>
            </a:r>
            <a:r>
              <a:rPr lang="en-GB" sz="3200" b="1" dirty="0" smtClean="0"/>
              <a:t>‘who’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GB" sz="3200" dirty="0"/>
              <a:t>Who evaluates the effectiveness </a:t>
            </a:r>
            <a:r>
              <a:rPr lang="en-US" sz="3200" dirty="0"/>
              <a:t>of ECC </a:t>
            </a:r>
            <a:r>
              <a:rPr lang="en-GB" sz="3200" dirty="0" smtClean="0"/>
              <a:t>?</a:t>
            </a:r>
            <a:endParaRPr lang="es-ES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5965572"/>
              </p:ext>
            </p:extLst>
          </p:nvPr>
        </p:nvGraphicFramePr>
        <p:xfrm>
          <a:off x="385200" y="1565999"/>
          <a:ext cx="8301600" cy="4908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214"/>
                <a:gridCol w="1599284"/>
                <a:gridCol w="2004015"/>
                <a:gridCol w="2917087"/>
              </a:tblGrid>
              <a:tr h="402996"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Mode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Actors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Risk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Opportunity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689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‘</a:t>
                      </a:r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Self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Designers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ECC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Self-confirmation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Increasing transparency within the whole scheme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55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‘</a:t>
                      </a:r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Public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Agencies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Usurpation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Increasing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 legal </a:t>
                      </a:r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689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‘</a:t>
                      </a:r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Private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 – civil </a:t>
                      </a:r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society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NGOs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Lack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authority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Strengthening commitment to social welfare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349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‘</a:t>
                      </a:r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Private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professional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‘meta-</a:t>
                      </a:r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regulators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Limited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current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availability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Cutting transaction costs and professionalization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90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56707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The </a:t>
            </a:r>
            <a:r>
              <a:rPr lang="en-US" sz="3200" b="1" dirty="0" smtClean="0"/>
              <a:t>‘how’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Best </a:t>
            </a:r>
            <a:r>
              <a:rPr lang="en-US" sz="3200" dirty="0"/>
              <a:t>practices for measuring </a:t>
            </a:r>
            <a:r>
              <a:rPr lang="en-US" sz="3200" dirty="0" smtClean="0"/>
              <a:t>effectiveness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28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Use indicators (pieces </a:t>
            </a:r>
            <a:r>
              <a:rPr lang="en-GB" b="1" dirty="0"/>
              <a:t>of information that summarise the characteristics of a system or highlight what is happening in a </a:t>
            </a:r>
            <a:r>
              <a:rPr lang="en-GB" b="1" dirty="0" smtClean="0"/>
              <a:t>system)…</a:t>
            </a:r>
            <a:endParaRPr lang="es-ES" dirty="0"/>
          </a:p>
          <a:p>
            <a:pPr marL="0" indent="0">
              <a:buNone/>
            </a:pPr>
            <a:r>
              <a:rPr lang="en-GB" i="1" dirty="0" smtClean="0"/>
              <a:t>E.g. ‘number of contractual references to code</a:t>
            </a:r>
            <a:r>
              <a:rPr lang="en-GB" i="1" dirty="0" smtClean="0"/>
              <a:t>’</a:t>
            </a:r>
          </a:p>
          <a:p>
            <a:pPr marL="0" indent="0">
              <a:buNone/>
            </a:pPr>
            <a:r>
              <a:rPr lang="es-ES" dirty="0" smtClean="0"/>
              <a:t>…</a:t>
            </a:r>
            <a:r>
              <a:rPr lang="es-ES" dirty="0" smtClean="0"/>
              <a:t>a</a:t>
            </a:r>
            <a:r>
              <a:rPr lang="en-GB" dirty="0" err="1" smtClean="0"/>
              <a:t>nd</a:t>
            </a:r>
            <a:r>
              <a:rPr lang="en-GB" dirty="0" smtClean="0"/>
              <a:t> do design (and agree) them at an early </a:t>
            </a:r>
            <a:r>
              <a:rPr lang="en-GB" dirty="0" smtClean="0"/>
              <a:t>stage to avoid interpretation conflicts… 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 smtClean="0"/>
              <a:t>E.g. does a ‘low number of complaints’ indicate a functioning private regulatory regime or the opposite?</a:t>
            </a:r>
            <a:endParaRPr lang="en-GB" i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Highlight </a:t>
            </a:r>
            <a:r>
              <a:rPr lang="en-US" b="1" dirty="0"/>
              <a:t>effectiveness trade-</a:t>
            </a:r>
            <a:r>
              <a:rPr lang="en-US" b="1" dirty="0" smtClean="0"/>
              <a:t>offs across policy objectives…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…always </a:t>
            </a:r>
            <a:r>
              <a:rPr lang="en-US" dirty="0"/>
              <a:t>with attention for side-effects beyond policy </a:t>
            </a:r>
            <a:r>
              <a:rPr lang="en-US" dirty="0" smtClean="0"/>
              <a:t>objectives</a:t>
            </a:r>
          </a:p>
          <a:p>
            <a:pPr marL="0" indent="0">
              <a:buNone/>
            </a:pPr>
            <a:r>
              <a:rPr lang="en-US" i="1" dirty="0" smtClean="0"/>
              <a:t>E.</a:t>
            </a:r>
            <a:r>
              <a:rPr lang="en-US" i="1" dirty="0"/>
              <a:t>g. </a:t>
            </a:r>
            <a:r>
              <a:rPr lang="en-US" i="1" dirty="0" smtClean="0"/>
              <a:t>Code endorsement in national law has created </a:t>
            </a:r>
            <a:r>
              <a:rPr lang="en-US" i="1" dirty="0"/>
              <a:t>barriers for market </a:t>
            </a:r>
            <a:r>
              <a:rPr lang="en-US" i="1" dirty="0" smtClean="0"/>
              <a:t>access</a:t>
            </a:r>
            <a:br>
              <a:rPr lang="en-US" i="1" dirty="0" smtClean="0"/>
            </a:br>
            <a:r>
              <a:rPr lang="en-US" i="1" dirty="0" smtClean="0"/>
              <a:t>E.g. </a:t>
            </a:r>
            <a:r>
              <a:rPr lang="en-US" i="1" dirty="0" smtClean="0"/>
              <a:t>Competition impact screening of transnational codes.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Public-private partnerships: build incentives for self-</a:t>
            </a:r>
            <a:r>
              <a:rPr lang="en-US" b="1" dirty="0" smtClean="0"/>
              <a:t>evaluation…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…without </a:t>
            </a:r>
            <a:r>
              <a:rPr lang="en-US" dirty="0"/>
              <a:t>forgetting the option of involving a professional ‘meta-regulator’</a:t>
            </a:r>
          </a:p>
          <a:p>
            <a:pPr marL="0" indent="0">
              <a:buNone/>
            </a:pPr>
            <a:r>
              <a:rPr lang="en-US" i="1" dirty="0">
                <a:hlinkClick r:id="rId2"/>
              </a:rPr>
              <a:t>E.g. Global </a:t>
            </a:r>
            <a:r>
              <a:rPr lang="en-US" i="1" dirty="0" smtClean="0">
                <a:hlinkClick r:id="rId2"/>
              </a:rPr>
              <a:t>Reporting Initiative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33707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193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Measuring the effectiveness of code-based schemes</vt:lpstr>
      <vt:lpstr>The ‘who’  Who evaluates the effectiveness of ECC ?</vt:lpstr>
      <vt:lpstr>The ‘how’ Best practices for measuring effectiveness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 M</dc:creator>
  <cp:lastModifiedBy>x</cp:lastModifiedBy>
  <cp:revision>11</cp:revision>
  <dcterms:created xsi:type="dcterms:W3CDTF">2012-11-19T20:52:56Z</dcterms:created>
  <dcterms:modified xsi:type="dcterms:W3CDTF">2012-12-11T18:08:10Z</dcterms:modified>
</cp:coreProperties>
</file>