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56" r:id="rId3"/>
    <p:sldId id="257" r:id="rId4"/>
    <p:sldId id="258" r:id="rId5"/>
    <p:sldId id="260" r:id="rId6"/>
    <p:sldId id="259" r:id="rId7"/>
    <p:sldId id="263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cedes.recke" initials="MR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9" autoAdjust="0"/>
    <p:restoredTop sz="81727" autoAdjust="0"/>
  </p:normalViewPr>
  <p:slideViewPr>
    <p:cSldViewPr>
      <p:cViewPr>
        <p:scale>
          <a:sx n="66" d="100"/>
          <a:sy n="66" d="100"/>
        </p:scale>
        <p:origin x="-147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F3603D6-1082-4B73-A0C0-311F79AB4842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39968CA-7074-4559-AAF7-CA501427EF8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60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6A4F20A-88B2-43EC-8358-66B20EE11C5C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C69D51B-6907-4061-95CB-D14571883DE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1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1200" b="1" dirty="0" smtClean="0">
                <a:solidFill>
                  <a:schemeClr val="tx1"/>
                </a:solidFill>
              </a:rPr>
              <a:t>Mexican Constitution</a:t>
            </a:r>
          </a:p>
          <a:p>
            <a:pPr algn="just"/>
            <a:endParaRPr lang="en-US" sz="8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Article 6, Fraction. I , II .-  Establish the rights to access and rectify personal data in public files.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Article 16.- Every person has the right to access, rectify, cancel or oppose to the treatment of their data.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Article 73.- The Congress has the faculty to legislate in personal data protection matters.</a:t>
            </a:r>
          </a:p>
          <a:p>
            <a:pPr algn="just"/>
            <a:endParaRPr lang="en-US" sz="800" dirty="0" smtClean="0">
              <a:solidFill>
                <a:schemeClr val="tx1"/>
              </a:solidFill>
            </a:endParaRPr>
          </a:p>
          <a:p>
            <a:pPr algn="just"/>
            <a:r>
              <a:rPr lang="en-US" sz="1200" dirty="0" smtClean="0">
                <a:solidFill>
                  <a:schemeClr val="tx1"/>
                </a:solidFill>
              </a:rPr>
              <a:t>The </a:t>
            </a:r>
            <a:r>
              <a:rPr lang="en-US" sz="1200" b="1" dirty="0" smtClean="0">
                <a:solidFill>
                  <a:schemeClr val="tx1"/>
                </a:solidFill>
              </a:rPr>
              <a:t>Federal Law on Protection of Personal Data held by Private Parties </a:t>
            </a:r>
            <a:r>
              <a:rPr lang="en-US" sz="1200" dirty="0" smtClean="0">
                <a:solidFill>
                  <a:schemeClr val="tx1"/>
                </a:solidFill>
              </a:rPr>
              <a:t>was fully enacted in January 2012.</a:t>
            </a:r>
            <a:endParaRPr lang="en-US" sz="800" dirty="0" smtClean="0">
              <a:solidFill>
                <a:schemeClr val="tx1"/>
              </a:solidFill>
            </a:endParaRPr>
          </a:p>
          <a:p>
            <a:pPr algn="just"/>
            <a:r>
              <a:rPr lang="en-US" sz="1200" b="1" dirty="0" smtClean="0">
                <a:solidFill>
                  <a:schemeClr val="tx1"/>
                </a:solidFill>
              </a:rPr>
              <a:t>Secondary Regulation of the Federal Law on Protection of Personal Data held by Private Parties</a:t>
            </a:r>
            <a:r>
              <a:rPr lang="en-US" sz="1200" dirty="0" smtClean="0">
                <a:solidFill>
                  <a:schemeClr val="tx1"/>
                </a:solidFill>
              </a:rPr>
              <a:t> was published in the Official Gazette on December 21</a:t>
            </a:r>
            <a:r>
              <a:rPr lang="en-US" sz="1200" baseline="30000" dirty="0" smtClean="0">
                <a:solidFill>
                  <a:schemeClr val="tx1"/>
                </a:solidFill>
              </a:rPr>
              <a:t>st</a:t>
            </a:r>
            <a:r>
              <a:rPr lang="en-US" sz="1200" dirty="0" smtClean="0">
                <a:solidFill>
                  <a:schemeClr val="tx1"/>
                </a:solidFill>
              </a:rPr>
              <a:t>, 2011.</a:t>
            </a:r>
          </a:p>
          <a:p>
            <a:pPr algn="just"/>
            <a:endParaRPr lang="en-US" sz="800" dirty="0" smtClean="0">
              <a:solidFill>
                <a:schemeClr val="tx1"/>
              </a:solidFill>
            </a:endParaRPr>
          </a:p>
          <a:p>
            <a:pPr algn="just"/>
            <a:r>
              <a:rPr lang="en-US" sz="1200" b="1" dirty="0" smtClean="0">
                <a:solidFill>
                  <a:schemeClr val="tx1"/>
                </a:solidFill>
              </a:rPr>
              <a:t>Self –Regulation Parameters</a:t>
            </a:r>
            <a:r>
              <a:rPr lang="en-US" sz="1200" dirty="0" smtClean="0">
                <a:solidFill>
                  <a:schemeClr val="tx1"/>
                </a:solidFill>
              </a:rPr>
              <a:t>, are in process of being issued. Up to date waiting for COFEMER’s final response. </a:t>
            </a:r>
            <a:endParaRPr lang="en-US" dirty="0" smtClean="0"/>
          </a:p>
          <a:p>
            <a:endParaRPr lang="es-MX" b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D51B-6907-4061-95CB-D14571883D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9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D51B-6907-4061-95CB-D14571883D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0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D51B-6907-4061-95CB-D14571883D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45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9D51B-6907-4061-95CB-D14571883D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9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0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9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8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3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5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1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5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9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4164A"/>
            </a:gs>
            <a:gs pos="100000">
              <a:srgbClr val="461D5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5F759-3103-4FFE-BD58-25A3B46EDE21}" type="datetimeFigureOut">
              <a:rPr lang="en-US" smtClean="0"/>
              <a:t>11/16/2012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0C036-681A-42FA-8307-D52BEA8689C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.mx/imgres?imgurl=http://www.redaduanal.net/wp-content/uploads/2010/03/SE2.jpg&amp;imgrefurl=http://www.redaduanal.net/2010/03/29/descarta-economia-programa-de-regularizacion-de-autos/&amp;usg=__pJCTTbE6iM4ZkeQr7qQwcVo6PwY=&amp;h=173&amp;w=258&amp;sz=28&amp;hl=es&amp;start=2&amp;itbs=1&amp;tbnid=VTU0JxOpvNnPYM:&amp;tbnh=75&amp;tbnw=112&amp;prev=/images?q=Secretar%C3%ADa+de+econom%C3%ADa&amp;hl=es&amp;gbv=2&amp;tbs=isch: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4628728"/>
            <a:ext cx="7200800" cy="1752600"/>
          </a:xfrm>
        </p:spPr>
        <p:txBody>
          <a:bodyPr>
            <a:noAutofit/>
          </a:bodyPr>
          <a:lstStyle/>
          <a:p>
            <a:pPr algn="l"/>
            <a:r>
              <a:rPr lang="es-MX" sz="3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Melissa Higuera Pérez</a:t>
            </a:r>
          </a:p>
          <a:p>
            <a:pPr algn="l"/>
            <a:r>
              <a:rPr lang="es-MX" sz="3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Director </a:t>
            </a:r>
            <a:r>
              <a:rPr lang="en-US" sz="3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for </a:t>
            </a:r>
            <a:r>
              <a:rPr lang="en-US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Privacy </a:t>
            </a:r>
            <a:r>
              <a:rPr lang="en-US" sz="3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</a:t>
            </a:r>
            <a:r>
              <a:rPr lang="en-US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olicies </a:t>
            </a:r>
            <a:r>
              <a:rPr lang="en-US" sz="3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and </a:t>
            </a:r>
            <a:r>
              <a:rPr lang="en-US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Agreements</a:t>
            </a:r>
            <a:endParaRPr lang="en-US" sz="30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l"/>
            <a:r>
              <a:rPr lang="en-US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Federal </a:t>
            </a:r>
            <a:r>
              <a:rPr lang="en-US" sz="3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Institute for Access to Information and Data </a:t>
            </a:r>
            <a:r>
              <a:rPr lang="en-US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Protection, </a:t>
            </a:r>
            <a:r>
              <a:rPr lang="es-MX" sz="3000" dirty="0" err="1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Mexico</a:t>
            </a:r>
            <a:endParaRPr lang="en-US" sz="30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0 Imagen" descr="10añosColo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052736"/>
            <a:ext cx="2520280" cy="271228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6" name="5 Grupo"/>
          <p:cNvGrpSpPr/>
          <p:nvPr/>
        </p:nvGrpSpPr>
        <p:grpSpPr>
          <a:xfrm>
            <a:off x="1619672" y="1052736"/>
            <a:ext cx="2710643" cy="2712284"/>
            <a:chOff x="1475656" y="1052736"/>
            <a:chExt cx="2626258" cy="2109137"/>
          </a:xfrm>
        </p:grpSpPr>
        <p:sp>
          <p:nvSpPr>
            <p:cNvPr id="5" name="4 CuadroTexto"/>
            <p:cNvSpPr txBox="1"/>
            <p:nvPr/>
          </p:nvSpPr>
          <p:spPr>
            <a:xfrm>
              <a:off x="1475656" y="2638653"/>
              <a:ext cx="2592288" cy="52322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Gisha" pitchFamily="34" charset="-79"/>
                  <a:cs typeface="Gisha" pitchFamily="34" charset="-79"/>
                </a:rPr>
                <a:t>Cross-Border </a:t>
              </a:r>
              <a:r>
                <a:rPr lang="en-US" sz="1400" b="1" dirty="0">
                  <a:solidFill>
                    <a:schemeClr val="bg1"/>
                  </a:solidFill>
                  <a:latin typeface="Gisha" pitchFamily="34" charset="-79"/>
                  <a:cs typeface="Gisha" pitchFamily="34" charset="-79"/>
                </a:rPr>
                <a:t>Privacy Rules </a:t>
              </a:r>
              <a:r>
                <a:rPr lang="en-US" sz="1400" b="1" dirty="0" smtClean="0">
                  <a:solidFill>
                    <a:schemeClr val="bg1"/>
                  </a:solidFill>
                  <a:latin typeface="Gisha" pitchFamily="34" charset="-79"/>
                  <a:cs typeface="Gisha" pitchFamily="34" charset="-79"/>
                </a:rPr>
                <a:t>System</a:t>
              </a:r>
              <a:endParaRPr lang="en-US" sz="1400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1052736"/>
              <a:ext cx="2626258" cy="161877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8" name="Picture 4" descr="http://t3.gstatic.com/images?q=tbn:ANd9GcS9CtidjGxD7-YrfxJmnCk4S8xNpGnUfFkj7GyPAU7EjhQTCfIUtjqEz2n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565" y="6280782"/>
            <a:ext cx="1154435" cy="57721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06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540568" y="260648"/>
            <a:ext cx="9608096" cy="792088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Data Protection </a:t>
            </a:r>
            <a:r>
              <a:rPr lang="en-US" sz="4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in Mexico. overview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71287"/>
              </p:ext>
            </p:extLst>
          </p:nvPr>
        </p:nvGraphicFramePr>
        <p:xfrm>
          <a:off x="509423" y="2244107"/>
          <a:ext cx="7848874" cy="372503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114300" stA="30000" endPos="59000" dir="5400000" sy="-100000" algn="bl" rotWithShape="0"/>
                </a:effectLst>
                <a:tableStyleId>{D7AC3CCA-C797-4891-BE02-D94E43425B78}</a:tableStyleId>
              </a:tblPr>
              <a:tblGrid>
                <a:gridCol w="2304257"/>
                <a:gridCol w="2274253"/>
                <a:gridCol w="3270364"/>
              </a:tblGrid>
              <a:tr h="747212"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chemeClr val="bg1"/>
                          </a:solidFill>
                        </a:rPr>
                        <a:t>FEDERAL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b="1" dirty="0" smtClean="0">
                          <a:solidFill>
                            <a:schemeClr val="bg1"/>
                          </a:solidFill>
                        </a:rPr>
                        <a:t>LOCAL</a:t>
                      </a:r>
                      <a:r>
                        <a:rPr lang="es-MX" sz="2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1488913">
                <a:tc>
                  <a:txBody>
                    <a:bodyPr/>
                    <a:lstStyle/>
                    <a:p>
                      <a:pPr algn="l"/>
                      <a:r>
                        <a:rPr lang="en-US" sz="2800" b="1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Government</a:t>
                      </a:r>
                      <a:endParaRPr lang="en-US" sz="2800" b="1" kern="120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u="none" kern="1200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Mexican FOIA </a:t>
                      </a: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u="none" kern="1200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Several local </a:t>
                      </a:r>
                      <a:r>
                        <a:rPr lang="en-US" sz="2400" b="1" u="none" kern="1200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Laws </a:t>
                      </a:r>
                      <a:endParaRPr lang="en-US" sz="2400" b="1" u="none" kern="1200" baseline="0" noProof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1488913">
                <a:tc>
                  <a:txBody>
                    <a:bodyPr/>
                    <a:lstStyle/>
                    <a:p>
                      <a:r>
                        <a:rPr lang="en-US" sz="2800" b="1" noProof="0" dirty="0" smtClean="0">
                          <a:solidFill>
                            <a:schemeClr val="bg1"/>
                          </a:solidFill>
                        </a:rPr>
                        <a:t>Private</a:t>
                      </a:r>
                      <a:r>
                        <a:rPr lang="en-US" sz="2800" b="1" baseline="0" noProof="0" dirty="0" smtClean="0">
                          <a:solidFill>
                            <a:schemeClr val="bg1"/>
                          </a:solidFill>
                        </a:rPr>
                        <a:t> sector</a:t>
                      </a:r>
                      <a:endParaRPr lang="en-US" sz="28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324000" anchor="ctr">
                    <a:gradFill flip="none" rotWithShape="1">
                      <a:gsLst>
                        <a:gs pos="0">
                          <a:schemeClr val="accent5">
                            <a:shade val="51000"/>
                            <a:satMod val="130000"/>
                            <a:lumMod val="92000"/>
                            <a:lumOff val="8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2400" b="1" u="non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Federal Law on Protection of Personal Data held by Private Parties </a:t>
                      </a:r>
                      <a:r>
                        <a:rPr lang="en-US" sz="2400" b="1" u="non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(DPL), its regulations and Parameters</a:t>
                      </a:r>
                      <a:endParaRPr lang="en-US" sz="2400" b="1" u="none" kern="1200" baseline="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4000" anchor="ctr"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Elipse"/>
          <p:cNvSpPr/>
          <p:nvPr/>
        </p:nvSpPr>
        <p:spPr>
          <a:xfrm>
            <a:off x="6516216" y="5517232"/>
            <a:ext cx="2300846" cy="1259430"/>
          </a:xfrm>
          <a:prstGeom prst="ellipse">
            <a:avLst/>
          </a:prstGeom>
          <a:solidFill>
            <a:schemeClr val="accent1"/>
          </a:solidFill>
          <a:ln w="3175">
            <a:solidFill>
              <a:schemeClr val="accent5">
                <a:lumMod val="2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soft" dir="t"/>
          </a:scene3d>
          <a:sp3d prstMaterial="metal"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</a:rPr>
              <a:t>Binding </a:t>
            </a:r>
            <a:r>
              <a:rPr lang="en-US" sz="2000" b="1" dirty="0" smtClean="0">
                <a:solidFill>
                  <a:schemeClr val="bg1"/>
                </a:solidFill>
              </a:rPr>
              <a:t>Self-regulation</a:t>
            </a:r>
          </a:p>
          <a:p>
            <a:pPr algn="ctr">
              <a:defRPr/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156102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A fundamental </a:t>
            </a:r>
            <a:r>
              <a:rPr lang="es-MX" sz="2800" b="1" dirty="0" err="1" smtClean="0">
                <a:solidFill>
                  <a:schemeClr val="bg1"/>
                </a:solidFill>
              </a:rPr>
              <a:t>right</a:t>
            </a:r>
            <a:r>
              <a:rPr lang="es-MX" sz="2800" b="1" dirty="0" smtClean="0">
                <a:solidFill>
                  <a:schemeClr val="bg1"/>
                </a:solidFill>
              </a:rPr>
              <a:t> (arts. 6, 16 and 73 of </a:t>
            </a:r>
            <a:r>
              <a:rPr lang="es-MX" sz="2800" b="1" dirty="0" err="1" smtClean="0">
                <a:solidFill>
                  <a:schemeClr val="bg1"/>
                </a:solidFill>
              </a:rPr>
              <a:t>Mexican</a:t>
            </a:r>
            <a:r>
              <a:rPr lang="es-MX" sz="2800" b="1" dirty="0" smtClean="0">
                <a:solidFill>
                  <a:schemeClr val="bg1"/>
                </a:solidFill>
              </a:rPr>
              <a:t> </a:t>
            </a:r>
            <a:r>
              <a:rPr lang="es-MX" sz="2800" b="1" dirty="0" err="1" smtClean="0">
                <a:solidFill>
                  <a:schemeClr val="bg1"/>
                </a:solidFill>
              </a:rPr>
              <a:t>Constitution</a:t>
            </a:r>
            <a:r>
              <a:rPr lang="es-MX" sz="2800" b="1" dirty="0" smtClean="0">
                <a:solidFill>
                  <a:schemeClr val="bg1"/>
                </a:solidFill>
              </a:rPr>
              <a:t>) </a:t>
            </a:r>
            <a:r>
              <a:rPr lang="es-MX" sz="2800" dirty="0" smtClean="0">
                <a:solidFill>
                  <a:schemeClr val="bg1"/>
                </a:solidFill>
              </a:rPr>
              <a:t>  </a:t>
            </a:r>
            <a:endParaRPr lang="es-E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4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88024" y="-99392"/>
            <a:ext cx="4464496" cy="1045027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Mexican </a:t>
            </a:r>
            <a:r>
              <a:rPr lang="en-US" sz="4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PEA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+mn-lt"/>
              <a:ea typeface="+mn-ea"/>
              <a:cs typeface="+mn-cs"/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251520" y="908720"/>
            <a:ext cx="1285030" cy="5241493"/>
            <a:chOff x="649620" y="6813376"/>
            <a:chExt cx="1769895" cy="7132745"/>
          </a:xfrm>
        </p:grpSpPr>
        <p:pic>
          <p:nvPicPr>
            <p:cNvPr id="5" name="4 Marcador de contenido" descr="Logo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9620" y="6813376"/>
              <a:ext cx="857257" cy="1143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</p:pic>
        <p:pic>
          <p:nvPicPr>
            <p:cNvPr id="6" name="ipfVTU0JxOpvNnPYM:" descr="http://t0.gstatic.com/images?q=tbn:VTU0JxOpvNnPYM:http://www.redaduanal.net/wp-content/uploads/2010/03/SE2.jp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05003" y="12798377"/>
              <a:ext cx="1714512" cy="1147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</p:pic>
      </p:grpSp>
      <p:sp>
        <p:nvSpPr>
          <p:cNvPr id="7" name="6 Rectángulo"/>
          <p:cNvSpPr/>
          <p:nvPr/>
        </p:nvSpPr>
        <p:spPr>
          <a:xfrm>
            <a:off x="107504" y="548680"/>
            <a:ext cx="90364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itchFamily="2" charset="2"/>
              <a:buChar char="q"/>
            </a:pPr>
            <a:endParaRPr lang="en-US" sz="2200" b="1" dirty="0" smtClean="0">
              <a:solidFill>
                <a:schemeClr val="bg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</a:rPr>
              <a:t>	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IFAI</a:t>
            </a:r>
            <a:r>
              <a:rPr lang="en-US" sz="2400" dirty="0" smtClean="0">
                <a:solidFill>
                  <a:schemeClr val="bg1"/>
                </a:solidFill>
              </a:rPr>
              <a:t> Is </a:t>
            </a:r>
            <a:r>
              <a:rPr lang="en-US" sz="2400" dirty="0">
                <a:solidFill>
                  <a:schemeClr val="bg1"/>
                </a:solidFill>
              </a:rPr>
              <a:t>t</a:t>
            </a:r>
            <a:r>
              <a:rPr lang="en-US" sz="2400" dirty="0" smtClean="0">
                <a:solidFill>
                  <a:schemeClr val="bg1"/>
                </a:solidFill>
              </a:rPr>
              <a:t>he Privacy Enforcement Authority in Mexico for: </a:t>
            </a:r>
          </a:p>
          <a:p>
            <a:pPr marL="1428750" lvl="2" indent="-514350" algn="just">
              <a:spcBef>
                <a:spcPts val="600"/>
              </a:spcBef>
              <a:buAutoNum type="romanLcParenR"/>
            </a:pPr>
            <a:r>
              <a:rPr lang="en-US" sz="22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The federal public sector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and </a:t>
            </a:r>
            <a:endParaRPr lang="en-US" sz="22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marL="1428750" lvl="2" indent="-514350" algn="just">
              <a:spcBef>
                <a:spcPts val="600"/>
              </a:spcBef>
              <a:buAutoNum type="romanLcParenR"/>
            </a:pPr>
            <a:r>
              <a:rPr lang="en-US" sz="22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The private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sector, with the following powers:</a:t>
            </a:r>
            <a:endParaRPr lang="en-US" sz="22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marL="1714500" lvl="3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</a:rPr>
              <a:t>Conduct </a:t>
            </a:r>
            <a:r>
              <a:rPr lang="en-US" sz="2200" dirty="0">
                <a:solidFill>
                  <a:schemeClr val="bg1"/>
                </a:solidFill>
              </a:rPr>
              <a:t>investigations</a:t>
            </a:r>
          </a:p>
          <a:p>
            <a:pPr marL="1714500" lvl="3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Solve cases issued by data subjects regarding ARCO rights  </a:t>
            </a:r>
          </a:p>
          <a:p>
            <a:pPr marL="1714500" lvl="3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Impose </a:t>
            </a:r>
            <a:r>
              <a:rPr lang="en-US" sz="2200" dirty="0" smtClean="0">
                <a:solidFill>
                  <a:schemeClr val="bg1"/>
                </a:solidFill>
              </a:rPr>
              <a:t>fines</a:t>
            </a:r>
          </a:p>
          <a:p>
            <a:pPr marL="1714500" lvl="3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R</a:t>
            </a:r>
            <a:r>
              <a:rPr lang="en-US" sz="2200" dirty="0" smtClean="0">
                <a:solidFill>
                  <a:schemeClr val="bg1"/>
                </a:solidFill>
              </a:rPr>
              <a:t>egarding </a:t>
            </a:r>
            <a:r>
              <a:rPr lang="en-US" sz="2200" dirty="0" smtClean="0">
                <a:solidFill>
                  <a:schemeClr val="bg1"/>
                </a:solidFill>
              </a:rPr>
              <a:t>the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</a:rPr>
              <a:t>Binding Self- </a:t>
            </a:r>
            <a:r>
              <a:rPr lang="en-US" sz="2200" b="1" dirty="0" smtClean="0">
                <a:solidFill>
                  <a:schemeClr val="bg1"/>
                </a:solidFill>
              </a:rPr>
              <a:t>Regulation </a:t>
            </a:r>
            <a:r>
              <a:rPr lang="en-US" sz="2200" b="1" dirty="0" smtClean="0">
                <a:solidFill>
                  <a:schemeClr val="bg1"/>
                </a:solidFill>
              </a:rPr>
              <a:t>Parameters, </a:t>
            </a:r>
            <a:r>
              <a:rPr lang="en-US" sz="2200" dirty="0" smtClean="0">
                <a:solidFill>
                  <a:schemeClr val="bg1"/>
                </a:solidFill>
              </a:rPr>
              <a:t>IFAI </a:t>
            </a:r>
            <a:r>
              <a:rPr lang="en-US" sz="2200" u="sng" dirty="0" smtClean="0">
                <a:solidFill>
                  <a:schemeClr val="bg1"/>
                </a:solidFill>
              </a:rPr>
              <a:t>a</a:t>
            </a:r>
            <a:r>
              <a:rPr lang="en-US" sz="2200" u="sng" dirty="0" smtClean="0">
                <a:solidFill>
                  <a:schemeClr val="bg1"/>
                </a:solidFill>
              </a:rPr>
              <a:t>uthorizes, oversees and revoke accrediting entities </a:t>
            </a:r>
            <a:r>
              <a:rPr lang="en-US" sz="2200" u="sng" dirty="0">
                <a:solidFill>
                  <a:schemeClr val="bg1"/>
                </a:solidFill>
              </a:rPr>
              <a:t>that approve certifiers </a:t>
            </a:r>
            <a:r>
              <a:rPr lang="en-US" sz="2200" dirty="0">
                <a:solidFill>
                  <a:schemeClr val="bg1"/>
                </a:solidFill>
              </a:rPr>
              <a:t>(AA)</a:t>
            </a:r>
          </a:p>
          <a:p>
            <a:pPr algn="just">
              <a:spcBef>
                <a:spcPts val="600"/>
              </a:spcBef>
            </a:pPr>
            <a:endParaRPr lang="en-US" sz="800" b="1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just">
              <a:spcBef>
                <a:spcPts val="600"/>
              </a:spcBef>
            </a:pP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     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Ministry 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of 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Economy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200" dirty="0" smtClean="0">
                <a:solidFill>
                  <a:schemeClr val="bg1"/>
                </a:solidFill>
              </a:rPr>
              <a:t>is a </a:t>
            </a:r>
            <a:r>
              <a:rPr lang="en-US" sz="2200" dirty="0" smtClean="0">
                <a:solidFill>
                  <a:schemeClr val="bg1"/>
                </a:solidFill>
              </a:rPr>
              <a:t>personal data </a:t>
            </a:r>
            <a:r>
              <a:rPr lang="en-US" sz="2200" dirty="0" smtClean="0">
                <a:solidFill>
                  <a:schemeClr val="bg1"/>
                </a:solidFill>
              </a:rPr>
              <a:t>regulatory </a:t>
            </a:r>
            <a:r>
              <a:rPr lang="en-US" sz="2200" dirty="0" smtClean="0">
                <a:solidFill>
                  <a:schemeClr val="bg1"/>
                </a:solidFill>
              </a:rPr>
              <a:t>entity </a:t>
            </a:r>
            <a:r>
              <a:rPr lang="en-US" sz="2200" dirty="0" smtClean="0">
                <a:solidFill>
                  <a:schemeClr val="bg1"/>
                </a:solidFill>
              </a:rPr>
              <a:t>		involved </a:t>
            </a:r>
            <a:r>
              <a:rPr lang="en-US" sz="2200" dirty="0" smtClean="0">
                <a:solidFill>
                  <a:schemeClr val="bg1"/>
                </a:solidFill>
              </a:rPr>
              <a:t>in, </a:t>
            </a:r>
            <a:r>
              <a:rPr lang="en-US" sz="2200" dirty="0" smtClean="0">
                <a:solidFill>
                  <a:schemeClr val="bg1"/>
                </a:solidFill>
              </a:rPr>
              <a:t>among other </a:t>
            </a:r>
            <a:r>
              <a:rPr lang="en-US" sz="2200" dirty="0" smtClean="0">
                <a:solidFill>
                  <a:schemeClr val="bg1"/>
                </a:solidFill>
              </a:rPr>
              <a:t>things, the issuance of the </a:t>
            </a:r>
            <a:r>
              <a:rPr lang="en-US" sz="2200" dirty="0" smtClean="0">
                <a:solidFill>
                  <a:schemeClr val="bg1"/>
                </a:solidFill>
              </a:rPr>
              <a:t>Self-		Regulation Parameters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  <a:endParaRPr lang="es-MX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34189" y="980728"/>
            <a:ext cx="874846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solidFill>
                  <a:schemeClr val="bg1"/>
                </a:solidFill>
              </a:rPr>
              <a:t>They provide </a:t>
            </a:r>
            <a:r>
              <a:rPr lang="en-US" sz="2200" dirty="0">
                <a:solidFill>
                  <a:schemeClr val="bg1"/>
                </a:solidFill>
              </a:rPr>
              <a:t>the </a:t>
            </a:r>
            <a:r>
              <a:rPr lang="en-US" sz="2200" dirty="0" smtClean="0">
                <a:solidFill>
                  <a:schemeClr val="bg1"/>
                </a:solidFill>
              </a:rPr>
              <a:t>rules governing: </a:t>
            </a:r>
          </a:p>
          <a:p>
            <a:pPr marL="1428750" lvl="2" indent="-514350" algn="just">
              <a:spcBef>
                <a:spcPts val="600"/>
              </a:spcBef>
              <a:buAutoNum type="romanLcParenR"/>
            </a:pPr>
            <a:r>
              <a:rPr lang="en-US" sz="22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	Binding </a:t>
            </a:r>
            <a:r>
              <a:rPr lang="en-US" sz="22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Self- </a:t>
            </a:r>
            <a:r>
              <a:rPr lang="en-US" sz="22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Regulation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mechanisms </a:t>
            </a:r>
            <a:r>
              <a:rPr lang="en-US" sz="2200" dirty="0">
                <a:solidFill>
                  <a:schemeClr val="bg1"/>
                </a:solidFill>
              </a:rPr>
              <a:t>and </a:t>
            </a:r>
            <a:endParaRPr lang="en-US" sz="2200" dirty="0">
              <a:solidFill>
                <a:schemeClr val="bg1"/>
              </a:solidFill>
            </a:endParaRPr>
          </a:p>
          <a:p>
            <a:pPr marL="1428750" lvl="2" indent="-514350" algn="just">
              <a:spcBef>
                <a:spcPts val="600"/>
              </a:spcBef>
              <a:buAutoNum type="romanLcParenR"/>
            </a:pPr>
            <a:r>
              <a:rPr lang="en-US" sz="22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The </a:t>
            </a:r>
            <a:r>
              <a:rPr lang="en-US" sz="22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DP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Certification System, </a:t>
            </a:r>
            <a:r>
              <a:rPr lang="en-US" sz="2200" dirty="0" smtClean="0">
                <a:solidFill>
                  <a:schemeClr val="bg1"/>
                </a:solidFill>
              </a:rPr>
              <a:t>including </a:t>
            </a:r>
            <a:r>
              <a:rPr lang="en-US" sz="2200" dirty="0" smtClean="0">
                <a:solidFill>
                  <a:schemeClr val="bg1"/>
                </a:solidFill>
              </a:rPr>
              <a:t>specific </a:t>
            </a:r>
            <a:r>
              <a:rPr lang="en-US" sz="2200" dirty="0" smtClean="0">
                <a:solidFill>
                  <a:schemeClr val="bg1"/>
                </a:solidFill>
              </a:rPr>
              <a:t>conditions</a:t>
            </a:r>
            <a:r>
              <a:rPr lang="en-US" sz="2200" dirty="0" smtClean="0">
                <a:solidFill>
                  <a:schemeClr val="bg1"/>
                </a:solidFill>
              </a:rPr>
              <a:t>       	to </a:t>
            </a:r>
            <a:r>
              <a:rPr lang="en-US" sz="2200" dirty="0">
                <a:solidFill>
                  <a:schemeClr val="bg1"/>
                </a:solidFill>
              </a:rPr>
              <a:t>become </a:t>
            </a:r>
            <a:r>
              <a:rPr lang="en-US" sz="2200" dirty="0" smtClean="0">
                <a:solidFill>
                  <a:schemeClr val="bg1"/>
                </a:solidFill>
              </a:rPr>
              <a:t>an accrediting entity or a </a:t>
            </a:r>
            <a:r>
              <a:rPr lang="en-US" sz="2200" dirty="0" smtClean="0">
                <a:solidFill>
                  <a:schemeClr val="bg1"/>
                </a:solidFill>
              </a:rPr>
              <a:t>certifier (AA)  </a:t>
            </a:r>
          </a:p>
          <a:p>
            <a:pPr algn="just"/>
            <a:endParaRPr lang="es-MX" sz="2200" dirty="0" smtClean="0">
              <a:solidFill>
                <a:schemeClr val="bg1"/>
              </a:solidFill>
            </a:endParaRPr>
          </a:p>
          <a:p>
            <a:pPr algn="just"/>
            <a:r>
              <a:rPr lang="en-US" sz="2200" dirty="0" smtClean="0">
                <a:solidFill>
                  <a:schemeClr val="bg1"/>
                </a:solidFill>
              </a:rPr>
              <a:t>Current status: The Ministry of Economy and IFAI are waiting for the final opinion of the Mexican Federal Regulation Agency.</a:t>
            </a:r>
            <a:endParaRPr lang="en-US" sz="2200" dirty="0">
              <a:solidFill>
                <a:schemeClr val="bg1"/>
              </a:solidFill>
            </a:endParaRPr>
          </a:p>
          <a:p>
            <a:pPr algn="just"/>
            <a:endParaRPr lang="en-US" sz="800" b="1" u="sng" dirty="0" smtClean="0">
              <a:solidFill>
                <a:schemeClr val="bg1"/>
              </a:solidFill>
            </a:endParaRPr>
          </a:p>
          <a:p>
            <a:pPr algn="just"/>
            <a:endParaRPr lang="en-US" sz="800" b="1" u="sng" dirty="0">
              <a:solidFill>
                <a:schemeClr val="bg1"/>
              </a:solidFill>
            </a:endParaRPr>
          </a:p>
          <a:p>
            <a:pPr algn="just"/>
            <a:r>
              <a:rPr lang="en-US" sz="2200" b="1" u="sng" dirty="0" smtClean="0">
                <a:solidFill>
                  <a:schemeClr val="bg1"/>
                </a:solidFill>
              </a:rPr>
              <a:t>CBPR’s </a:t>
            </a:r>
            <a:r>
              <a:rPr lang="en-US" sz="2200" b="1" u="sng" dirty="0" smtClean="0">
                <a:solidFill>
                  <a:schemeClr val="bg1"/>
                </a:solidFill>
              </a:rPr>
              <a:t>System &amp; Certification Scheme</a:t>
            </a:r>
          </a:p>
          <a:p>
            <a:pPr algn="just"/>
            <a:endParaRPr lang="es-MX" sz="800" dirty="0">
              <a:solidFill>
                <a:schemeClr val="bg1"/>
              </a:solidFill>
            </a:endParaRPr>
          </a:p>
          <a:p>
            <a:pPr algn="just"/>
            <a:r>
              <a:rPr lang="en-US" sz="2200" dirty="0" smtClean="0">
                <a:solidFill>
                  <a:schemeClr val="bg1"/>
                </a:solidFill>
              </a:rPr>
              <a:t>Anyone </a:t>
            </a:r>
            <a:r>
              <a:rPr lang="en-US" sz="2200" dirty="0">
                <a:solidFill>
                  <a:schemeClr val="bg1"/>
                </a:solidFill>
              </a:rPr>
              <a:t>who wants to apply to be an </a:t>
            </a:r>
            <a:r>
              <a:rPr lang="en-US" sz="2200" b="1" dirty="0">
                <a:solidFill>
                  <a:schemeClr val="bg1"/>
                </a:solidFill>
              </a:rPr>
              <a:t>AA recognized by APEC and operate in Mexico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smtClean="0">
                <a:solidFill>
                  <a:schemeClr val="bg1"/>
                </a:solidFill>
              </a:rPr>
              <a:t>must</a:t>
            </a:r>
            <a:r>
              <a:rPr lang="en-US" sz="2200" dirty="0" smtClean="0">
                <a:solidFill>
                  <a:schemeClr val="bg1"/>
                </a:solidFill>
              </a:rPr>
              <a:t> comply with the parameters.</a:t>
            </a:r>
          </a:p>
          <a:p>
            <a:pPr algn="just"/>
            <a:endParaRPr lang="en-US" sz="2200" dirty="0">
              <a:solidFill>
                <a:schemeClr val="bg1"/>
              </a:solidFill>
            </a:endParaRPr>
          </a:p>
          <a:p>
            <a:pPr algn="just"/>
            <a:r>
              <a:rPr lang="en-US" sz="2200" dirty="0" smtClean="0">
                <a:solidFill>
                  <a:schemeClr val="bg1"/>
                </a:solidFill>
              </a:rPr>
              <a:t>This guarantees the correct operation of the system, in both the national and AP region environments.</a:t>
            </a:r>
            <a:endParaRPr lang="es-MX" sz="2200" b="1" dirty="0" smtClean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31640" y="76562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Self-Regulation </a:t>
            </a:r>
            <a:r>
              <a:rPr lang="en-US" sz="4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Parameters</a:t>
            </a:r>
            <a:endParaRPr lang="en-US" sz="40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0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758493"/>
              </p:ext>
            </p:extLst>
          </p:nvPr>
        </p:nvGraphicFramePr>
        <p:xfrm>
          <a:off x="395536" y="908721"/>
          <a:ext cx="8496945" cy="5341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942256"/>
                <a:gridCol w="3690593"/>
              </a:tblGrid>
              <a:tr h="627578">
                <a:tc>
                  <a:txBody>
                    <a:bodyPr/>
                    <a:lstStyle/>
                    <a:p>
                      <a:pPr algn="ctr"/>
                      <a:r>
                        <a:rPr lang="en-US" sz="200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LEVEL</a:t>
                      </a:r>
                      <a:endParaRPr lang="en-US" sz="200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CBPR’s SYSTEM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CERTIFICATION</a:t>
                      </a:r>
                      <a:r>
                        <a:rPr lang="en-US" sz="2000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SYSTEM</a:t>
                      </a:r>
                      <a:endParaRPr lang="en-US" sz="200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687347">
                <a:tc>
                  <a:txBody>
                    <a:bodyPr/>
                    <a:lstStyle/>
                    <a:p>
                      <a:pPr algn="ctr"/>
                      <a:endParaRPr lang="en-US" sz="2000" b="1" i="0" noProof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DPS (JOP)</a:t>
                      </a:r>
                      <a:r>
                        <a:rPr lang="en-US" sz="2000" b="1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= </a:t>
                      </a:r>
                      <a:r>
                        <a:rPr lang="en-US" sz="2000" b="0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Administrative functions to maintain the CBPRs System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000" b="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986194">
                <a:tc>
                  <a:txBody>
                    <a:bodyPr/>
                    <a:lstStyle/>
                    <a:p>
                      <a:pPr algn="ctr"/>
                      <a:endParaRPr lang="en-US" sz="2000" b="1" i="0" noProof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II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Economies</a:t>
                      </a:r>
                      <a:r>
                        <a:rPr lang="en-US" sz="2000" b="1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and</a:t>
                      </a: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PEAs 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that supervise the</a:t>
                      </a:r>
                      <a:r>
                        <a:rPr lang="en-US" sz="2000" b="0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correct functioning of the System in their jurisdictions.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IFAI 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authorizes, oversees and revokes  Accrediting Entities</a:t>
                      </a:r>
                      <a:endParaRPr lang="en-US" sz="2000" b="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687347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II.1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Accrediting Entities</a:t>
                      </a:r>
                      <a:r>
                        <a:rPr lang="en-US" sz="2000" b="1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approve, oversee and revoke certifiers (AA)</a:t>
                      </a:r>
                      <a:endParaRPr lang="en-US" sz="2000" b="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986194">
                <a:tc>
                  <a:txBody>
                    <a:bodyPr/>
                    <a:lstStyle/>
                    <a:p>
                      <a:pPr algn="ctr"/>
                      <a:endParaRPr lang="en-US" sz="2000" b="1" i="0" noProof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III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AAs 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that</a:t>
                      </a:r>
                      <a:r>
                        <a:rPr lang="en-US" sz="2000" b="0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validate the privacy policies developed by  data controllers and data processors.</a:t>
                      </a:r>
                      <a:endParaRPr lang="en-US" sz="2000" b="1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Certifiers (AA): 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Certify</a:t>
                      </a:r>
                      <a:r>
                        <a:rPr lang="en-US" sz="2000" b="0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the correct processing carried out by </a:t>
                      </a:r>
                      <a:r>
                        <a:rPr lang="en-US" sz="2000" b="0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data controllers/ processors.</a:t>
                      </a:r>
                      <a:endParaRPr lang="en-US" sz="2000" b="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  <a:tr h="9218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i="0" noProof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IV</a:t>
                      </a: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Data controllers and data processors.</a:t>
                      </a:r>
                      <a:endParaRPr lang="en-US" sz="2000" b="1" i="0" noProof="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Data controller or the data </a:t>
                      </a:r>
                      <a:r>
                        <a:rPr lang="en-US" sz="2000" b="1" i="0" noProof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processor.</a:t>
                      </a:r>
                      <a:endParaRPr lang="en-US" sz="2000" b="0" i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5">
                            <a:shade val="51000"/>
                            <a:satMod val="130000"/>
                          </a:schemeClr>
                        </a:gs>
                        <a:gs pos="80000">
                          <a:schemeClr val="accent5">
                            <a:shade val="93000"/>
                            <a:satMod val="130000"/>
                          </a:schemeClr>
                        </a:gs>
                        <a:gs pos="100000">
                          <a:schemeClr val="accent5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115616" y="7656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Certification System vs. CBPRs System</a:t>
            </a:r>
          </a:p>
        </p:txBody>
      </p:sp>
    </p:spTree>
    <p:extLst>
      <p:ext uri="{BB962C8B-B14F-4D97-AF65-F5344CB8AC3E}">
        <p14:creationId xmlns:p14="http://schemas.microsoft.com/office/powerpoint/2010/main" val="52868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57448"/>
            <a:ext cx="8553128" cy="635248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rPr>
              <a:t>Benefits for Mexico’s Participation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1520" y="980728"/>
            <a:ext cx="864096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Protects the fundamental right for personal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data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protection </a:t>
            </a:r>
            <a:endParaRPr lang="en-US" sz="2200" b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lvl="1" algn="just"/>
            <a:endParaRPr lang="en-US" sz="2200" b="1" dirty="0" smtClean="0">
              <a:solidFill>
                <a:schemeClr val="bg1"/>
              </a:solidFill>
            </a:endParaRPr>
          </a:p>
          <a:p>
            <a:pPr lvl="1" algn="just"/>
            <a:r>
              <a:rPr lang="en-US" sz="2200" b="1" dirty="0" smtClean="0">
                <a:solidFill>
                  <a:schemeClr val="bg1"/>
                </a:solidFill>
              </a:rPr>
              <a:t>Binding Self-Regulation mechanisms such as the CBPRs System provide minimum </a:t>
            </a:r>
            <a:r>
              <a:rPr lang="en-US" sz="2200" b="1" dirty="0" smtClean="0">
                <a:solidFill>
                  <a:schemeClr val="bg1"/>
                </a:solidFill>
              </a:rPr>
              <a:t>standards </a:t>
            </a:r>
            <a:r>
              <a:rPr lang="en-US" sz="2200" b="1" dirty="0" smtClean="0">
                <a:solidFill>
                  <a:schemeClr val="bg1"/>
                </a:solidFill>
              </a:rPr>
              <a:t>for PDP in </a:t>
            </a:r>
            <a:r>
              <a:rPr lang="en-US" sz="2200" b="1" dirty="0">
                <a:solidFill>
                  <a:schemeClr val="bg1"/>
                </a:solidFill>
              </a:rPr>
              <a:t>the </a:t>
            </a:r>
            <a:r>
              <a:rPr lang="en-US" sz="2200" b="1" dirty="0" smtClean="0">
                <a:solidFill>
                  <a:schemeClr val="bg1"/>
                </a:solidFill>
              </a:rPr>
              <a:t>region needed because the: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marL="1828800" lvl="3" indent="-457200" algn="just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</a:rPr>
              <a:t>Rapid technology changes</a:t>
            </a:r>
          </a:p>
          <a:p>
            <a:pPr marL="1828800" lvl="3" indent="-457200" algn="just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</a:rPr>
              <a:t>Territorial limitations of common privacy regulation (the CBPR System allows interoperability and </a:t>
            </a:r>
            <a:r>
              <a:rPr lang="en-US" sz="2200" b="1" dirty="0" smtClean="0">
                <a:solidFill>
                  <a:schemeClr val="bg1"/>
                </a:solidFill>
              </a:rPr>
              <a:t>international cooperation)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en-US" sz="22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Benefits business’s efficiency 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in the region and </a:t>
            </a:r>
            <a:r>
              <a:rPr lang="en-US" sz="22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user’s convenience</a:t>
            </a:r>
            <a:r>
              <a:rPr lang="en-US" sz="22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200" b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lvl="1" algn="just"/>
            <a:endParaRPr lang="en-US" sz="2200" b="1" dirty="0">
              <a:solidFill>
                <a:schemeClr val="bg1"/>
              </a:solidFill>
            </a:endParaRPr>
          </a:p>
          <a:p>
            <a:pPr lvl="1" algn="just"/>
            <a:r>
              <a:rPr lang="en-US" sz="2200" b="1" dirty="0" smtClean="0">
                <a:solidFill>
                  <a:schemeClr val="bg1"/>
                </a:solidFill>
              </a:rPr>
              <a:t>Ensures a free and SECURE </a:t>
            </a:r>
            <a:r>
              <a:rPr lang="en-US" sz="2200" b="1" dirty="0" smtClean="0">
                <a:solidFill>
                  <a:schemeClr val="bg1"/>
                </a:solidFill>
              </a:rPr>
              <a:t>flow of </a:t>
            </a:r>
            <a:r>
              <a:rPr lang="en-US" sz="2200" b="1" dirty="0" smtClean="0">
                <a:solidFill>
                  <a:schemeClr val="bg1"/>
                </a:solidFill>
              </a:rPr>
              <a:t>information </a:t>
            </a:r>
            <a:r>
              <a:rPr lang="en-US" sz="2200" b="1" dirty="0" smtClean="0">
                <a:solidFill>
                  <a:schemeClr val="bg1"/>
                </a:solidFill>
              </a:rPr>
              <a:t>across </a:t>
            </a:r>
            <a:r>
              <a:rPr lang="en-US" sz="2200" b="1" dirty="0" smtClean="0">
                <a:solidFill>
                  <a:schemeClr val="bg1"/>
                </a:solidFill>
              </a:rPr>
              <a:t>borders and provides regional recognition of better service providers (cloud services providers) =                </a:t>
            </a:r>
          </a:p>
          <a:p>
            <a:pPr lvl="1" algn="just"/>
            <a:r>
              <a:rPr lang="en-US" sz="2200" b="1" dirty="0">
                <a:solidFill>
                  <a:schemeClr val="bg1"/>
                </a:solidFill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</a:rPr>
              <a:t>				</a:t>
            </a:r>
            <a:r>
              <a:rPr lang="en-US" sz="2200" b="1" dirty="0" smtClean="0">
                <a:solidFill>
                  <a:schemeClr val="bg1"/>
                </a:solidFill>
              </a:rPr>
              <a:t>investment </a:t>
            </a:r>
          </a:p>
          <a:p>
            <a:pPr lvl="1" algn="just"/>
            <a:endParaRPr lang="es-MX" dirty="0" smtClean="0"/>
          </a:p>
        </p:txBody>
      </p:sp>
      <p:sp>
        <p:nvSpPr>
          <p:cNvPr id="3" name="2 Flecha arriba"/>
          <p:cNvSpPr/>
          <p:nvPr/>
        </p:nvSpPr>
        <p:spPr>
          <a:xfrm>
            <a:off x="4373978" y="6040335"/>
            <a:ext cx="396044" cy="4001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50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4628728"/>
            <a:ext cx="7200800" cy="1752600"/>
          </a:xfrm>
        </p:spPr>
        <p:txBody>
          <a:bodyPr>
            <a:noAutofit/>
          </a:bodyPr>
          <a:lstStyle/>
          <a:p>
            <a:r>
              <a:rPr lang="es-MX" sz="3000" dirty="0" err="1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Thank</a:t>
            </a:r>
            <a:r>
              <a:rPr lang="es-MX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MX" sz="3000" dirty="0" err="1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you</a:t>
            </a:r>
            <a:r>
              <a:rPr lang="es-MX" sz="3000" dirty="0" smtClean="0"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!</a:t>
            </a:r>
            <a:endParaRPr lang="en-US" sz="3000" dirty="0"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0 Imagen" descr="10añosColo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1052736"/>
            <a:ext cx="2520280" cy="2712284"/>
          </a:xfrm>
          <a:prstGeom prst="rect">
            <a:avLst/>
          </a:prstGeom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6" name="5 Grupo"/>
          <p:cNvGrpSpPr/>
          <p:nvPr/>
        </p:nvGrpSpPr>
        <p:grpSpPr>
          <a:xfrm>
            <a:off x="1619672" y="1052736"/>
            <a:ext cx="2710643" cy="2712284"/>
            <a:chOff x="1475656" y="1052736"/>
            <a:chExt cx="2626258" cy="2109137"/>
          </a:xfrm>
        </p:grpSpPr>
        <p:sp>
          <p:nvSpPr>
            <p:cNvPr id="5" name="4 CuadroTexto"/>
            <p:cNvSpPr txBox="1"/>
            <p:nvPr/>
          </p:nvSpPr>
          <p:spPr>
            <a:xfrm>
              <a:off x="1475656" y="2638653"/>
              <a:ext cx="2592288" cy="52322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bg1"/>
                  </a:solidFill>
                  <a:latin typeface="Gisha" pitchFamily="34" charset="-79"/>
                  <a:cs typeface="Gisha" pitchFamily="34" charset="-79"/>
                </a:rPr>
                <a:t>Cross-Border </a:t>
              </a:r>
              <a:r>
                <a:rPr lang="en-US" sz="1400" b="1" dirty="0">
                  <a:solidFill>
                    <a:schemeClr val="bg1"/>
                  </a:solidFill>
                  <a:latin typeface="Gisha" pitchFamily="34" charset="-79"/>
                  <a:cs typeface="Gisha" pitchFamily="34" charset="-79"/>
                </a:rPr>
                <a:t>Privacy Rules </a:t>
              </a:r>
              <a:r>
                <a:rPr lang="en-US" sz="1400" b="1" dirty="0" smtClean="0">
                  <a:solidFill>
                    <a:schemeClr val="bg1"/>
                  </a:solidFill>
                  <a:latin typeface="Gisha" pitchFamily="34" charset="-79"/>
                  <a:cs typeface="Gisha" pitchFamily="34" charset="-79"/>
                </a:rPr>
                <a:t>System</a:t>
              </a:r>
              <a:endParaRPr lang="en-US" sz="1400" dirty="0">
                <a:solidFill>
                  <a:schemeClr val="bg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5656" y="1052736"/>
              <a:ext cx="2626258" cy="161877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8" name="Picture 4" descr="http://t3.gstatic.com/images?q=tbn:ANd9GcS9CtidjGxD7-YrfxJmnCk4S8xNpGnUfFkj7GyPAU7EjhQTCfIUtjqEz2n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565" y="6280782"/>
            <a:ext cx="1154435" cy="57721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0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417</Words>
  <Application>Microsoft Office PowerPoint</Application>
  <PresentationFormat>Presentación en pantalla (4:3)</PresentationFormat>
  <Paragraphs>87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Data Protection in Mexico. overview</vt:lpstr>
      <vt:lpstr>Mexican PEA</vt:lpstr>
      <vt:lpstr>Presentación de PowerPoint</vt:lpstr>
      <vt:lpstr>Presentación de PowerPoint</vt:lpstr>
      <vt:lpstr>Benefits for Mexico’s Participation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Protection and Privacy Regulation in Mexico</dc:title>
  <dc:creator>mercedes.recke</dc:creator>
  <cp:lastModifiedBy>Melissa.Higuera</cp:lastModifiedBy>
  <cp:revision>65</cp:revision>
  <cp:lastPrinted>2012-11-14T17:50:19Z</cp:lastPrinted>
  <dcterms:created xsi:type="dcterms:W3CDTF">2012-11-09T17:30:50Z</dcterms:created>
  <dcterms:modified xsi:type="dcterms:W3CDTF">2012-11-16T21:37:33Z</dcterms:modified>
</cp:coreProperties>
</file>