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15FF8-6692-42B9-BF28-EBBF680C33F3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C3C2-93C8-41E0-97F9-C392BF049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6172200" y="1066800"/>
            <a:ext cx="2743200" cy="38099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APEC Electronic Commerce Steering Group Chair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6019800" y="3124200"/>
            <a:ext cx="1295400" cy="381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CPEA Administrators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381000" y="990599"/>
            <a:ext cx="2514600" cy="5410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990600" y="3124200"/>
            <a:ext cx="1472787" cy="4191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Privacy Enforcement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 Authority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219200" y="4724400"/>
            <a:ext cx="1066799" cy="41909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Accountability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Agent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67138" y="1225034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sz="1600" dirty="0" smtClean="0"/>
              <a:t>CONOMY </a:t>
            </a:r>
            <a:r>
              <a:rPr lang="en-US" dirty="0" smtClean="0"/>
              <a:t>“A”</a:t>
            </a:r>
            <a:endParaRPr 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3505200" y="3067050"/>
            <a:ext cx="2286000" cy="1200149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Notification of Intent 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to Participate in the CPEA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Confirm that agency meets definition of PEA.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Letter from appropriate government official verifying agency’s authority status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Supply contact point.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Provide statement of practices, policies, and activities.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6858000" y="1524000"/>
            <a:ext cx="144780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 Privacy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Subgroup Chair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010400" y="2057400"/>
            <a:ext cx="1219200" cy="38099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</a:rPr>
              <a:t>Joint Oversight</a:t>
            </a:r>
          </a:p>
          <a:p>
            <a:pPr algn="ctr"/>
            <a:r>
              <a:rPr lang="en-US" sz="1100" b="1" dirty="0" smtClean="0">
                <a:solidFill>
                  <a:srgbClr val="FF0000"/>
                </a:solidFill>
              </a:rPr>
              <a:t>Panel (JOP)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514600" y="33528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791200" y="3352800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505200" y="1295400"/>
            <a:ext cx="2286000" cy="1447799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Letter of Intent to Participate 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in the CBPR System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Confirm participation in the CPEA.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Confirm intent to use of at least  one APEC-   recognized  Accountability Agent.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Describe laws and regulations that apply to CBPR activities of an Accountability Agent. 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Complete APEC CBPR System  Program Requirements  Enforcement Map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590800" y="1904999"/>
            <a:ext cx="914400" cy="1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867400" y="1524000"/>
            <a:ext cx="304800" cy="30480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867400" y="19050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362200" y="4953000"/>
            <a:ext cx="114300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3505200" y="4514850"/>
            <a:ext cx="2286000" cy="1733549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Application for Accountability Agent </a:t>
            </a:r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sz="900" b="1" dirty="0">
                <a:solidFill>
                  <a:schemeClr val="tx1"/>
                </a:solidFill>
              </a:rPr>
              <a:t>through Nomination or </a:t>
            </a:r>
            <a:r>
              <a:rPr lang="en-US" sz="900" b="1" dirty="0" smtClean="0">
                <a:solidFill>
                  <a:schemeClr val="tx1"/>
                </a:solidFill>
              </a:rPr>
              <a:t>Notification</a:t>
            </a:r>
          </a:p>
          <a:p>
            <a:pPr>
              <a:buFont typeface="Wingdings" pitchFamily="2" charset="2"/>
              <a:buChar char="ü"/>
            </a:pPr>
            <a:r>
              <a:rPr lang="en-US" sz="900" dirty="0" smtClean="0">
                <a:solidFill>
                  <a:schemeClr val="tx1"/>
                </a:solidFill>
              </a:rPr>
              <a:t>I</a:t>
            </a:r>
            <a:r>
              <a:rPr lang="en-US" sz="800" dirty="0" smtClean="0">
                <a:solidFill>
                  <a:schemeClr val="tx1"/>
                </a:solidFill>
              </a:rPr>
              <a:t>nformation about location in a CBPR participating Economy, </a:t>
            </a:r>
            <a:r>
              <a:rPr lang="en-US" sz="800" u="sng" dirty="0" smtClean="0">
                <a:solidFill>
                  <a:schemeClr val="tx1"/>
                </a:solidFill>
              </a:rPr>
              <a:t>or</a:t>
            </a:r>
            <a:r>
              <a:rPr lang="en-US" sz="800" dirty="0" smtClean="0">
                <a:solidFill>
                  <a:schemeClr val="tx1"/>
                </a:solidFill>
              </a:rPr>
              <a:t> being subject to</a:t>
            </a:r>
            <a:br>
              <a:rPr lang="en-US" sz="800" dirty="0" smtClean="0">
                <a:solidFill>
                  <a:schemeClr val="tx1"/>
                </a:solidFill>
              </a:rPr>
            </a:br>
            <a:r>
              <a:rPr lang="en-US" sz="800" dirty="0" smtClean="0">
                <a:solidFill>
                  <a:schemeClr val="tx1"/>
                </a:solidFill>
              </a:rPr>
              <a:t>jurisdiction otherwise.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Description of how the Accountability Agent 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Recognition Criteria have been met.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Demonstration of how intake and review processes meet CBPR Program Requirements</a:t>
            </a:r>
          </a:p>
          <a:p>
            <a:pPr>
              <a:buFont typeface="Wingdings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</a:rPr>
              <a:t>Map (if not using APEC intake document and program requirements).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053587" y="5486400"/>
            <a:ext cx="2743200" cy="6096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APEC Member Economies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7848600" y="2514600"/>
            <a:ext cx="0" cy="2895600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85800" y="1"/>
            <a:ext cx="7924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 smtClean="0"/>
              <a:t>Structure of the APEC Cross-border Privacy Rules (CBPR) System </a:t>
            </a:r>
            <a:endParaRPr lang="en-US" sz="3300" dirty="0"/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>
          <a:xfrm>
            <a:off x="6858000" y="64928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867400" y="1981200"/>
            <a:ext cx="1066800" cy="304800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5400000" flipH="1" flipV="1">
            <a:off x="5181600" y="3200400"/>
            <a:ext cx="2895600" cy="1524000"/>
          </a:xfrm>
          <a:prstGeom prst="bentConnector3">
            <a:avLst>
              <a:gd name="adj1" fmla="val 60902"/>
            </a:avLst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ounded Rectangle 105"/>
          <p:cNvSpPr/>
          <p:nvPr/>
        </p:nvSpPr>
        <p:spPr>
          <a:xfrm>
            <a:off x="914400" y="1752600"/>
            <a:ext cx="1625187" cy="4191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Designated APEC Government Delegate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7543800" y="2514600"/>
            <a:ext cx="0" cy="2895600"/>
          </a:xfrm>
          <a:prstGeom prst="straightConnector1">
            <a:avLst/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74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8" grpId="0" animBg="1"/>
      <p:bldP spid="62" grpId="0" animBg="1"/>
      <p:bldP spid="63" grpId="0" animBg="1"/>
      <p:bldP spid="77" grpId="0" animBg="1"/>
      <p:bldP spid="81" grpId="0" animBg="1"/>
      <p:bldP spid="11" grpId="0" animBg="1"/>
      <p:bldP spid="16" grpId="0" animBg="1"/>
      <p:bldP spid="54" grpId="0" animBg="1"/>
      <p:bldP spid="68" grpId="0" animBg="1"/>
      <p:bldP spid="10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141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joshua harris</dc:creator>
  <cp:lastModifiedBy>Josh</cp:lastModifiedBy>
  <cp:revision>4</cp:revision>
  <dcterms:created xsi:type="dcterms:W3CDTF">2012-05-21T13:59:19Z</dcterms:created>
  <dcterms:modified xsi:type="dcterms:W3CDTF">2012-11-16T19:57:06Z</dcterms:modified>
</cp:coreProperties>
</file>