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00" autoAdjust="0"/>
  </p:normalViewPr>
  <p:slideViewPr>
    <p:cSldViewPr>
      <p:cViewPr varScale="1">
        <p:scale>
          <a:sx n="66" d="100"/>
          <a:sy n="66" d="100"/>
        </p:scale>
        <p:origin x="-15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6C8E3F-E8C6-4CF6-8745-AC45D9603E25}" type="datetimeFigureOut">
              <a:rPr lang="en-US" smtClean="0"/>
              <a:pPr/>
              <a:t>11/14/2012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8E977D-5083-4F12-ACA7-B944E24EFD75}" type="slidenum">
              <a:rPr lang="en-US" smtClean="0"/>
              <a:pPr/>
              <a:t>‹#›</a:t>
            </a:fld>
            <a:endParaRPr lang="en-US"/>
          </a:p>
        </p:txBody>
      </p:sp>
    </p:spTree>
    <p:extLst>
      <p:ext uri="{BB962C8B-B14F-4D97-AF65-F5344CB8AC3E}">
        <p14:creationId xmlns:p14="http://schemas.microsoft.com/office/powerpoint/2010/main" val="1017874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D8E977D-5083-4F12-ACA7-B944E24EFD7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Requiring</a:t>
            </a:r>
            <a:r>
              <a:rPr lang="en-US" baseline="0" dirty="0" smtClean="0"/>
              <a:t> enormous time and energy; not very agile; tedious; formality; </a:t>
            </a:r>
            <a:r>
              <a:rPr lang="en-US" b="1" baseline="0" dirty="0" smtClean="0">
                <a:solidFill>
                  <a:srgbClr val="FF00FF"/>
                </a:solidFill>
              </a:rPr>
              <a:t>psychological disadvantages </a:t>
            </a:r>
            <a:r>
              <a:rPr lang="en-US" baseline="0" dirty="0" smtClean="0"/>
              <a:t>(fear for bindingness: risk-averse, reservation etc.) </a:t>
            </a:r>
            <a:r>
              <a:rPr lang="en-US" baseline="0" dirty="0" smtClean="0">
                <a:sym typeface="Wingdings" pitchFamily="2" charset="2"/>
              </a:rPr>
              <a:t> </a:t>
            </a:r>
            <a:r>
              <a:rPr lang="en-US" b="1" baseline="0" dirty="0" smtClean="0">
                <a:sym typeface="Wingdings" pitchFamily="2" charset="2"/>
              </a:rPr>
              <a:t>failed</a:t>
            </a:r>
            <a:r>
              <a:rPr lang="en-US" baseline="0" dirty="0" smtClean="0">
                <a:sym typeface="Wingdings" pitchFamily="2" charset="2"/>
              </a:rPr>
              <a:t> int’l cooperation  </a:t>
            </a:r>
            <a:r>
              <a:rPr lang="en-US" b="1" baseline="0" dirty="0" smtClean="0">
                <a:sym typeface="Wingdings" pitchFamily="2" charset="2"/>
              </a:rPr>
              <a:t>increasingly intolerable </a:t>
            </a:r>
            <a:r>
              <a:rPr lang="en-US" baseline="0" dirty="0" smtClean="0">
                <a:sym typeface="Wingdings" pitchFamily="2" charset="2"/>
              </a:rPr>
              <a:t>to global business in this </a:t>
            </a:r>
            <a:r>
              <a:rPr lang="en-US" b="1" baseline="0" dirty="0" smtClean="0">
                <a:sym typeface="Wingdings" pitchFamily="2" charset="2"/>
              </a:rPr>
              <a:t>inter-dependent </a:t>
            </a:r>
            <a:r>
              <a:rPr lang="en-US" baseline="0" dirty="0" smtClean="0">
                <a:sym typeface="Wingdings" pitchFamily="2" charset="2"/>
              </a:rPr>
              <a:t>world (global supply chains and cross-border M&amp;As etc.) </a:t>
            </a:r>
            <a:endParaRPr lang="en-US" dirty="0"/>
          </a:p>
        </p:txBody>
      </p:sp>
      <p:sp>
        <p:nvSpPr>
          <p:cNvPr id="4" name="Slide Number Placeholder 3"/>
          <p:cNvSpPr>
            <a:spLocks noGrp="1"/>
          </p:cNvSpPr>
          <p:nvPr>
            <p:ph type="sldNum" sz="quarter" idx="10"/>
          </p:nvPr>
        </p:nvSpPr>
        <p:spPr/>
        <p:txBody>
          <a:bodyPr/>
          <a:lstStyle/>
          <a:p>
            <a:fld id="{4D8E977D-5083-4F12-ACA7-B944E24EFD7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Network</a:t>
            </a:r>
            <a:r>
              <a:rPr lang="en-US" b="1" baseline="0" dirty="0" smtClean="0"/>
              <a:t> of humans, not computers!</a:t>
            </a:r>
            <a:r>
              <a:rPr lang="en-US" baseline="0" dirty="0" smtClean="0"/>
              <a:t> (although </a:t>
            </a:r>
            <a:r>
              <a:rPr lang="en-US" b="1" baseline="0" dirty="0" smtClean="0"/>
              <a:t>laptops</a:t>
            </a:r>
            <a:r>
              <a:rPr lang="en-US" baseline="0" dirty="0" smtClean="0"/>
              <a:t> are still essential to run this network) / Importantly, they are </a:t>
            </a:r>
            <a:r>
              <a:rPr lang="en-US" b="1" baseline="0" dirty="0" smtClean="0"/>
              <a:t>not</a:t>
            </a:r>
            <a:r>
              <a:rPr lang="en-US" baseline="0" dirty="0" smtClean="0"/>
              <a:t> necessarily </a:t>
            </a:r>
            <a:r>
              <a:rPr lang="en-US" b="1" baseline="0" dirty="0" smtClean="0"/>
              <a:t>diplomats</a:t>
            </a:r>
            <a:r>
              <a:rPr lang="en-US" baseline="0" dirty="0" smtClean="0"/>
              <a:t>! / In the past, it was diplomats who mainly communicated with foreign counterparts. Those diplomats as </a:t>
            </a:r>
            <a:r>
              <a:rPr lang="en-US" b="1" baseline="0" dirty="0" smtClean="0"/>
              <a:t>generalists</a:t>
            </a:r>
            <a:r>
              <a:rPr lang="en-US" baseline="0" dirty="0" smtClean="0"/>
              <a:t> used to package different regulatory issues and bargain over them with foreign diplomats with for the ultimate purpose of creating a treaty.  /  But now, each issue-specific government agency as a </a:t>
            </a:r>
            <a:r>
              <a:rPr lang="en-US" b="1" baseline="0" dirty="0" smtClean="0"/>
              <a:t>specialist</a:t>
            </a:r>
            <a:r>
              <a:rPr lang="en-US" baseline="0" dirty="0" smtClean="0"/>
              <a:t> tends to directly get in contact with each other. Nearly every domestic agency has a </a:t>
            </a:r>
            <a:r>
              <a:rPr lang="en-US" b="1" baseline="0" dirty="0" smtClean="0"/>
              <a:t>mini-State Department </a:t>
            </a:r>
            <a:r>
              <a:rPr lang="en-US" baseline="0" dirty="0" smtClean="0"/>
              <a:t>within itself. Of course, some </a:t>
            </a:r>
            <a:r>
              <a:rPr lang="en-US" b="1" baseline="0" dirty="0" smtClean="0"/>
              <a:t>international institutions </a:t>
            </a:r>
            <a:r>
              <a:rPr lang="en-US" baseline="0" dirty="0" smtClean="0"/>
              <a:t>(such as OECD and IBS) facilitate this networking by housing and facilitating these issue-specific networking. </a:t>
            </a:r>
          </a:p>
          <a:p>
            <a:endParaRPr lang="en-US" baseline="0" dirty="0" smtClean="0"/>
          </a:p>
          <a:p>
            <a:r>
              <a:rPr lang="en-US" sz="1200" kern="1200" baseline="0" dirty="0" smtClean="0">
                <a:solidFill>
                  <a:schemeClr val="tx1"/>
                </a:solidFill>
                <a:latin typeface="+mn-lt"/>
                <a:ea typeface="+mn-ea"/>
                <a:cs typeface="+mn-cs"/>
              </a:rPr>
              <a:t>In conclusion, TRNs have been around for some time. They have arisen in part in response to the weaknesses in the treaty system with regard to tackling the pressing needs of globalization. They are also the function of professional expert communities that share understandings and a desire to find solutions to common problems. The means by which they find these solutions involves a process. This process may or may not be situated within a number of institutional forums. The power of these networks results from the intra-network dynamics they foster and the end products that they develop. </a:t>
            </a:r>
            <a:endParaRPr lang="en-US" dirty="0"/>
          </a:p>
        </p:txBody>
      </p:sp>
      <p:sp>
        <p:nvSpPr>
          <p:cNvPr id="4" name="Slide Number Placeholder 3"/>
          <p:cNvSpPr>
            <a:spLocks noGrp="1"/>
          </p:cNvSpPr>
          <p:nvPr>
            <p:ph type="sldNum" sz="quarter" idx="10"/>
          </p:nvPr>
        </p:nvSpPr>
        <p:spPr/>
        <p:txBody>
          <a:bodyPr/>
          <a:lstStyle/>
          <a:p>
            <a:fld id="{4D8E977D-5083-4F12-ACA7-B944E24EFD7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Various</a:t>
            </a:r>
            <a:r>
              <a:rPr lang="en-US" baseline="0" dirty="0" smtClean="0"/>
              <a:t> patterns of </a:t>
            </a:r>
            <a:r>
              <a:rPr lang="en-US" b="1" baseline="0" dirty="0" smtClean="0"/>
              <a:t>social</a:t>
            </a:r>
            <a:r>
              <a:rPr lang="en-US" baseline="0" dirty="0" smtClean="0"/>
              <a:t> </a:t>
            </a:r>
            <a:r>
              <a:rPr lang="en-US" b="1" baseline="0" dirty="0" smtClean="0"/>
              <a:t>dynamics</a:t>
            </a:r>
            <a:r>
              <a:rPr lang="en-US" baseline="0" dirty="0" smtClean="0"/>
              <a:t> </a:t>
            </a:r>
            <a:r>
              <a:rPr lang="en-US" baseline="0" dirty="0" smtClean="0">
                <a:sym typeface="Wingdings" pitchFamily="2" charset="2"/>
              </a:rPr>
              <a:t> </a:t>
            </a:r>
            <a:r>
              <a:rPr lang="en-US" b="1" baseline="0" dirty="0" smtClean="0">
                <a:sym typeface="Wingdings" pitchFamily="2" charset="2"/>
              </a:rPr>
              <a:t>generating rich narratives</a:t>
            </a:r>
            <a:r>
              <a:rPr lang="en-US" baseline="0" dirty="0" smtClean="0">
                <a:sym typeface="Wingdings" pitchFamily="2" charset="2"/>
              </a:rPr>
              <a:t>; dialogue and communication; </a:t>
            </a:r>
            <a:r>
              <a:rPr lang="en-US" b="1" baseline="0" dirty="0" smtClean="0">
                <a:sym typeface="Wingdings" pitchFamily="2" charset="2"/>
              </a:rPr>
              <a:t>epistemic</a:t>
            </a:r>
            <a:r>
              <a:rPr lang="en-US" baseline="0" dirty="0" smtClean="0">
                <a:sym typeface="Wingdings" pitchFamily="2" charset="2"/>
              </a:rPr>
              <a:t> and “ideological labor” </a:t>
            </a:r>
            <a:endParaRPr lang="en-US" dirty="0"/>
          </a:p>
        </p:txBody>
      </p:sp>
      <p:sp>
        <p:nvSpPr>
          <p:cNvPr id="4" name="Slide Number Placeholder 3"/>
          <p:cNvSpPr>
            <a:spLocks noGrp="1"/>
          </p:cNvSpPr>
          <p:nvPr>
            <p:ph type="sldNum" sz="quarter" idx="10"/>
          </p:nvPr>
        </p:nvSpPr>
        <p:spPr/>
        <p:txBody>
          <a:bodyPr/>
          <a:lstStyle/>
          <a:p>
            <a:fld id="{4D8E977D-5083-4F12-ACA7-B944E24EFD7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Blueprint</a:t>
            </a:r>
            <a:r>
              <a:rPr lang="en-US" dirty="0" smtClean="0"/>
              <a:t> (framework) </a:t>
            </a:r>
            <a:r>
              <a:rPr lang="en-US" dirty="0" smtClean="0">
                <a:sym typeface="Wingdings" pitchFamily="2" charset="2"/>
              </a:rPr>
              <a:t> </a:t>
            </a:r>
            <a:r>
              <a:rPr lang="en-US" b="1" dirty="0" smtClean="0">
                <a:sym typeface="Wingdings" pitchFamily="2" charset="2"/>
              </a:rPr>
              <a:t>more concrete</a:t>
            </a:r>
            <a:r>
              <a:rPr lang="en-US" dirty="0" smtClean="0">
                <a:sym typeface="Wingdings" pitchFamily="2" charset="2"/>
              </a:rPr>
              <a:t> standards (reg. prototypes)</a:t>
            </a:r>
            <a:endParaRPr lang="en-US" dirty="0" smtClean="0"/>
          </a:p>
          <a:p>
            <a:endParaRPr lang="en-US" dirty="0" smtClean="0"/>
          </a:p>
          <a:p>
            <a:r>
              <a:rPr lang="en-US" dirty="0" smtClean="0"/>
              <a:t>How</a:t>
            </a:r>
            <a:r>
              <a:rPr lang="en-US" baseline="0" dirty="0" smtClean="0"/>
              <a:t> </a:t>
            </a:r>
            <a:r>
              <a:rPr lang="en-US" b="1" baseline="0" dirty="0" smtClean="0"/>
              <a:t>soft</a:t>
            </a:r>
            <a:r>
              <a:rPr lang="en-US" baseline="0" dirty="0" smtClean="0"/>
              <a:t> is it? (harmonization – convergence -- coordination) ; not binary (converging v. diverging), but </a:t>
            </a:r>
            <a:r>
              <a:rPr lang="en-US" b="1" baseline="0" dirty="0" smtClean="0"/>
              <a:t>spectrum</a:t>
            </a:r>
            <a:r>
              <a:rPr lang="en-US" baseline="0" dirty="0" smtClean="0"/>
              <a:t> or pathway (recursive and self-referential) </a:t>
            </a:r>
          </a:p>
          <a:p>
            <a:r>
              <a:rPr lang="en-US" baseline="0" dirty="0" smtClean="0"/>
              <a:t>Cf. Some hard law (treaties) are just pieces of papers, seldom </a:t>
            </a:r>
            <a:r>
              <a:rPr lang="en-US" i="1" baseline="0" dirty="0" smtClean="0"/>
              <a:t>used</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D8E977D-5083-4F12-ACA7-B944E24EFD7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Born</a:t>
            </a:r>
            <a:r>
              <a:rPr lang="en-US" baseline="0" dirty="0" smtClean="0"/>
              <a:t> out of </a:t>
            </a:r>
            <a:r>
              <a:rPr lang="en-US" b="1" baseline="0" dirty="0" smtClean="0"/>
              <a:t>exigency</a:t>
            </a:r>
            <a:r>
              <a:rPr lang="en-US" baseline="0" dirty="0" smtClean="0"/>
              <a:t>! (a flashy moment of </a:t>
            </a:r>
            <a:r>
              <a:rPr lang="en-US" b="1" baseline="0" dirty="0" smtClean="0"/>
              <a:t>enlightenment</a:t>
            </a:r>
            <a:r>
              <a:rPr lang="en-US" baseline="0" dirty="0" smtClean="0"/>
              <a:t>; the Bretton Woods moment), yet “</a:t>
            </a:r>
            <a:r>
              <a:rPr lang="en-US" b="1" baseline="0" dirty="0" smtClean="0"/>
              <a:t>Emerged</a:t>
            </a:r>
            <a:r>
              <a:rPr lang="en-US" baseline="0" dirty="0" smtClean="0"/>
              <a:t>,” rather than built from scratch (pre-existing </a:t>
            </a:r>
            <a:r>
              <a:rPr lang="en-US" b="1" baseline="0" dirty="0" smtClean="0"/>
              <a:t>TRNs</a:t>
            </a:r>
            <a:r>
              <a:rPr lang="en-US" baseline="0" dirty="0" smtClean="0"/>
              <a:t>) / </a:t>
            </a:r>
            <a:r>
              <a:rPr lang="en-US" dirty="0" smtClean="0"/>
              <a:t>Agenda-setting and prioritization</a:t>
            </a:r>
            <a:r>
              <a:rPr lang="en-US" baseline="0" dirty="0" smtClean="0"/>
              <a:t> of initiatives (mobilizing and allocating financial and human resources; </a:t>
            </a:r>
            <a:r>
              <a:rPr lang="en-US" b="1" baseline="0" dirty="0" smtClean="0"/>
              <a:t>political capital</a:t>
            </a:r>
            <a:r>
              <a:rPr lang="en-US" baseline="0" dirty="0" smtClean="0"/>
              <a:t>)  / But, not another UN! (not treaty-based; no security council)</a:t>
            </a:r>
          </a:p>
          <a:p>
            <a:endParaRPr lang="en-US" baseline="0" dirty="0" smtClean="0"/>
          </a:p>
          <a:p>
            <a:r>
              <a:rPr lang="en-US" sz="1200" b="1" kern="1200" baseline="0" dirty="0" smtClean="0">
                <a:solidFill>
                  <a:schemeClr val="tx1"/>
                </a:solidFill>
                <a:latin typeface="+mn-lt"/>
                <a:ea typeface="+mn-ea"/>
                <a:cs typeface="+mn-cs"/>
              </a:rPr>
              <a:t>Incrementalism</a:t>
            </a:r>
            <a:r>
              <a:rPr lang="en-US" sz="1200" kern="1200" baseline="0" dirty="0" smtClean="0">
                <a:solidFill>
                  <a:schemeClr val="tx1"/>
                </a:solidFill>
                <a:latin typeface="+mn-lt"/>
                <a:ea typeface="+mn-ea"/>
                <a:cs typeface="+mn-cs"/>
              </a:rPr>
              <a:t>: The first summit focused on “short and medium term responses to the crisis;” the second reached agreement on </a:t>
            </a:r>
            <a:r>
              <a:rPr lang="en-US" sz="1200" b="1" kern="1200" baseline="0" dirty="0" smtClean="0">
                <a:solidFill>
                  <a:schemeClr val="tx1"/>
                </a:solidFill>
                <a:latin typeface="+mn-lt"/>
                <a:ea typeface="+mn-ea"/>
                <a:cs typeface="+mn-cs"/>
              </a:rPr>
              <a:t>crisis management</a:t>
            </a:r>
            <a:r>
              <a:rPr lang="en-US" sz="1200" kern="1200" baseline="0" dirty="0" smtClean="0">
                <a:solidFill>
                  <a:schemeClr val="tx1"/>
                </a:solidFill>
                <a:latin typeface="+mn-lt"/>
                <a:ea typeface="+mn-ea"/>
                <a:cs typeface="+mn-cs"/>
              </a:rPr>
              <a:t>; and the third created a “new framework to correct global imbalances, ...”</a:t>
            </a:r>
            <a:r>
              <a:rPr lang="en-US" baseline="0" dirty="0" smtClean="0"/>
              <a:t> </a:t>
            </a:r>
            <a:r>
              <a:rPr lang="en-US" sz="1200" kern="1200" baseline="0" dirty="0" smtClean="0">
                <a:solidFill>
                  <a:schemeClr val="tx1"/>
                </a:solidFill>
                <a:latin typeface="+mn-lt"/>
                <a:ea typeface="+mn-ea"/>
                <a:cs typeface="+mn-cs"/>
              </a:rPr>
              <a:t>The third and fourth summits, in particular, solidified the G20 network as an </a:t>
            </a:r>
            <a:r>
              <a:rPr lang="en-US" sz="1200" b="1" kern="1200" baseline="0" dirty="0" smtClean="0">
                <a:solidFill>
                  <a:schemeClr val="tx1"/>
                </a:solidFill>
                <a:latin typeface="+mn-lt"/>
                <a:ea typeface="+mn-ea"/>
                <a:cs typeface="+mn-cs"/>
              </a:rPr>
              <a:t>executive coordinator </a:t>
            </a:r>
            <a:r>
              <a:rPr lang="en-US" sz="1200" kern="1200" baseline="0" dirty="0" smtClean="0">
                <a:solidFill>
                  <a:schemeClr val="tx1"/>
                </a:solidFill>
                <a:latin typeface="+mn-lt"/>
                <a:ea typeface="+mn-ea"/>
                <a:cs typeface="+mn-cs"/>
              </a:rPr>
              <a:t>of international economic policy-making and began a process of extending its reach to other non-financial issue areas for sustainable development, such as energy policy and food security. </a:t>
            </a:r>
            <a:endParaRPr lang="en-US" dirty="0"/>
          </a:p>
        </p:txBody>
      </p:sp>
      <p:sp>
        <p:nvSpPr>
          <p:cNvPr id="4" name="Slide Number Placeholder 3"/>
          <p:cNvSpPr>
            <a:spLocks noGrp="1"/>
          </p:cNvSpPr>
          <p:nvPr>
            <p:ph type="sldNum" sz="quarter" idx="10"/>
          </p:nvPr>
        </p:nvSpPr>
        <p:spPr/>
        <p:txBody>
          <a:bodyPr/>
          <a:lstStyle/>
          <a:p>
            <a:fld id="{4D8E977D-5083-4F12-ACA7-B944E24EFD7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dirty="0" smtClean="0"/>
              <a:t>Effectiveness</a:t>
            </a:r>
            <a:r>
              <a:rPr lang="en-US" dirty="0" smtClean="0"/>
              <a:t>: “</a:t>
            </a:r>
            <a:r>
              <a:rPr lang="en-US" b="1" dirty="0" smtClean="0"/>
              <a:t>empirically</a:t>
            </a:r>
            <a:r>
              <a:rPr lang="en-US" dirty="0" smtClean="0"/>
              <a:t>” challenging yes!</a:t>
            </a:r>
            <a:r>
              <a:rPr lang="en-US" baseline="0" dirty="0" smtClean="0"/>
              <a:t> (</a:t>
            </a:r>
            <a:r>
              <a:rPr lang="en-US" dirty="0" smtClean="0"/>
              <a:t>counterfactuals</a:t>
            </a:r>
            <a:r>
              <a:rPr lang="en-US" baseline="0" dirty="0" smtClean="0"/>
              <a:t> etc. / how to measure success/failure) / however, a big NO to a “</a:t>
            </a:r>
            <a:r>
              <a:rPr lang="en-US" b="1" baseline="0" dirty="0" smtClean="0"/>
              <a:t>structural</a:t>
            </a:r>
            <a:r>
              <a:rPr lang="en-US" baseline="0" dirty="0" smtClean="0"/>
              <a:t>” criticism (denying a </a:t>
            </a:r>
            <a:r>
              <a:rPr lang="en-US" b="1" baseline="0" dirty="0" smtClean="0"/>
              <a:t>cognitive</a:t>
            </a:r>
            <a:r>
              <a:rPr lang="en-US" baseline="0" dirty="0" smtClean="0"/>
              <a:t> dimension of government officials: robots / no teeth etc.) </a:t>
            </a:r>
            <a:r>
              <a:rPr lang="en-US" baseline="0" dirty="0" smtClean="0">
                <a:sym typeface="Wingdings" pitchFamily="2" charset="2"/>
              </a:rPr>
              <a:t> “</a:t>
            </a:r>
            <a:r>
              <a:rPr lang="en-US" b="1" baseline="0" dirty="0" smtClean="0">
                <a:sym typeface="Wingdings" pitchFamily="2" charset="2"/>
              </a:rPr>
              <a:t>realist</a:t>
            </a:r>
            <a:r>
              <a:rPr lang="en-US" baseline="0" dirty="0" smtClean="0">
                <a:sym typeface="Wingdings" pitchFamily="2" charset="2"/>
              </a:rPr>
              <a:t>” assumptions (maybe liberal internationalism might help: norm sponsors; internalization) </a:t>
            </a:r>
          </a:p>
          <a:p>
            <a:r>
              <a:rPr lang="en-US" b="1" baseline="0" dirty="0" smtClean="0">
                <a:sym typeface="Wingdings" pitchFamily="2" charset="2"/>
              </a:rPr>
              <a:t>Accountability</a:t>
            </a:r>
            <a:r>
              <a:rPr lang="en-US" baseline="0" dirty="0" smtClean="0">
                <a:sym typeface="Wingdings" pitchFamily="2" charset="2"/>
              </a:rPr>
              <a:t> (Sovereignty)   subject to various forms of implementation (and thus checks and balances)</a:t>
            </a:r>
          </a:p>
          <a:p>
            <a:r>
              <a:rPr lang="en-US" b="1" baseline="0" dirty="0" smtClean="0">
                <a:sym typeface="Wingdings" pitchFamily="2" charset="2"/>
              </a:rPr>
              <a:t>Equity</a:t>
            </a:r>
            <a:r>
              <a:rPr lang="en-US" baseline="0" dirty="0" smtClean="0">
                <a:sym typeface="Wingdings" pitchFamily="2" charset="2"/>
              </a:rPr>
              <a:t>  1. voluntary (strategic co-optation) 2. a badge of honor/reputation   capacity building (</a:t>
            </a:r>
            <a:r>
              <a:rPr lang="en-US" b="1" baseline="0" dirty="0" smtClean="0">
                <a:sym typeface="Wingdings" pitchFamily="2" charset="2"/>
              </a:rPr>
              <a:t>development</a:t>
            </a:r>
            <a:r>
              <a:rPr lang="en-US" baseline="0" dirty="0" smtClean="0">
                <a:sym typeface="Wingdings" pitchFamily="2" charset="2"/>
              </a:rPr>
              <a:t>)</a:t>
            </a:r>
          </a:p>
          <a:p>
            <a:r>
              <a:rPr lang="en-US" b="1" baseline="0" dirty="0" smtClean="0">
                <a:sym typeface="Wingdings" pitchFamily="2" charset="2"/>
              </a:rPr>
              <a:t>Representation</a:t>
            </a:r>
            <a:r>
              <a:rPr lang="en-US" baseline="0" dirty="0" smtClean="0">
                <a:sym typeface="Wingdings" pitchFamily="2" charset="2"/>
              </a:rPr>
              <a:t>  no domestic analogy / capture / </a:t>
            </a:r>
            <a:r>
              <a:rPr lang="en-US" b="1" baseline="0" dirty="0" smtClean="0">
                <a:sym typeface="Wingdings" pitchFamily="2" charset="2"/>
              </a:rPr>
              <a:t>transparency and social marketing </a:t>
            </a:r>
            <a:endParaRPr lang="en-US" b="1" baseline="0" dirty="0" smtClean="0"/>
          </a:p>
        </p:txBody>
      </p:sp>
      <p:sp>
        <p:nvSpPr>
          <p:cNvPr id="4" name="Slide Number Placeholder 3"/>
          <p:cNvSpPr>
            <a:spLocks noGrp="1"/>
          </p:cNvSpPr>
          <p:nvPr>
            <p:ph type="sldNum" sz="quarter" idx="10"/>
          </p:nvPr>
        </p:nvSpPr>
        <p:spPr/>
        <p:txBody>
          <a:bodyPr/>
          <a:lstStyle/>
          <a:p>
            <a:fld id="{4D8E977D-5083-4F12-ACA7-B944E24EFD75}"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8A8443C-FEA0-4D0A-BCA4-B333FDBA83AA}" type="datetimeFigureOut">
              <a:rPr lang="en-US" smtClean="0"/>
              <a:pPr/>
              <a:t>11/14/2012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038ECE-3FED-4356-B8BD-188DEA6EDE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A8443C-FEA0-4D0A-BCA4-B333FDBA83AA}" type="datetimeFigureOut">
              <a:rPr lang="en-US" smtClean="0"/>
              <a:pPr/>
              <a:t>11/14/2012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038ECE-3FED-4356-B8BD-188DEA6EDE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1"/>
            <a:ext cx="7772400" cy="1904999"/>
          </a:xfrm>
        </p:spPr>
        <p:txBody>
          <a:bodyPr/>
          <a:lstStyle/>
          <a:p>
            <a:r>
              <a:rPr lang="en-US" dirty="0" smtClean="0"/>
              <a:t>Network Governance: </a:t>
            </a:r>
            <a:br>
              <a:rPr lang="en-US" dirty="0" smtClean="0"/>
            </a:br>
            <a:r>
              <a:rPr lang="en-US" dirty="0" smtClean="0"/>
              <a:t>A Framework</a:t>
            </a:r>
            <a:endParaRPr lang="en-US" dirty="0"/>
          </a:p>
        </p:txBody>
      </p:sp>
      <p:sp>
        <p:nvSpPr>
          <p:cNvPr id="3" name="Subtitle 2"/>
          <p:cNvSpPr>
            <a:spLocks noGrp="1"/>
          </p:cNvSpPr>
          <p:nvPr>
            <p:ph type="subTitle" idx="1"/>
          </p:nvPr>
        </p:nvSpPr>
        <p:spPr>
          <a:xfrm>
            <a:off x="1371600" y="3657600"/>
            <a:ext cx="6400800" cy="2286000"/>
          </a:xfrm>
        </p:spPr>
        <p:txBody>
          <a:bodyPr>
            <a:normAutofit/>
          </a:bodyPr>
          <a:lstStyle/>
          <a:p>
            <a:r>
              <a:rPr lang="en-US" dirty="0" smtClean="0"/>
              <a:t>Sungjoon Cho </a:t>
            </a:r>
          </a:p>
          <a:p>
            <a:r>
              <a:rPr lang="en-US" dirty="0" smtClean="0"/>
              <a:t>(IIT Chicago-Kent)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Network Governance? </a:t>
            </a:r>
            <a:endParaRPr lang="en-US" dirty="0"/>
          </a:p>
        </p:txBody>
      </p:sp>
      <p:sp>
        <p:nvSpPr>
          <p:cNvPr id="3" name="Content Placeholder 2"/>
          <p:cNvSpPr>
            <a:spLocks noGrp="1"/>
          </p:cNvSpPr>
          <p:nvPr>
            <p:ph idx="1"/>
          </p:nvPr>
        </p:nvSpPr>
        <p:spPr/>
        <p:txBody>
          <a:bodyPr/>
          <a:lstStyle/>
          <a:p>
            <a:pPr>
              <a:buNone/>
            </a:pPr>
            <a:endParaRPr lang="en-US" dirty="0"/>
          </a:p>
          <a:p>
            <a:pPr>
              <a:buNone/>
            </a:pPr>
            <a:endParaRPr lang="en-US" dirty="0" smtClean="0"/>
          </a:p>
          <a:p>
            <a:pPr algn="ctr">
              <a:buNone/>
            </a:pPr>
            <a:r>
              <a:rPr lang="en-US" sz="3600" dirty="0" smtClean="0">
                <a:latin typeface="Comic Sans MS" pitchFamily="66" charset="0"/>
              </a:rPr>
              <a:t>We Love </a:t>
            </a:r>
            <a:r>
              <a:rPr lang="en-US" sz="3600" b="1" dirty="0" smtClean="0">
                <a:solidFill>
                  <a:srgbClr val="FF00FF"/>
                </a:solidFill>
                <a:effectLst>
                  <a:outerShdw blurRad="38100" dist="38100" dir="2700000" algn="tl">
                    <a:srgbClr val="000000">
                      <a:alpha val="43137"/>
                    </a:srgbClr>
                  </a:outerShdw>
                </a:effectLst>
                <a:latin typeface="Comic Sans MS" pitchFamily="66" charset="0"/>
              </a:rPr>
              <a:t>Treaties</a:t>
            </a:r>
            <a:r>
              <a:rPr lang="en-US" sz="3600" dirty="0" smtClean="0">
                <a:latin typeface="Comic Sans MS" pitchFamily="66" charset="0"/>
              </a:rPr>
              <a:t>, But…</a:t>
            </a:r>
            <a:endParaRPr lang="en-US" sz="3600" dirty="0">
              <a:latin typeface="Comic Sans MS" pitchFamily="66"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Gov’t Network (TRN)? </a:t>
            </a:r>
            <a:endParaRPr lang="en-US" dirty="0"/>
          </a:p>
        </p:txBody>
      </p:sp>
      <p:pic>
        <p:nvPicPr>
          <p:cNvPr id="1034" name="Picture 10" descr="C:\Users\scho1\AppData\Local\Microsoft\Windows\Temporary Internet Files\Content.IE5\ZHPB0G3F\MC900197660[2].wmf"/>
          <p:cNvPicPr>
            <a:picLocks noGrp="1" noChangeAspect="1" noChangeArrowheads="1"/>
          </p:cNvPicPr>
          <p:nvPr>
            <p:ph idx="1"/>
          </p:nvPr>
        </p:nvPicPr>
        <p:blipFill>
          <a:blip r:embed="rId3" cstate="print"/>
          <a:srcRect/>
          <a:stretch>
            <a:fillRect/>
          </a:stretch>
        </p:blipFill>
        <p:spPr bwMode="auto">
          <a:xfrm>
            <a:off x="2362200" y="1905000"/>
            <a:ext cx="4114800" cy="35052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Happening Inside?</a:t>
            </a:r>
            <a:endParaRPr lang="en-US" dirty="0"/>
          </a:p>
        </p:txBody>
      </p:sp>
      <p:sp>
        <p:nvSpPr>
          <p:cNvPr id="3" name="Content Placeholder 2"/>
          <p:cNvSpPr>
            <a:spLocks noGrp="1"/>
          </p:cNvSpPr>
          <p:nvPr>
            <p:ph idx="1"/>
          </p:nvPr>
        </p:nvSpPr>
        <p:spPr>
          <a:xfrm>
            <a:off x="457200" y="1371600"/>
            <a:ext cx="8229600" cy="4754563"/>
          </a:xfrm>
        </p:spPr>
        <p:txBody>
          <a:bodyPr>
            <a:normAutofit/>
          </a:bodyPr>
          <a:lstStyle/>
          <a:p>
            <a:pPr algn="ctr">
              <a:buNone/>
            </a:pPr>
            <a:endParaRPr lang="en-US" sz="4600" dirty="0" smtClean="0">
              <a:latin typeface="Comic Sans MS" pitchFamily="66" charset="0"/>
            </a:endParaRPr>
          </a:p>
          <a:p>
            <a:pPr algn="ctr">
              <a:buNone/>
            </a:pPr>
            <a:r>
              <a:rPr lang="en-US" sz="3600" dirty="0" smtClean="0">
                <a:latin typeface="Comic Sans MS" pitchFamily="66" charset="0"/>
              </a:rPr>
              <a:t>Persuasion; Negotiation; Willing Marginalization; Strategic Co-optation; Responsive Engagement; Expert Sympathization </a:t>
            </a:r>
          </a:p>
          <a:p>
            <a:pPr>
              <a:buNone/>
            </a:pPr>
            <a:r>
              <a:rPr lang="en-US" dirty="0" smtClean="0"/>
              <a:t>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What? </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a:p>
          <a:p>
            <a:pPr algn="ctr">
              <a:buNone/>
            </a:pPr>
            <a:r>
              <a:rPr lang="en-US" sz="3600" dirty="0" smtClean="0">
                <a:latin typeface="Comic Sans MS" pitchFamily="66" charset="0"/>
              </a:rPr>
              <a:t>Regulatory Prototypes </a:t>
            </a:r>
            <a:endParaRPr lang="en-US" sz="36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G20 as a Global Exec. Coordinator</a:t>
            </a:r>
            <a:endParaRPr lang="en-US" dirty="0"/>
          </a:p>
        </p:txBody>
      </p:sp>
      <p:sp>
        <p:nvSpPr>
          <p:cNvPr id="3" name="Content Placeholder 2"/>
          <p:cNvSpPr>
            <a:spLocks noGrp="1"/>
          </p:cNvSpPr>
          <p:nvPr>
            <p:ph idx="1"/>
          </p:nvPr>
        </p:nvSpPr>
        <p:spPr/>
        <p:txBody>
          <a:bodyPr/>
          <a:lstStyle/>
          <a:p>
            <a:endParaRPr lang="en-US" dirty="0" smtClean="0"/>
          </a:p>
          <a:p>
            <a:endParaRPr lang="en-US" dirty="0"/>
          </a:p>
          <a:p>
            <a:pPr algn="ctr">
              <a:buNone/>
            </a:pPr>
            <a:r>
              <a:rPr lang="en-US" sz="3600" b="1" dirty="0" smtClean="0">
                <a:solidFill>
                  <a:srgbClr val="FF00FF"/>
                </a:solidFill>
                <a:effectLst>
                  <a:outerShdw blurRad="38100" dist="38100" dir="2700000" algn="tl">
                    <a:srgbClr val="000000">
                      <a:alpha val="43137"/>
                    </a:srgbClr>
                  </a:outerShdw>
                </a:effectLst>
                <a:latin typeface="Comic Sans MS" pitchFamily="66" charset="0"/>
              </a:rPr>
              <a:t>Re</a:t>
            </a:r>
            <a:r>
              <a:rPr lang="en-US" sz="3600" dirty="0" smtClean="0">
                <a:latin typeface="Comic Sans MS" pitchFamily="66" charset="0"/>
              </a:rPr>
              <a:t>-Aggregation of Sovereignty? </a:t>
            </a:r>
            <a:endParaRPr lang="en-US" sz="3600" dirty="0">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Critique </a:t>
            </a:r>
            <a:endParaRPr lang="en-US" dirty="0"/>
          </a:p>
        </p:txBody>
      </p:sp>
      <p:sp>
        <p:nvSpPr>
          <p:cNvPr id="3" name="Content Placeholder 2"/>
          <p:cNvSpPr>
            <a:spLocks noGrp="1"/>
          </p:cNvSpPr>
          <p:nvPr>
            <p:ph idx="1"/>
          </p:nvPr>
        </p:nvSpPr>
        <p:spPr/>
        <p:txBody>
          <a:bodyPr>
            <a:normAutofit fontScale="92500" lnSpcReduction="10000"/>
          </a:bodyPr>
          <a:lstStyle/>
          <a:p>
            <a:endParaRPr lang="en-US" dirty="0" smtClean="0"/>
          </a:p>
          <a:p>
            <a:endParaRPr lang="en-US" dirty="0"/>
          </a:p>
          <a:p>
            <a:pPr algn="ctr">
              <a:buNone/>
            </a:pPr>
            <a:r>
              <a:rPr lang="en-US" sz="3900" dirty="0" smtClean="0">
                <a:latin typeface="Comic Sans MS" pitchFamily="66" charset="0"/>
              </a:rPr>
              <a:t>Is It Legitimate?</a:t>
            </a:r>
          </a:p>
          <a:p>
            <a:pPr algn="ctr">
              <a:buNone/>
            </a:pPr>
            <a:r>
              <a:rPr lang="en-US" sz="3900" dirty="0" smtClean="0">
                <a:latin typeface="Comic Sans MS" pitchFamily="66" charset="0"/>
              </a:rPr>
              <a:t>(Cf. Liberal Internationalism) </a:t>
            </a:r>
          </a:p>
          <a:p>
            <a:pPr algn="ctr">
              <a:buNone/>
            </a:pPr>
            <a:endParaRPr lang="en-US" sz="3600" dirty="0">
              <a:latin typeface="Comic Sans MS" pitchFamily="66" charset="0"/>
            </a:endParaRPr>
          </a:p>
          <a:p>
            <a:pPr algn="ctr">
              <a:buNone/>
            </a:pPr>
            <a:endParaRPr lang="en-US" sz="3600" dirty="0" smtClean="0">
              <a:latin typeface="Comic Sans MS" pitchFamily="66" charset="0"/>
            </a:endParaRPr>
          </a:p>
          <a:p>
            <a:pPr algn="r">
              <a:buNone/>
            </a:pPr>
            <a:endParaRPr lang="en-US" sz="3600" dirty="0">
              <a:latin typeface="Comic Sans MS" pitchFamily="66" charset="0"/>
            </a:endParaRPr>
          </a:p>
          <a:p>
            <a:pPr algn="r">
              <a:buNone/>
            </a:pPr>
            <a:r>
              <a:rPr lang="en-US" sz="3600" dirty="0" smtClean="0">
                <a:latin typeface="Comic Sans MS" pitchFamily="66" charset="0"/>
              </a:rPr>
              <a:t> </a:t>
            </a:r>
            <a:endParaRPr lang="en-US" sz="3600" dirty="0">
              <a:latin typeface="Comic Sans MS" pitchFamily="66"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TotalTime>
  <Words>701</Words>
  <Application>Microsoft Office PowerPoint</Application>
  <PresentationFormat>On-screen Show (4:3)</PresentationFormat>
  <Paragraphs>52</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Network Governance:  A Framework</vt:lpstr>
      <vt:lpstr>Why Network Governance? </vt:lpstr>
      <vt:lpstr>What Is a Gov’t Network (TRN)? </vt:lpstr>
      <vt:lpstr>What Is Happening Inside?</vt:lpstr>
      <vt:lpstr>For What? </vt:lpstr>
      <vt:lpstr>G20 as a Global Exec. Coordinator</vt:lpstr>
      <vt:lpstr>Critique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Network Governance: A Theory</dc:title>
  <dc:creator>scho1</dc:creator>
  <cp:lastModifiedBy>Cho, Sungjoon</cp:lastModifiedBy>
  <cp:revision>28</cp:revision>
  <dcterms:created xsi:type="dcterms:W3CDTF">2012-05-03T02:18:04Z</dcterms:created>
  <dcterms:modified xsi:type="dcterms:W3CDTF">2012-11-14T20:57:21Z</dcterms:modified>
</cp:coreProperties>
</file>