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9.xml" ContentType="application/vnd.openxmlformats-officedocument.theme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95" r:id="rId4"/>
    <p:sldMasterId id="2147483707" r:id="rId5"/>
    <p:sldMasterId id="2147483847" r:id="rId6"/>
    <p:sldMasterId id="2147483859" r:id="rId7"/>
    <p:sldMasterId id="2147483871" r:id="rId8"/>
    <p:sldMasterId id="2147483883" r:id="rId9"/>
    <p:sldMasterId id="2147483895" r:id="rId10"/>
    <p:sldMasterId id="2147483945" r:id="rId11"/>
  </p:sldMasterIdLst>
  <p:notesMasterIdLst>
    <p:notesMasterId r:id="rId45"/>
  </p:notesMasterIdLst>
  <p:handoutMasterIdLst>
    <p:handoutMasterId r:id="rId46"/>
  </p:handoutMasterIdLst>
  <p:sldIdLst>
    <p:sldId id="258" r:id="rId12"/>
    <p:sldId id="281" r:id="rId13"/>
    <p:sldId id="282" r:id="rId14"/>
    <p:sldId id="283" r:id="rId15"/>
    <p:sldId id="284" r:id="rId16"/>
    <p:sldId id="285" r:id="rId17"/>
    <p:sldId id="286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522" r:id="rId29"/>
    <p:sldId id="523" r:id="rId30"/>
    <p:sldId id="524" r:id="rId31"/>
    <p:sldId id="525" r:id="rId32"/>
    <p:sldId id="526" r:id="rId33"/>
    <p:sldId id="527" r:id="rId34"/>
    <p:sldId id="528" r:id="rId35"/>
    <p:sldId id="529" r:id="rId36"/>
    <p:sldId id="530" r:id="rId37"/>
    <p:sldId id="531" r:id="rId38"/>
    <p:sldId id="532" r:id="rId39"/>
    <p:sldId id="287" r:id="rId40"/>
    <p:sldId id="288" r:id="rId41"/>
    <p:sldId id="289" r:id="rId42"/>
    <p:sldId id="290" r:id="rId43"/>
    <p:sldId id="291" r:id="rId44"/>
  </p:sldIdLst>
  <p:sldSz cx="9144000" cy="5143500" type="screen16x9"/>
  <p:notesSz cx="6858000" cy="9144000"/>
  <p:defaultTextStyle>
    <a:defPPr>
      <a:defRPr lang="en-US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4A6B"/>
    <a:srgbClr val="539AC5"/>
    <a:srgbClr val="1679AA"/>
    <a:srgbClr val="6385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70" autoAdjust="0"/>
    <p:restoredTop sz="94660"/>
  </p:normalViewPr>
  <p:slideViewPr>
    <p:cSldViewPr>
      <p:cViewPr varScale="1">
        <p:scale>
          <a:sx n="72" d="100"/>
          <a:sy n="72" d="100"/>
        </p:scale>
        <p:origin x="-279" y="-4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res\centers\Cnp\MGaddy\SCR%20Files\Graphics%20Cop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res\centers\Cnp\MGaddy\SCR%20Files\Graphics%20Cop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ares\centers\Cnp\MGaddy\SCR%20Files\Graphics%20Cop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ares\centers\Cnp\MGaddy\SCR%20Files\Graphics%20Cop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1696D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Lato" panose="020F0502020204030203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'Figure5b data'!$A$2:$A$8</c:f>
              <c:strCache>
                <c:ptCount val="7"/>
                <c:pt idx="0">
                  <c:v>Fundraising abuses</c:v>
                </c:pt>
                <c:pt idx="1">
                  <c:v>Governance</c:v>
                </c:pt>
                <c:pt idx="2">
                  <c:v>Trust enforcement</c:v>
                </c:pt>
                <c:pt idx="3">
                  <c:v>Other</c:v>
                </c:pt>
                <c:pt idx="4">
                  <c:v>Diversion/fraud</c:v>
                </c:pt>
                <c:pt idx="5">
                  <c:v>Registration</c:v>
                </c:pt>
                <c:pt idx="6">
                  <c:v>Conservation easements</c:v>
                </c:pt>
              </c:strCache>
            </c:strRef>
          </c:cat>
          <c:val>
            <c:numRef>
              <c:f>'Figure5b data'!$B$2:$B$8</c:f>
              <c:numCache>
                <c:formatCode>0%</c:formatCode>
                <c:ptCount val="7"/>
                <c:pt idx="0">
                  <c:v>0.61538461538461497</c:v>
                </c:pt>
                <c:pt idx="1">
                  <c:v>0.35897435897435898</c:v>
                </c:pt>
                <c:pt idx="2">
                  <c:v>0.35897435897435898</c:v>
                </c:pt>
                <c:pt idx="3">
                  <c:v>0.230769230769231</c:v>
                </c:pt>
                <c:pt idx="4">
                  <c:v>0.20512820512820501</c:v>
                </c:pt>
                <c:pt idx="5">
                  <c:v>0.20512820512820501</c:v>
                </c:pt>
                <c:pt idx="6">
                  <c:v>2.5641025641025599E-2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1DA-4805-A785-777FC45662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765376"/>
        <c:axId val="129766912"/>
      </c:barChart>
      <c:catAx>
        <c:axId val="12976537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Lato" panose="020F0502020204030203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29766912"/>
        <c:crosses val="autoZero"/>
        <c:auto val="1"/>
        <c:lblAlgn val="ctr"/>
        <c:lblOffset val="100"/>
        <c:noMultiLvlLbl val="0"/>
      </c:catAx>
      <c:valAx>
        <c:axId val="129766912"/>
        <c:scaling>
          <c:orientation val="minMax"/>
        </c:scaling>
        <c:delete val="0"/>
        <c:axPos val="t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4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600" b="0" i="1" dirty="0">
                    <a:latin typeface="Lato" panose="020F0502020204030203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1600" b="0" i="1" dirty="0" smtClean="0">
                    <a:latin typeface="Lato" panose="020F0502020204030203" pitchFamily="34" charset="0"/>
                    <a:cs typeface="Arial" panose="020B0604020202020204" pitchFamily="34" charset="0"/>
                  </a:rPr>
                  <a:t>ercent</a:t>
                </a:r>
                <a:r>
                  <a:rPr lang="en-US" sz="1600" b="0" i="1" baseline="0" dirty="0" smtClean="0">
                    <a:latin typeface="Lato" panose="020F0502020204030203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b="0" i="1" baseline="0" dirty="0">
                    <a:latin typeface="Lato" panose="020F0502020204030203" pitchFamily="34" charset="0"/>
                    <a:cs typeface="Arial" panose="020B0604020202020204" pitchFamily="34" charset="0"/>
                  </a:rPr>
                  <a:t>of </a:t>
                </a:r>
                <a:r>
                  <a:rPr lang="en-US" sz="1600" b="0" i="1" baseline="0" dirty="0" smtClean="0">
                    <a:latin typeface="Lato" panose="020F0502020204030203" pitchFamily="34" charset="0"/>
                    <a:cs typeface="Arial" panose="020B0604020202020204" pitchFamily="34" charset="0"/>
                  </a:rPr>
                  <a:t>offices*</a:t>
                </a:r>
                <a:endParaRPr lang="en-US" sz="1600" b="0" i="1" dirty="0">
                  <a:latin typeface="Lato" panose="020F0502020204030203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Lato" panose="020F0502020204030203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29765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Lato" panose="020F0502020204030203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1696D2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Lato Regular" panose="020F050202020403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'Figure 8'!$A$3:$A$8</c:f>
              <c:strCache>
                <c:ptCount val="6"/>
                <c:pt idx="0">
                  <c:v>Telephone</c:v>
                </c:pt>
                <c:pt idx="1">
                  <c:v>Direct mail</c:v>
                </c:pt>
                <c:pt idx="2">
                  <c:v>In person</c:v>
                </c:pt>
                <c:pt idx="3">
                  <c:v>Special events</c:v>
                </c:pt>
                <c:pt idx="4">
                  <c:v>Internet</c:v>
                </c:pt>
                <c:pt idx="5">
                  <c:v>Social media</c:v>
                </c:pt>
              </c:strCache>
            </c:strRef>
          </c:cat>
          <c:val>
            <c:numRef>
              <c:f>'Figure 8'!$B$3:$B$8</c:f>
              <c:numCache>
                <c:formatCode>0.00%</c:formatCode>
                <c:ptCount val="6"/>
                <c:pt idx="0">
                  <c:v>0.81818181818181801</c:v>
                </c:pt>
                <c:pt idx="1">
                  <c:v>0.8</c:v>
                </c:pt>
                <c:pt idx="2">
                  <c:v>0.79629629629629595</c:v>
                </c:pt>
                <c:pt idx="3">
                  <c:v>0.79629629629629595</c:v>
                </c:pt>
                <c:pt idx="4">
                  <c:v>0.75925925925925897</c:v>
                </c:pt>
                <c:pt idx="5">
                  <c:v>0.70370370370370405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52-4D48-9A4A-532AD14E6A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811584"/>
        <c:axId val="129813120"/>
      </c:barChart>
      <c:catAx>
        <c:axId val="12981158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Lato Regular" panose="020F0502020204030203" pitchFamily="34" charset="0"/>
              </a:defRPr>
            </a:pPr>
            <a:endParaRPr lang="en-US"/>
          </a:p>
        </c:txPr>
        <c:crossAx val="129813120"/>
        <c:crosses val="autoZero"/>
        <c:auto val="1"/>
        <c:lblAlgn val="ctr"/>
        <c:lblOffset val="100"/>
        <c:noMultiLvlLbl val="0"/>
      </c:catAx>
      <c:valAx>
        <c:axId val="129813120"/>
        <c:scaling>
          <c:orientation val="minMax"/>
          <c:max val="0.85"/>
          <c:min val="0.6"/>
        </c:scaling>
        <c:delete val="0"/>
        <c:axPos val="t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600" i="1">
                    <a:latin typeface="Lato Regular" panose="020F0502020204030203" pitchFamily="34" charset="0"/>
                  </a:defRPr>
                </a:pPr>
                <a:r>
                  <a:rPr lang="en-US" sz="1600" b="0" i="1" dirty="0" smtClean="0">
                    <a:latin typeface="Lato" panose="020F0502020204030203" pitchFamily="34" charset="0"/>
                  </a:rPr>
                  <a:t>Percent</a:t>
                </a:r>
                <a:r>
                  <a:rPr lang="en-US" sz="1600" b="0" i="1" baseline="0" dirty="0" smtClean="0">
                    <a:latin typeface="Lato" panose="020F0502020204030203" pitchFamily="34" charset="0"/>
                  </a:rPr>
                  <a:t> of offices</a:t>
                </a:r>
                <a:endParaRPr lang="en-US" sz="1600" b="0" i="1" dirty="0">
                  <a:latin typeface="Lato" panose="020F0502020204030203" pitchFamily="34" charset="0"/>
                </a:endParaRP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Lato Regular" panose="020F0502020204030203" pitchFamily="34" charset="0"/>
              </a:defRPr>
            </a:pPr>
            <a:endParaRPr lang="en-US"/>
          </a:p>
        </c:txPr>
        <c:crossAx val="129811584"/>
        <c:crosses val="autoZero"/>
        <c:crossBetween val="between"/>
        <c:majorUnit val="0.05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1696D2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Lato" panose="020F0502020204030203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Sheet2!$A$3:$A$14</c:f>
              <c:strCache>
                <c:ptCount val="12"/>
                <c:pt idx="0">
                  <c:v>Correspondence with organization</c:v>
                </c:pt>
                <c:pt idx="1">
                  <c:v>Obtain settlement agreement</c:v>
                </c:pt>
                <c:pt idx="2">
                  <c:v>Obtain informal resolution</c:v>
                </c:pt>
                <c:pt idx="3">
                  <c:v>Impose fines/penalties</c:v>
                </c:pt>
                <c:pt idx="4">
                  <c:v>Seek legal injunction</c:v>
                </c:pt>
                <c:pt idx="5">
                  <c:v>Send delinquency notices</c:v>
                </c:pt>
                <c:pt idx="6">
                  <c:v>Revoke/terminate/cancel registration</c:v>
                </c:pt>
                <c:pt idx="7">
                  <c:v>Enter into letter agreements</c:v>
                </c:pt>
                <c:pt idx="8">
                  <c:v>Obtain court order to dissolve charity</c:v>
                </c:pt>
                <c:pt idx="9">
                  <c:v>Tracking of enforcement actions in-state</c:v>
                </c:pt>
                <c:pt idx="10">
                  <c:v>Conduct administrative proceedings</c:v>
                </c:pt>
                <c:pt idx="11">
                  <c:v>Tracking of enforcement actions elsewhere</c:v>
                </c:pt>
              </c:strCache>
            </c:strRef>
          </c:cat>
          <c:val>
            <c:numRef>
              <c:f>Sheet2!$B$3:$B$14</c:f>
              <c:numCache>
                <c:formatCode>0.00%</c:formatCode>
                <c:ptCount val="12"/>
                <c:pt idx="0">
                  <c:v>0.97560000000000002</c:v>
                </c:pt>
                <c:pt idx="1">
                  <c:v>0.875</c:v>
                </c:pt>
                <c:pt idx="2">
                  <c:v>0.85</c:v>
                </c:pt>
                <c:pt idx="3">
                  <c:v>0.80489999999999995</c:v>
                </c:pt>
                <c:pt idx="4">
                  <c:v>0.78569999999999995</c:v>
                </c:pt>
                <c:pt idx="5">
                  <c:v>0.73680000000000001</c:v>
                </c:pt>
                <c:pt idx="6">
                  <c:v>0.57499999999999996</c:v>
                </c:pt>
                <c:pt idx="7">
                  <c:v>0.54049999999999998</c:v>
                </c:pt>
                <c:pt idx="8">
                  <c:v>0.52500000000000002</c:v>
                </c:pt>
                <c:pt idx="9">
                  <c:v>0.48720000000000002</c:v>
                </c:pt>
                <c:pt idx="10">
                  <c:v>0.43590000000000001</c:v>
                </c:pt>
                <c:pt idx="11">
                  <c:v>0.30769999999999997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02B-4126-949B-E83FD7E880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735296"/>
        <c:axId val="129745280"/>
      </c:barChart>
      <c:catAx>
        <c:axId val="12973529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effectLst/>
                <a:latin typeface="Lato" panose="020F0502020204030203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29745280"/>
        <c:crosses val="autoZero"/>
        <c:auto val="1"/>
        <c:lblAlgn val="ctr"/>
        <c:lblOffset val="100"/>
        <c:noMultiLvlLbl val="0"/>
      </c:catAx>
      <c:valAx>
        <c:axId val="129745280"/>
        <c:scaling>
          <c:orientation val="minMax"/>
          <c:max val="1"/>
        </c:scaling>
        <c:delete val="0"/>
        <c:axPos val="t"/>
        <c:title>
          <c:tx>
            <c:rich>
              <a:bodyPr/>
              <a:lstStyle/>
              <a:p>
                <a:pPr>
                  <a:defRPr sz="16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600" b="0" i="1" dirty="0" smtClean="0">
                    <a:latin typeface="Lato" panose="020F0502020204030203" pitchFamily="34" charset="0"/>
                    <a:cs typeface="Arial" panose="020B0604020202020204" pitchFamily="34" charset="0"/>
                  </a:rPr>
                  <a:t>Percent</a:t>
                </a:r>
                <a:r>
                  <a:rPr lang="en-US" sz="1600" b="0" i="1" baseline="0" dirty="0" smtClean="0">
                    <a:latin typeface="Lato" panose="020F0502020204030203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b="0" i="1" baseline="0" dirty="0">
                    <a:latin typeface="Lato" panose="020F0502020204030203" pitchFamily="34" charset="0"/>
                    <a:cs typeface="Arial" panose="020B0604020202020204" pitchFamily="34" charset="0"/>
                  </a:rPr>
                  <a:t>of offices</a:t>
                </a:r>
                <a:endParaRPr lang="en-US" sz="1600" b="0" i="1" dirty="0">
                  <a:latin typeface="Lato" panose="020F0502020204030203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Lato" panose="020F0502020204030203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297352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Sheet3!$C$3</c:f>
              <c:strCache>
                <c:ptCount val="1"/>
                <c:pt idx="0">
                  <c:v>Refers matters</c:v>
                </c:pt>
              </c:strCache>
            </c:strRef>
          </c:tx>
          <c:spPr>
            <a:solidFill>
              <a:srgbClr val="1696D2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Lato" panose="020F0502020204030203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Sheet3!$A$4:$A$8</c:f>
              <c:strCache>
                <c:ptCount val="5"/>
                <c:pt idx="0">
                  <c:v>Local law enforcement</c:v>
                </c:pt>
                <c:pt idx="1">
                  <c:v>Another state-level law enforcement office</c:v>
                </c:pt>
                <c:pt idx="2">
                  <c:v>Other states' enforcement offices</c:v>
                </c:pt>
                <c:pt idx="3">
                  <c:v>Federal law enforcement office</c:v>
                </c:pt>
                <c:pt idx="4">
                  <c:v>IRS</c:v>
                </c:pt>
              </c:strCache>
            </c:strRef>
          </c:cat>
          <c:val>
            <c:numRef>
              <c:f>Sheet3!$C$4:$C$8</c:f>
              <c:numCache>
                <c:formatCode>0.00%</c:formatCode>
                <c:ptCount val="5"/>
                <c:pt idx="0">
                  <c:v>0.8085</c:v>
                </c:pt>
                <c:pt idx="1">
                  <c:v>0.72919999999999996</c:v>
                </c:pt>
                <c:pt idx="2">
                  <c:v>0.63039999999999996</c:v>
                </c:pt>
                <c:pt idx="3">
                  <c:v>0.73470000000000002</c:v>
                </c:pt>
                <c:pt idx="4">
                  <c:v>0.8367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2CE-4493-A7FA-277DCD4ECE50}"/>
            </c:ext>
          </c:extLst>
        </c:ser>
        <c:ser>
          <c:idx val="0"/>
          <c:order val="1"/>
          <c:tx>
            <c:strRef>
              <c:f>Sheet3!$B$3</c:f>
              <c:strCache>
                <c:ptCount val="1"/>
                <c:pt idx="0">
                  <c:v>Joint actions</c:v>
                </c:pt>
              </c:strCache>
            </c:strRef>
          </c:tx>
          <c:spPr>
            <a:solidFill>
              <a:srgbClr val="C6C6C6"/>
            </a:solidFill>
          </c:spPr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200">
                        <a:latin typeface="Lato" panose="020F0502020204030203" pitchFamily="34" charset="0"/>
                        <a:cs typeface="Arial" panose="020B0604020202020204" pitchFamily="34" charset="0"/>
                      </a:rPr>
                      <a:t>70%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2CE-4493-A7FA-277DCD4ECE50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200" smtClean="0">
                        <a:latin typeface="Lato" panose="020F0502020204030203" pitchFamily="34" charset="0"/>
                        <a:cs typeface="Arial" panose="020B0604020202020204" pitchFamily="34" charset="0"/>
                      </a:rPr>
                      <a:t>N/A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2CE-4493-A7FA-277DCD4ECE5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Lato" panose="020F0502020204030203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Sheet3!$A$4:$A$8</c:f>
              <c:strCache>
                <c:ptCount val="5"/>
                <c:pt idx="0">
                  <c:v>Local law enforcement</c:v>
                </c:pt>
                <c:pt idx="1">
                  <c:v>Another state-level law enforcement office</c:v>
                </c:pt>
                <c:pt idx="2">
                  <c:v>Other states' enforcement offices</c:v>
                </c:pt>
                <c:pt idx="3">
                  <c:v>Federal law enforcement office</c:v>
                </c:pt>
                <c:pt idx="4">
                  <c:v>IRS</c:v>
                </c:pt>
              </c:strCache>
            </c:strRef>
          </c:cat>
          <c:val>
            <c:numRef>
              <c:f>Sheet3!$B$4:$B$8</c:f>
              <c:numCache>
                <c:formatCode>0.00%</c:formatCode>
                <c:ptCount val="5"/>
                <c:pt idx="0">
                  <c:v>0.65</c:v>
                </c:pt>
                <c:pt idx="1">
                  <c:v>0.67500000000000004</c:v>
                </c:pt>
                <c:pt idx="2">
                  <c:v>0.74360000000000004</c:v>
                </c:pt>
                <c:pt idx="3" formatCode="0%">
                  <c:v>0.7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2CE-4493-A7FA-277DCD4ECE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29861888"/>
        <c:axId val="129880064"/>
      </c:barChart>
      <c:catAx>
        <c:axId val="1298618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Lato" panose="020F0502020204030203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29880064"/>
        <c:crosses val="autoZero"/>
        <c:auto val="1"/>
        <c:lblAlgn val="ctr"/>
        <c:lblOffset val="100"/>
        <c:noMultiLvlLbl val="0"/>
      </c:catAx>
      <c:valAx>
        <c:axId val="129880064"/>
        <c:scaling>
          <c:orientation val="minMax"/>
          <c:max val="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600" b="0" i="1" dirty="0">
                    <a:latin typeface="Lato" panose="020F0502020204030203" pitchFamily="34" charset="0"/>
                    <a:cs typeface="Arial" panose="020B0604020202020204" pitchFamily="34" charset="0"/>
                  </a:rPr>
                  <a:t>Percent</a:t>
                </a:r>
                <a:r>
                  <a:rPr lang="en-US" sz="1600" b="0" i="1" baseline="0" dirty="0">
                    <a:latin typeface="Lato" panose="020F0502020204030203" pitchFamily="34" charset="0"/>
                    <a:cs typeface="Arial" panose="020B0604020202020204" pitchFamily="34" charset="0"/>
                  </a:rPr>
                  <a:t> of offices</a:t>
                </a:r>
                <a:endParaRPr lang="en-US" sz="1600" b="0" i="1" dirty="0">
                  <a:latin typeface="Lato" panose="020F0502020204030203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</c:title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Lato" panose="020F0502020204030203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29861888"/>
        <c:crosses val="autoZero"/>
        <c:crossBetween val="between"/>
        <c:majorUnit val="0.2"/>
      </c:valAx>
    </c:plotArea>
    <c:legend>
      <c:legendPos val="t"/>
      <c:layout/>
      <c:overlay val="0"/>
      <c:txPr>
        <a:bodyPr/>
        <a:lstStyle/>
        <a:p>
          <a:pPr>
            <a:defRPr sz="1400">
              <a:latin typeface="Lato" panose="020F0502020204030203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A8996-56E4-4457-8EB2-B2B1176170C2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6AC3F-707F-445F-B172-39DF7B4B9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90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B008-2ECD-4907-8CF2-7ADAFAEE47B4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F0569-AEB9-45B1-815C-A677D61DD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03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CDE50-208C-484F-875F-9015FB60A00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750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44789-661E-4014-923E-4B9599E4972A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763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44789-661E-4014-923E-4B9599E4972A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763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44789-661E-4014-923E-4B9599E4972A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763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44789-661E-4014-923E-4B9599E4972A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7631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44789-661E-4014-923E-4B9599E4972A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7631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44789-661E-4014-923E-4B9599E4972A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7631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44789-661E-4014-923E-4B9599E4972A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987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CDE50-208C-484F-875F-9015FB60A00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517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Reorder enforcement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CDE50-208C-484F-875F-9015FB60A00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328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Reorder enforcement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CDE50-208C-484F-875F-9015FB60A00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120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CDE50-208C-484F-875F-9015FB60A00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837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CDE50-208C-484F-875F-9015FB60A00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268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44789-661E-4014-923E-4B9599E4972A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685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44789-661E-4014-923E-4B9599E4972A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763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44789-661E-4014-923E-4B9599E4972A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763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VACY CON 2016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200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6261F-6C3F-45A5-8A8D-9BCD612778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087D-BA3F-4502-B9A8-3F0208AB94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57883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8"/>
            <a:ext cx="2057400" cy="37945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8"/>
            <a:ext cx="6019800" cy="37945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FA499-97EF-4D1A-BAD4-BC963777DEAF}" type="datetime1">
              <a:rPr lang="en-US">
                <a:solidFill>
                  <a:srgbClr val="000000"/>
                </a:solidFill>
              </a:rPr>
              <a:pPr>
                <a:defRPr/>
              </a:pPr>
              <a:t>3/28/2017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66BAF-D50F-4F02-BE64-04A27AB981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08818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9B24E-92B8-4DDB-A7FD-B4D1BFDAEC37}" type="datetime1">
              <a:rPr lang="en-US">
                <a:solidFill>
                  <a:srgbClr val="000000"/>
                </a:solidFill>
              </a:rPr>
              <a:pPr>
                <a:defRPr/>
              </a:pPr>
              <a:t>3/28/2017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D6B37-8C08-41DD-BE11-1054C25B78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0163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2DEFA-52A2-49B7-9098-FA03D6F2304B}" type="datetime1">
              <a:rPr lang="en-US">
                <a:solidFill>
                  <a:srgbClr val="000000"/>
                </a:solidFill>
              </a:rPr>
              <a:pPr>
                <a:defRPr/>
              </a:pPr>
              <a:t>3/28/2017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B6528-E817-4A42-A168-E6B9F02DA4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88083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9FDB1-15AB-4612-981D-7EC84000DCD5}" type="datetime1">
              <a:rPr lang="en-US">
                <a:solidFill>
                  <a:srgbClr val="000000"/>
                </a:solidFill>
              </a:rPr>
              <a:pPr>
                <a:defRPr/>
              </a:pPr>
              <a:t>3/28/2017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621E4-1268-4B31-AAA3-30B97DEB26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13135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280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280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FA278-A169-4CC7-AD91-3A69748F31F4}" type="datetime1">
              <a:rPr lang="en-US">
                <a:solidFill>
                  <a:srgbClr val="000000"/>
                </a:solidFill>
              </a:rPr>
              <a:pPr>
                <a:defRPr/>
              </a:pPr>
              <a:t>3/28/2017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1F50D-36FF-4CF5-B60D-C1993163A1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62456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596AA-1C38-4555-A5EC-C117EB2ABBB6}" type="datetime1">
              <a:rPr lang="en-US">
                <a:solidFill>
                  <a:srgbClr val="000000"/>
                </a:solidFill>
              </a:rPr>
              <a:pPr>
                <a:defRPr/>
              </a:pPr>
              <a:t>3/28/2017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58DD6-BF63-448D-828A-F8D80A74E4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41062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A9359-4547-4CB5-B387-A67096E515D5}" type="datetime1">
              <a:rPr lang="en-US">
                <a:solidFill>
                  <a:srgbClr val="000000"/>
                </a:solidFill>
              </a:rPr>
              <a:pPr>
                <a:defRPr/>
              </a:pPr>
              <a:t>3/28/2017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8C076-40C4-453C-A0F0-47DB505E53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11170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A22F7-4443-4178-B6DA-88D121E5FE38}" type="datetime1">
              <a:rPr lang="en-US">
                <a:solidFill>
                  <a:srgbClr val="000000"/>
                </a:solidFill>
              </a:rPr>
              <a:pPr>
                <a:defRPr/>
              </a:pPr>
              <a:t>3/28/2017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FE9B5-9DEF-4F28-9025-459625D836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93622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3981D-2A6A-4B3D-8A10-05A5D562417A}" type="datetime1">
              <a:rPr lang="en-US">
                <a:solidFill>
                  <a:srgbClr val="000000"/>
                </a:solidFill>
              </a:rPr>
              <a:pPr>
                <a:defRPr/>
              </a:pPr>
              <a:t>3/28/2017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82004-F0CF-4A05-B918-EB66AB90CC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46601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60F67-21C4-4DC0-94A9-DE58A4351EFE}" type="datetime1">
              <a:rPr lang="en-US">
                <a:solidFill>
                  <a:srgbClr val="000000"/>
                </a:solidFill>
              </a:rPr>
              <a:pPr>
                <a:defRPr/>
              </a:pPr>
              <a:t>3/28/2017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424DF-B7DC-4FDA-8AFF-924FA746E9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910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6261F-6C3F-45A5-8A8D-9BCD612778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087D-BA3F-4502-B9A8-3F0208AB94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75814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90F32-7D83-4D64-A1A4-BC94E8102B45}" type="datetime1">
              <a:rPr lang="en-US">
                <a:solidFill>
                  <a:srgbClr val="000000"/>
                </a:solidFill>
              </a:rPr>
              <a:pPr>
                <a:defRPr/>
              </a:pPr>
              <a:t>3/28/2017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0BA05-6A50-40E4-9B79-098789C442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63222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8"/>
            <a:ext cx="2057400" cy="37945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8"/>
            <a:ext cx="6019800" cy="37945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FA499-97EF-4D1A-BAD4-BC963777DEAF}" type="datetime1">
              <a:rPr lang="en-US">
                <a:solidFill>
                  <a:srgbClr val="000000"/>
                </a:solidFill>
              </a:rPr>
              <a:pPr>
                <a:defRPr/>
              </a:pPr>
              <a:t>3/28/2017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66BAF-D50F-4F02-BE64-04A27AB981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8978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Footer">
    <p:bg>
      <p:bgPr>
        <a:gradFill>
          <a:gsLst>
            <a:gs pos="0">
              <a:schemeClr val="bg1">
                <a:lumMod val="85000"/>
                <a:alpha val="85000"/>
              </a:schemeClr>
            </a:gs>
            <a:gs pos="58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097427"/>
            <a:ext cx="9144000" cy="360099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 anchor="ctr">
            <a:spAutoFit/>
          </a:bodyPr>
          <a:lstStyle/>
          <a:p>
            <a:pPr algn="ctr" defTabSz="685800">
              <a:lnSpc>
                <a:spcPct val="90000"/>
              </a:lnSpc>
            </a:pPr>
            <a:endParaRPr lang="en-US" sz="21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46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D21D778-B565-4D7E-94D7-64010A445B68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C6B1FF6-39B9-40F5-8B67-33C6354A3D4F}" type="slidenum">
              <a:rPr lang="en-US" smtClean="0"/>
              <a:pPr/>
              <a:t>‹#›</a:t>
            </a:fld>
            <a:endParaRPr lang="en-US" dirty="0">
              <a:solidFill>
                <a:srgbClr val="EB641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47826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>
                <a:solidFill>
                  <a:prstClr val="black"/>
                </a:solidFill>
              </a:rPr>
              <a:pPr/>
              <a:t>3/28/2017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4399909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>
                <a:solidFill>
                  <a:prstClr val="white"/>
                </a:solidFill>
              </a:rPr>
              <a:pPr/>
              <a:t>3/28/2017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srgbClr val="EB641B">
                  <a:shade val="75000"/>
                </a:srgbClr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846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>
                <a:solidFill>
                  <a:prstClr val="white"/>
                </a:solidFill>
              </a:rPr>
              <a:pPr/>
              <a:t>3/28/2017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70206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>
                <a:solidFill>
                  <a:prstClr val="black"/>
                </a:solidFill>
              </a:rPr>
              <a:pPr/>
              <a:t>3/28/2017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2C6B1FF6-39B9-40F5-8B67-33C6354A3D4F}" type="slidenum">
              <a:rPr lang="en-US" smtClean="0">
                <a:solidFill>
                  <a:prstClr val="black"/>
                </a:solidFill>
              </a:rPr>
              <a:pPr algn="ctr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62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>
                <a:solidFill>
                  <a:prstClr val="white"/>
                </a:solidFill>
              </a:rPr>
              <a:pPr/>
              <a:t>3/28/2017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2685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>
                <a:solidFill>
                  <a:prstClr val="black"/>
                </a:solidFill>
              </a:rPr>
              <a:pPr/>
              <a:t>3/28/2017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344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6261F-6C3F-45A5-8A8D-9BCD612778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087D-BA3F-4502-B9A8-3F0208AB94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00499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>
            <a:extLst/>
          </a:lstStyle>
          <a:p>
            <a:fld id="{9D21D778-B565-4D7E-94D7-64010A445B68}" type="datetimeFigureOut">
              <a:rPr lang="en-US" smtClean="0">
                <a:solidFill>
                  <a:prstClr val="black"/>
                </a:solidFill>
              </a:rPr>
              <a:pPr/>
              <a:t>3/28/2017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srgbClr val="EB641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68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D21D778-B565-4D7E-94D7-64010A445B68}" type="datetimeFigureOut">
              <a:rPr lang="en-US" smtClean="0">
                <a:solidFill>
                  <a:prstClr val="white"/>
                </a:solidFill>
              </a:rPr>
              <a:pPr/>
              <a:t>3/28/2017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C6B1FF6-39B9-40F5-8B67-33C6354A3D4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639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>
                <a:solidFill>
                  <a:prstClr val="black"/>
                </a:solidFill>
              </a:rPr>
              <a:pPr/>
              <a:t>3/28/2017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77859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>
                <a:solidFill>
                  <a:prstClr val="black"/>
                </a:solidFill>
              </a:rPr>
              <a:pPr/>
              <a:t>3/28/2017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216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6261F-6C3F-45A5-8A8D-9BCD612778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087D-BA3F-4502-B9A8-3F0208AB94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437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6261F-6C3F-45A5-8A8D-9BCD612778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087D-BA3F-4502-B9A8-3F0208AB94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601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UI New Logo Comple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5410200" cy="93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46863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 dirty="0">
              <a:solidFill>
                <a:srgbClr val="0096D2">
                  <a:lumMod val="60000"/>
                  <a:lumOff val="40000"/>
                </a:srgbClr>
              </a:solidFill>
              <a:latin typeface="Lato Regular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485900"/>
            <a:ext cx="9144000" cy="21717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3829050"/>
            <a:ext cx="7696199" cy="1028700"/>
          </a:xfrm>
        </p:spPr>
        <p:txBody>
          <a:bodyPr/>
          <a:lstStyle>
            <a:lvl1pPr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18514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43450"/>
            <a:ext cx="9144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Lato Regular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4800" y="4286250"/>
            <a:ext cx="8580120" cy="662940"/>
            <a:chOff x="304800" y="5715000"/>
            <a:chExt cx="8580120" cy="883920"/>
          </a:xfrm>
          <a:solidFill>
            <a:schemeClr val="accent5">
              <a:lumMod val="40000"/>
              <a:lumOff val="60000"/>
            </a:schemeClr>
          </a:solidFill>
        </p:grpSpPr>
        <p:grpSp>
          <p:nvGrpSpPr>
            <p:cNvPr id="6" name="Group 5"/>
            <p:cNvGrpSpPr/>
            <p:nvPr/>
          </p:nvGrpSpPr>
          <p:grpSpPr>
            <a:xfrm>
              <a:off x="304800" y="6553200"/>
              <a:ext cx="8580120" cy="45720"/>
              <a:chOff x="304800" y="6553200"/>
              <a:chExt cx="8580120" cy="45720"/>
            </a:xfrm>
            <a:grpFill/>
          </p:grpSpPr>
          <p:sp>
            <p:nvSpPr>
              <p:cNvPr id="55" name="Rectangle 54"/>
              <p:cNvSpPr/>
              <p:nvPr/>
            </p:nvSpPr>
            <p:spPr>
              <a:xfrm>
                <a:off x="30480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92727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080654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468581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856508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2244435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632362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3020289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3408216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796143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418407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4571997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4959924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5347851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5735778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6123705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6511632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6899559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7287486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7675413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806334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8451267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883920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04800" y="6172200"/>
              <a:ext cx="8580120" cy="45720"/>
              <a:chOff x="304800" y="6553200"/>
              <a:chExt cx="8580120" cy="45720"/>
            </a:xfrm>
            <a:grpFill/>
          </p:grpSpPr>
          <p:sp>
            <p:nvSpPr>
              <p:cNvPr id="32" name="Rectangle 31"/>
              <p:cNvSpPr/>
              <p:nvPr/>
            </p:nvSpPr>
            <p:spPr>
              <a:xfrm>
                <a:off x="30480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92727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080654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468581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856508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244435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632362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020289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408216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796143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18407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571997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959924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5347851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5735778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123705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511632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899559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7287486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7675413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806334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8451267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883920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04800" y="5715000"/>
              <a:ext cx="8580120" cy="45720"/>
              <a:chOff x="304800" y="6553200"/>
              <a:chExt cx="8580120" cy="45720"/>
            </a:xfrm>
            <a:grpFill/>
          </p:grpSpPr>
          <p:sp>
            <p:nvSpPr>
              <p:cNvPr id="9" name="Rectangle 8"/>
              <p:cNvSpPr/>
              <p:nvPr/>
            </p:nvSpPr>
            <p:spPr>
              <a:xfrm>
                <a:off x="30480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92727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080654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468581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856508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244435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632362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020289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408216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796143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18407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571997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959924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347851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735778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123705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511632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899559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287486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7675413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806334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451267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883920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</p:grpSp>
      </p:grpSp>
      <p:pic>
        <p:nvPicPr>
          <p:cNvPr id="78" name="Picture 79" descr="UI New Logo Comple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5410200" cy="93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143000"/>
            <a:ext cx="7543800" cy="1600200"/>
          </a:xfrm>
        </p:spPr>
        <p:txBody>
          <a:bodyPr anchor="b"/>
          <a:lstStyle>
            <a:lvl1pPr algn="ctr">
              <a:lnSpc>
                <a:spcPct val="100000"/>
              </a:lnSpc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1" y="2914650"/>
            <a:ext cx="7620000" cy="1314450"/>
          </a:xfr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25116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with no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96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Lato Regular"/>
            </a:endParaRP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304800" y="4286265"/>
            <a:ext cx="8580438" cy="663179"/>
            <a:chOff x="304800" y="5715000"/>
            <a:chExt cx="8580120" cy="883920"/>
          </a:xfrm>
        </p:grpSpPr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304800" y="6553200"/>
              <a:ext cx="8580120" cy="45720"/>
              <a:chOff x="304800" y="6553200"/>
              <a:chExt cx="8580120" cy="45720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304800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92136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081059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468395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855731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2244653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631989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3020912" y="6552898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3408248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795584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4184506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4571842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4959177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5348101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5735437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6124359" y="6552898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6511695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6899031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7287954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7675290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8062625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8451548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8838884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304800" y="6172200"/>
              <a:ext cx="8580120" cy="45720"/>
              <a:chOff x="304800" y="6553200"/>
              <a:chExt cx="8580120" cy="4572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304800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92136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081059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468395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855731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244653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631989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020912" y="6553036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408248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795584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184506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571842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959177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5348101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5735437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124359" y="6553036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511695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899031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7287954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7675290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8062625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8451548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8838884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</p:grp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304800" y="5715000"/>
              <a:ext cx="8580120" cy="45720"/>
              <a:chOff x="304800" y="6553200"/>
              <a:chExt cx="8580120" cy="4572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04800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92136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081059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468395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855731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244653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631989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020912" y="6553200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408248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795584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184506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571842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959177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348101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735437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124359" y="6553200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511695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899031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287954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7675290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8062625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451548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8838884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</p:grpSp>
      </p:grpSp>
      <p:pic>
        <p:nvPicPr>
          <p:cNvPr id="78" name="Picture 79" descr="UI New Logo Comple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5410200" cy="93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143000"/>
            <a:ext cx="7543800" cy="1600200"/>
          </a:xfrm>
        </p:spPr>
        <p:txBody>
          <a:bodyPr anchor="b"/>
          <a:lstStyle>
            <a:lvl1pPr algn="ctr">
              <a:lnSpc>
                <a:spcPct val="100000"/>
              </a:lnSpc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1" y="2914650"/>
            <a:ext cx="7620000" cy="1314450"/>
          </a:xfr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29271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no imag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Lato Regular"/>
            </a:endParaRP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304800" y="4286265"/>
            <a:ext cx="8580438" cy="663179"/>
            <a:chOff x="304800" y="5715000"/>
            <a:chExt cx="8580120" cy="883920"/>
          </a:xfrm>
        </p:grpSpPr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304800" y="6553200"/>
              <a:ext cx="8580120" cy="45720"/>
              <a:chOff x="304800" y="6553200"/>
              <a:chExt cx="8580120" cy="45720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304800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92136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081059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468395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855731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2244653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631989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3020912" y="6552898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3408248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795584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4184506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4571842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4959177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5348101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5735437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6124359" y="6552898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6511695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6899031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7287954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7675290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8062625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8451548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8838884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304800" y="6172200"/>
              <a:ext cx="8580120" cy="45720"/>
              <a:chOff x="304800" y="6553200"/>
              <a:chExt cx="8580120" cy="4572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304800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92136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081059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468395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855731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244653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631989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020912" y="6553036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408248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795584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184506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571842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959177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5348101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5735437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124359" y="6553036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511695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899031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7287954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7675290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8062625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8451548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8838884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</p:grp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304800" y="5715000"/>
              <a:ext cx="8580120" cy="45720"/>
              <a:chOff x="304800" y="6553200"/>
              <a:chExt cx="8580120" cy="4572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04800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92136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081059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468395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855731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244653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631989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020912" y="6553200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408248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795584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184506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571842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959177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348101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735437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124359" y="6553200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511695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899031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287954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7675290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8062625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451548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8838884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</p:grpSp>
      </p:grpSp>
      <p:pic>
        <p:nvPicPr>
          <p:cNvPr id="80" name="Picture 79" descr="UI New Logo Comple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5410200" cy="93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143000"/>
            <a:ext cx="7543800" cy="1600200"/>
          </a:xfrm>
        </p:spPr>
        <p:txBody>
          <a:bodyPr anchor="b"/>
          <a:lstStyle>
            <a:lvl1pPr algn="ctr">
              <a:lnSpc>
                <a:spcPct val="100000"/>
              </a:lnSpc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1" y="2914650"/>
            <a:ext cx="7620000" cy="1314450"/>
          </a:xfr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50849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no imag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Lato Regular"/>
            </a:endParaRP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304800" y="4286265"/>
            <a:ext cx="8580438" cy="663179"/>
            <a:chOff x="304800" y="5715000"/>
            <a:chExt cx="8580120" cy="883920"/>
          </a:xfrm>
        </p:grpSpPr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304800" y="6553200"/>
              <a:ext cx="8580120" cy="45720"/>
              <a:chOff x="304800" y="6553200"/>
              <a:chExt cx="8580120" cy="45720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304800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92136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081059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468395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855731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2244653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631989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3020912" y="6552898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3408248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795584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4184506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4571842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4959177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5348101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5735437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6124359" y="6552898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6511695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6899031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7287954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7675290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8062625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8451548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8838884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304800" y="6172200"/>
              <a:ext cx="8580120" cy="45720"/>
              <a:chOff x="304800" y="6553200"/>
              <a:chExt cx="8580120" cy="4572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304800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92136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081059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468395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855731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244653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631989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020912" y="6553036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408248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795584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184506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571842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959177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5348101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5735437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124359" y="6553036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511695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899031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7287954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7675290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8062625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8451548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8838884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</p:grp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304800" y="5715000"/>
              <a:ext cx="8580120" cy="45720"/>
              <a:chOff x="304800" y="6553200"/>
              <a:chExt cx="8580120" cy="4572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04800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92136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081059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468395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855731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244653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631989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020912" y="6553200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408248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795584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184506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571842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959177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348101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735437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124359" y="6553200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511695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899031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287954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7675290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8062625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451548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8838884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</p:grpSp>
      </p:grpSp>
      <p:pic>
        <p:nvPicPr>
          <p:cNvPr id="80" name="Picture 79" descr="UI New Logo Comple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5410200" cy="93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143000"/>
            <a:ext cx="7543800" cy="1600200"/>
          </a:xfrm>
        </p:spPr>
        <p:txBody>
          <a:bodyPr anchor="b">
            <a:noAutofit/>
          </a:bodyPr>
          <a:lstStyle>
            <a:lvl1pPr algn="ctr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1" y="2914650"/>
            <a:ext cx="7620000" cy="13144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92443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15"/>
            <a:ext cx="7772400" cy="1102519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2890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1292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96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Lato Regular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143000"/>
            <a:ext cx="7543800" cy="1600200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1" y="2914650"/>
            <a:ext cx="7620000" cy="1314450"/>
          </a:xfr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38278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Lato Regular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143000"/>
            <a:ext cx="7543800" cy="1600200"/>
          </a:xfrm>
        </p:spPr>
        <p:txBody>
          <a:bodyPr anchor="b"/>
          <a:lstStyle>
            <a:lvl1pPr algn="ctr">
              <a:lnSpc>
                <a:spcPct val="100000"/>
              </a:lnSpc>
              <a:defRPr sz="4400" b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1" y="2914650"/>
            <a:ext cx="7620000" cy="1314450"/>
          </a:xfr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70222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Lato Regular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143000"/>
            <a:ext cx="7543800" cy="1600200"/>
          </a:xfrm>
        </p:spPr>
        <p:txBody>
          <a:bodyPr anchor="b"/>
          <a:lstStyle>
            <a:lvl1pPr algn="ctr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1" y="2914650"/>
            <a:ext cx="7620000" cy="13144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46292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400050"/>
            <a:ext cx="8226425" cy="426244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914412"/>
            <a:ext cx="7910512" cy="3205163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04090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nten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51"/>
            <a:ext cx="7772400" cy="1021556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7772400" cy="245745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/>
            </a:lvl1pPr>
            <a:lvl2pPr marL="457189" indent="0">
              <a:buNone/>
              <a:defRPr sz="1800"/>
            </a:lvl2pPr>
            <a:lvl3pPr marL="914378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2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440123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gre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14450"/>
            <a:ext cx="9144000" cy="3086100"/>
          </a:xfrm>
          <a:prstGeom prst="rect">
            <a:avLst/>
          </a:prstGeom>
          <a:solidFill>
            <a:srgbClr val="E0E1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Lat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400050"/>
            <a:ext cx="8226425" cy="426244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485909"/>
            <a:ext cx="7543800" cy="2862263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buClr>
                <a:schemeClr val="accent1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chemeClr val="accent1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4pPr>
            <a:lvl5pPr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59854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400050"/>
            <a:ext cx="8226425" cy="426244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4081" y="1257300"/>
            <a:ext cx="3571875" cy="2862263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8876" y="1257300"/>
            <a:ext cx="3489324" cy="2862263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58242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Lat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400050"/>
            <a:ext cx="8226425" cy="42624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485909"/>
            <a:ext cx="7543800" cy="2862263"/>
          </a:xfrm>
        </p:spPr>
        <p:txBody>
          <a:bodyPr/>
          <a:lstStyle>
            <a:lvl1pPr indent="0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  <a:lvl2pPr indent="0"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2pPr>
            <a:lvl3pPr indent="0">
              <a:lnSpc>
                <a:spcPct val="100000"/>
              </a:lnSpc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3pPr>
            <a:lvl4pPr indent="0">
              <a:lnSpc>
                <a:spcPct val="100000"/>
              </a:lnSpc>
              <a:buClr>
                <a:schemeClr val="accent1"/>
              </a:buClr>
              <a:defRPr sz="1400">
                <a:solidFill>
                  <a:schemeClr val="bg1"/>
                </a:solidFill>
              </a:defRPr>
            </a:lvl4pPr>
            <a:lvl5pPr indent="0">
              <a:lnSpc>
                <a:spcPct val="100000"/>
              </a:lnSpc>
              <a:buClr>
                <a:schemeClr val="accent1"/>
              </a:buCl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0599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96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Lat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400050"/>
            <a:ext cx="8226425" cy="42624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485909"/>
            <a:ext cx="7543800" cy="2862263"/>
          </a:xfrm>
        </p:spPr>
        <p:txBody>
          <a:bodyPr/>
          <a:lstStyle>
            <a:lvl1pPr indent="0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  <a:lvl2pPr indent="0"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2pPr>
            <a:lvl3pPr indent="0">
              <a:lnSpc>
                <a:spcPct val="100000"/>
              </a:lnSpc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3pPr>
            <a:lvl4pPr indent="0">
              <a:lnSpc>
                <a:spcPct val="100000"/>
              </a:lnSpc>
              <a:buClr>
                <a:schemeClr val="accent1"/>
              </a:buClr>
              <a:defRPr sz="1400">
                <a:solidFill>
                  <a:schemeClr val="bg1"/>
                </a:solidFill>
              </a:defRPr>
            </a:lvl4pPr>
            <a:lvl5pPr indent="0">
              <a:lnSpc>
                <a:spcPct val="100000"/>
              </a:lnSpc>
              <a:buClr>
                <a:schemeClr val="accent1"/>
              </a:buCl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81245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Lat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400050"/>
            <a:ext cx="8226425" cy="42624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485909"/>
            <a:ext cx="7543800" cy="2862263"/>
          </a:xfrm>
        </p:spPr>
        <p:txBody>
          <a:bodyPr/>
          <a:lstStyle>
            <a:lvl1pPr indent="0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  <a:lvl2pPr indent="0"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2pPr>
            <a:lvl3pPr indent="0">
              <a:lnSpc>
                <a:spcPct val="100000"/>
              </a:lnSpc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3pPr>
            <a:lvl4pPr indent="0">
              <a:lnSpc>
                <a:spcPct val="100000"/>
              </a:lnSpc>
              <a:buClr>
                <a:schemeClr val="accent1"/>
              </a:buClr>
              <a:defRPr sz="1400">
                <a:solidFill>
                  <a:schemeClr val="bg1"/>
                </a:solidFill>
              </a:defRPr>
            </a:lvl4pPr>
            <a:lvl5pPr indent="0">
              <a:lnSpc>
                <a:spcPct val="100000"/>
              </a:lnSpc>
              <a:buClr>
                <a:schemeClr val="accent1"/>
              </a:buCl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74602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8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2282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085549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7" y="385762"/>
            <a:ext cx="3008313" cy="871538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85772"/>
            <a:ext cx="5111750" cy="438983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7" y="125730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040960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342900"/>
            <a:ext cx="8305800" cy="371475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22911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28651"/>
            <a:ext cx="6934200" cy="3396854"/>
          </a:xfrm>
        </p:spPr>
        <p:txBody>
          <a:bodyPr anchor="b"/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3154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5186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7" y="400062"/>
            <a:ext cx="2055813" cy="3890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4" y="400062"/>
            <a:ext cx="6018212" cy="3890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9588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44577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42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857250"/>
            <a:ext cx="6629400" cy="16573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42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858000" cy="120015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4688681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8687F-3BFE-4718-AFAF-5726B5EE54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5041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3F36B-51B1-42E1-A048-A5C0719014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4543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8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2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59B8B-3BB1-450D-8C75-6C9F2B2A88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4117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00150"/>
            <a:ext cx="3810000" cy="3398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200150"/>
            <a:ext cx="3810000" cy="3398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D4648-58A0-49C0-BA1A-0B220CD278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590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6261F-6C3F-45A5-8A8D-9BCD612778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087D-BA3F-4502-B9A8-3F0208AB94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8074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517DD-9F1A-4F9A-928F-37E435C03D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439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60D60-0DA2-468C-A07B-D8F87CB3EA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7438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68A90-8AF2-4D62-B034-99910D7D83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828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0E8B0-1DFB-45CB-8B57-8980A3B37A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4178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43190-0C77-4ECC-9C30-BE22059B2B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6073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61FB0-DD67-4538-A86C-B8C214390F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8700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08360"/>
            <a:ext cx="1943100" cy="43898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08360"/>
            <a:ext cx="5676900" cy="43898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64E2D-49B8-4B41-B136-9F83AF116E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1308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UI New Logo Complet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5410200" cy="93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46863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 dirty="0">
              <a:solidFill>
                <a:srgbClr val="0096D2">
                  <a:lumMod val="60000"/>
                  <a:lumOff val="40000"/>
                </a:srgbClr>
              </a:solidFill>
              <a:latin typeface="Lato Regular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485900"/>
            <a:ext cx="9144000" cy="21717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3829050"/>
            <a:ext cx="7696199" cy="1028700"/>
          </a:xfrm>
        </p:spPr>
        <p:txBody>
          <a:bodyPr/>
          <a:lstStyle>
            <a:lvl1pPr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844519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43450"/>
            <a:ext cx="9144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Lato Regular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4800" y="4286250"/>
            <a:ext cx="8580120" cy="662940"/>
            <a:chOff x="304800" y="5715000"/>
            <a:chExt cx="8580120" cy="883920"/>
          </a:xfrm>
          <a:solidFill>
            <a:schemeClr val="accent5">
              <a:lumMod val="40000"/>
              <a:lumOff val="60000"/>
            </a:schemeClr>
          </a:solidFill>
        </p:grpSpPr>
        <p:grpSp>
          <p:nvGrpSpPr>
            <p:cNvPr id="6" name="Group 5"/>
            <p:cNvGrpSpPr/>
            <p:nvPr/>
          </p:nvGrpSpPr>
          <p:grpSpPr>
            <a:xfrm>
              <a:off x="304800" y="6553200"/>
              <a:ext cx="8580120" cy="45720"/>
              <a:chOff x="304800" y="6553200"/>
              <a:chExt cx="8580120" cy="45720"/>
            </a:xfrm>
            <a:grpFill/>
          </p:grpSpPr>
          <p:sp>
            <p:nvSpPr>
              <p:cNvPr id="55" name="Rectangle 54"/>
              <p:cNvSpPr/>
              <p:nvPr/>
            </p:nvSpPr>
            <p:spPr>
              <a:xfrm>
                <a:off x="30480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92727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080654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468581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856508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2244435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632362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3020289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3408216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796143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418407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4571997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4959924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5347851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5735778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6123705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6511632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6899559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7287486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7675413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806334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8451267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883920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04800" y="6172200"/>
              <a:ext cx="8580120" cy="45720"/>
              <a:chOff x="304800" y="6553200"/>
              <a:chExt cx="8580120" cy="45720"/>
            </a:xfrm>
            <a:grpFill/>
          </p:grpSpPr>
          <p:sp>
            <p:nvSpPr>
              <p:cNvPr id="32" name="Rectangle 31"/>
              <p:cNvSpPr/>
              <p:nvPr/>
            </p:nvSpPr>
            <p:spPr>
              <a:xfrm>
                <a:off x="30480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92727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080654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468581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856508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244435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632362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020289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408216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796143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18407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571997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959924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5347851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5735778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123705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511632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899559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7287486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7675413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806334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8451267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883920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04800" y="5715000"/>
              <a:ext cx="8580120" cy="45720"/>
              <a:chOff x="304800" y="6553200"/>
              <a:chExt cx="8580120" cy="45720"/>
            </a:xfrm>
            <a:grpFill/>
          </p:grpSpPr>
          <p:sp>
            <p:nvSpPr>
              <p:cNvPr id="9" name="Rectangle 8"/>
              <p:cNvSpPr/>
              <p:nvPr/>
            </p:nvSpPr>
            <p:spPr>
              <a:xfrm>
                <a:off x="30480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92727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080654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468581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856508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244435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632362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020289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408216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796143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18407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571997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959924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347851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735778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123705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511632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899559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287486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7675413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806334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451267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883920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</p:grpSp>
      </p:grpSp>
      <p:pic>
        <p:nvPicPr>
          <p:cNvPr id="78" name="Picture 79" descr="UI New Logo Complet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5410200" cy="93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143000"/>
            <a:ext cx="7543800" cy="1600200"/>
          </a:xfrm>
        </p:spPr>
        <p:txBody>
          <a:bodyPr anchor="b"/>
          <a:lstStyle>
            <a:lvl1pPr algn="ctr">
              <a:lnSpc>
                <a:spcPct val="100000"/>
              </a:lnSpc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1" y="2914650"/>
            <a:ext cx="7620000" cy="1314450"/>
          </a:xfr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93349940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with no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96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Lato Regular"/>
            </a:endParaRP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304800" y="4286265"/>
            <a:ext cx="8580438" cy="663179"/>
            <a:chOff x="304800" y="5715000"/>
            <a:chExt cx="8580120" cy="883920"/>
          </a:xfrm>
        </p:grpSpPr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304800" y="6553200"/>
              <a:ext cx="8580120" cy="45720"/>
              <a:chOff x="304800" y="6553200"/>
              <a:chExt cx="8580120" cy="45720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304800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92136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081059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468395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855731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2244653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631989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3020912" y="6552898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3408248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795584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4184506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4571842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4959177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5348101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5735437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6124359" y="6552898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6511695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6899031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7287954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7675290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8062625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8451548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8838884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304800" y="6172200"/>
              <a:ext cx="8580120" cy="45720"/>
              <a:chOff x="304800" y="6553200"/>
              <a:chExt cx="8580120" cy="4572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304800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92136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081059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468395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855731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244653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631989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020912" y="6553036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408248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795584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184506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571842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959177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5348101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5735437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124359" y="6553036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511695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899031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7287954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7675290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8062625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8451548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8838884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</p:grp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304800" y="5715000"/>
              <a:ext cx="8580120" cy="45720"/>
              <a:chOff x="304800" y="6553200"/>
              <a:chExt cx="8580120" cy="4572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04800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92136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081059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468395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855731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244653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631989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020912" y="6553200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408248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795584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184506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571842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959177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348101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735437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124359" y="6553200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511695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899031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287954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7675290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8062625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451548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8838884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</p:grpSp>
      </p:grpSp>
      <p:pic>
        <p:nvPicPr>
          <p:cNvPr id="78" name="Picture 79" descr="UI New Logo Complet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5410200" cy="93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143000"/>
            <a:ext cx="7543800" cy="1600200"/>
          </a:xfrm>
        </p:spPr>
        <p:txBody>
          <a:bodyPr anchor="b"/>
          <a:lstStyle>
            <a:lvl1pPr algn="ctr">
              <a:lnSpc>
                <a:spcPct val="100000"/>
              </a:lnSpc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1" y="2914650"/>
            <a:ext cx="7620000" cy="1314450"/>
          </a:xfr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204598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6261F-6C3F-45A5-8A8D-9BCD612778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087D-BA3F-4502-B9A8-3F0208AB94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595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no imag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Lato Regular"/>
            </a:endParaRP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304800" y="4286265"/>
            <a:ext cx="8580438" cy="663179"/>
            <a:chOff x="304800" y="5715000"/>
            <a:chExt cx="8580120" cy="883920"/>
          </a:xfrm>
        </p:grpSpPr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304800" y="6553200"/>
              <a:ext cx="8580120" cy="45720"/>
              <a:chOff x="304800" y="6553200"/>
              <a:chExt cx="8580120" cy="45720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304800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92136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081059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468395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855731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2244653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631989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3020912" y="6552898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3408248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795584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4184506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4571842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4959177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5348101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5735437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6124359" y="6552898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6511695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6899031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7287954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7675290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8062625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8451548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8838884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304800" y="6172200"/>
              <a:ext cx="8580120" cy="45720"/>
              <a:chOff x="304800" y="6553200"/>
              <a:chExt cx="8580120" cy="4572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304800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92136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081059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468395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855731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244653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631989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020912" y="6553036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408248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795584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184506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571842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959177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5348101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5735437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124359" y="6553036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511695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899031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7287954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7675290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8062625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8451548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8838884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</p:grp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304800" y="5715000"/>
              <a:ext cx="8580120" cy="45720"/>
              <a:chOff x="304800" y="6553200"/>
              <a:chExt cx="8580120" cy="4572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04800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92136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081059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468395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855731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244653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631989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020912" y="6553200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408248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795584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184506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571842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959177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348101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735437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124359" y="6553200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511695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899031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287954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7675290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8062625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451548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8838884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</p:grpSp>
      </p:grpSp>
      <p:pic>
        <p:nvPicPr>
          <p:cNvPr id="80" name="Picture 79" descr="UI New Logo Complet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5410200" cy="93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143000"/>
            <a:ext cx="7543800" cy="1600200"/>
          </a:xfrm>
        </p:spPr>
        <p:txBody>
          <a:bodyPr anchor="b"/>
          <a:lstStyle>
            <a:lvl1pPr algn="ctr">
              <a:lnSpc>
                <a:spcPct val="100000"/>
              </a:lnSpc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1" y="2914650"/>
            <a:ext cx="7620000" cy="1314450"/>
          </a:xfr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77500661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no imag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Lato Regular"/>
            </a:endParaRP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304800" y="4286265"/>
            <a:ext cx="8580438" cy="663179"/>
            <a:chOff x="304800" y="5715000"/>
            <a:chExt cx="8580120" cy="883920"/>
          </a:xfrm>
        </p:grpSpPr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304800" y="6553200"/>
              <a:ext cx="8580120" cy="45720"/>
              <a:chOff x="304800" y="6553200"/>
              <a:chExt cx="8580120" cy="45720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304800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92136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081059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468395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855731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2244653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631989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3020912" y="6552898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3408248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795584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4184506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4571842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4959177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5348101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5735437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6124359" y="6552898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6511695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6899031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7287954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7675290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8062625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8451548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8838884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304800" y="6172200"/>
              <a:ext cx="8580120" cy="45720"/>
              <a:chOff x="304800" y="6553200"/>
              <a:chExt cx="8580120" cy="4572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304800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92136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081059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468395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855731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244653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631989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020912" y="6553036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408248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795584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184506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571842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959177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5348101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5735437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124359" y="6553036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511695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899031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7287954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7675290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8062625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8451548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8838884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</p:grp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304800" y="5715000"/>
              <a:ext cx="8580120" cy="45720"/>
              <a:chOff x="304800" y="6553200"/>
              <a:chExt cx="8580120" cy="4572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04800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92136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081059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468395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855731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244653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631989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020912" y="6553200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408248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795584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184506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571842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959177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348101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735437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124359" y="6553200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511695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899031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287954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7675290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8062625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451548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8838884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Lato Regular"/>
                </a:endParaRPr>
              </a:p>
            </p:txBody>
          </p:sp>
        </p:grpSp>
      </p:grpSp>
      <p:pic>
        <p:nvPicPr>
          <p:cNvPr id="80" name="Picture 79" descr="UI New Logo Complet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5410200" cy="93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143000"/>
            <a:ext cx="7543800" cy="1600200"/>
          </a:xfrm>
        </p:spPr>
        <p:txBody>
          <a:bodyPr anchor="b">
            <a:noAutofit/>
          </a:bodyPr>
          <a:lstStyle>
            <a:lvl1pPr algn="ctr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1" y="2914650"/>
            <a:ext cx="7620000" cy="13144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64639449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96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Lato Regular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143000"/>
            <a:ext cx="7543800" cy="1600200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1" y="2914650"/>
            <a:ext cx="7620000" cy="1314450"/>
          </a:xfr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74097004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Lato Regular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143000"/>
            <a:ext cx="7543800" cy="1600200"/>
          </a:xfrm>
        </p:spPr>
        <p:txBody>
          <a:bodyPr anchor="b"/>
          <a:lstStyle>
            <a:lvl1pPr algn="ctr">
              <a:lnSpc>
                <a:spcPct val="100000"/>
              </a:lnSpc>
              <a:defRPr sz="4400" b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1" y="2914650"/>
            <a:ext cx="7620000" cy="1314450"/>
          </a:xfr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5463849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Lato Regular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143000"/>
            <a:ext cx="7543800" cy="1600200"/>
          </a:xfrm>
        </p:spPr>
        <p:txBody>
          <a:bodyPr anchor="b"/>
          <a:lstStyle>
            <a:lvl1pPr algn="ctr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1" y="2914650"/>
            <a:ext cx="7620000" cy="13144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48612601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400050"/>
            <a:ext cx="8226425" cy="426244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914412"/>
            <a:ext cx="7910512" cy="3205163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781261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nten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51"/>
            <a:ext cx="7772400" cy="1021556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7772400" cy="245745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/>
            </a:lvl1pPr>
            <a:lvl2pPr marL="457189" indent="0">
              <a:buNone/>
              <a:defRPr sz="1800"/>
            </a:lvl2pPr>
            <a:lvl3pPr marL="914378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2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2598415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gre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14450"/>
            <a:ext cx="9144000" cy="3086100"/>
          </a:xfrm>
          <a:prstGeom prst="rect">
            <a:avLst/>
          </a:prstGeom>
          <a:solidFill>
            <a:srgbClr val="E0E1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Lat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400050"/>
            <a:ext cx="8226425" cy="426244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485909"/>
            <a:ext cx="7543800" cy="2862263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buClr>
                <a:schemeClr val="accent1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chemeClr val="accent1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4pPr>
            <a:lvl5pPr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82807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400050"/>
            <a:ext cx="8226425" cy="426244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4081" y="1257300"/>
            <a:ext cx="3571875" cy="2862263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8876" y="1257300"/>
            <a:ext cx="3489324" cy="2862263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77699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Lat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400050"/>
            <a:ext cx="8226425" cy="42624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485909"/>
            <a:ext cx="7543800" cy="2862263"/>
          </a:xfrm>
        </p:spPr>
        <p:txBody>
          <a:bodyPr/>
          <a:lstStyle>
            <a:lvl1pPr indent="0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  <a:lvl2pPr indent="0"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2pPr>
            <a:lvl3pPr indent="0">
              <a:lnSpc>
                <a:spcPct val="100000"/>
              </a:lnSpc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3pPr>
            <a:lvl4pPr indent="0">
              <a:lnSpc>
                <a:spcPct val="100000"/>
              </a:lnSpc>
              <a:buClr>
                <a:schemeClr val="accent1"/>
              </a:buClr>
              <a:defRPr sz="1400">
                <a:solidFill>
                  <a:schemeClr val="bg1"/>
                </a:solidFill>
              </a:defRPr>
            </a:lvl4pPr>
            <a:lvl5pPr indent="0">
              <a:lnSpc>
                <a:spcPct val="100000"/>
              </a:lnSpc>
              <a:buClr>
                <a:schemeClr val="accent1"/>
              </a:buCl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57240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6261F-6C3F-45A5-8A8D-9BCD612778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087D-BA3F-4502-B9A8-3F0208AB94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5119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96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Lat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400050"/>
            <a:ext cx="8226425" cy="42624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485909"/>
            <a:ext cx="7543800" cy="2862263"/>
          </a:xfrm>
        </p:spPr>
        <p:txBody>
          <a:bodyPr/>
          <a:lstStyle>
            <a:lvl1pPr indent="0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  <a:lvl2pPr indent="0"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2pPr>
            <a:lvl3pPr indent="0">
              <a:lnSpc>
                <a:spcPct val="100000"/>
              </a:lnSpc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3pPr>
            <a:lvl4pPr indent="0">
              <a:lnSpc>
                <a:spcPct val="100000"/>
              </a:lnSpc>
              <a:buClr>
                <a:schemeClr val="accent1"/>
              </a:buClr>
              <a:defRPr sz="1400">
                <a:solidFill>
                  <a:schemeClr val="bg1"/>
                </a:solidFill>
              </a:defRPr>
            </a:lvl4pPr>
            <a:lvl5pPr indent="0">
              <a:lnSpc>
                <a:spcPct val="100000"/>
              </a:lnSpc>
              <a:buClr>
                <a:schemeClr val="accent1"/>
              </a:buCl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525728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Lat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400050"/>
            <a:ext cx="8226425" cy="42624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485909"/>
            <a:ext cx="7543800" cy="2862263"/>
          </a:xfrm>
        </p:spPr>
        <p:txBody>
          <a:bodyPr/>
          <a:lstStyle>
            <a:lvl1pPr indent="0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  <a:lvl2pPr indent="0"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2pPr>
            <a:lvl3pPr indent="0">
              <a:lnSpc>
                <a:spcPct val="100000"/>
              </a:lnSpc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3pPr>
            <a:lvl4pPr indent="0">
              <a:lnSpc>
                <a:spcPct val="100000"/>
              </a:lnSpc>
              <a:buClr>
                <a:schemeClr val="accent1"/>
              </a:buClr>
              <a:defRPr sz="1400">
                <a:solidFill>
                  <a:schemeClr val="bg1"/>
                </a:solidFill>
              </a:defRPr>
            </a:lvl4pPr>
            <a:lvl5pPr indent="0">
              <a:lnSpc>
                <a:spcPct val="100000"/>
              </a:lnSpc>
              <a:buClr>
                <a:schemeClr val="accent1"/>
              </a:buCl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588005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86807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69908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7" y="385762"/>
            <a:ext cx="3008313" cy="871538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85772"/>
            <a:ext cx="5111750" cy="438983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7" y="125730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6496374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342900"/>
            <a:ext cx="8305800" cy="371475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22911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28651"/>
            <a:ext cx="6934200" cy="3396854"/>
          </a:xfrm>
        </p:spPr>
        <p:txBody>
          <a:bodyPr anchor="b"/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744214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48837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7" y="400062"/>
            <a:ext cx="2055813" cy="3890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4" y="400062"/>
            <a:ext cx="6018212" cy="3890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44025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9B24E-92B8-4DDB-A7FD-B4D1BFDAEC37}" type="datetime1">
              <a:rPr lang="en-US">
                <a:solidFill>
                  <a:srgbClr val="000000"/>
                </a:solidFill>
              </a:rPr>
              <a:pPr>
                <a:defRPr/>
              </a:pPr>
              <a:t>3/28/2017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D6B37-8C08-41DD-BE11-1054C25B78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1704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2DEFA-52A2-49B7-9098-FA03D6F2304B}" type="datetime1">
              <a:rPr lang="en-US">
                <a:solidFill>
                  <a:srgbClr val="000000"/>
                </a:solidFill>
              </a:rPr>
              <a:pPr>
                <a:defRPr/>
              </a:pPr>
              <a:t>3/28/2017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B6528-E817-4A42-A168-E6B9F02DA4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983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6261F-6C3F-45A5-8A8D-9BCD612778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087D-BA3F-4502-B9A8-3F0208AB94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7801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9FDB1-15AB-4612-981D-7EC84000DCD5}" type="datetime1">
              <a:rPr lang="en-US">
                <a:solidFill>
                  <a:srgbClr val="000000"/>
                </a:solidFill>
              </a:rPr>
              <a:pPr>
                <a:defRPr/>
              </a:pPr>
              <a:t>3/28/2017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621E4-1268-4B31-AAA3-30B97DEB26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7373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280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280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FA278-A169-4CC7-AD91-3A69748F31F4}" type="datetime1">
              <a:rPr lang="en-US">
                <a:solidFill>
                  <a:srgbClr val="000000"/>
                </a:solidFill>
              </a:rPr>
              <a:pPr>
                <a:defRPr/>
              </a:pPr>
              <a:t>3/28/2017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1F50D-36FF-4CF5-B60D-C1993163A1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9903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596AA-1C38-4555-A5EC-C117EB2ABBB6}" type="datetime1">
              <a:rPr lang="en-US">
                <a:solidFill>
                  <a:srgbClr val="000000"/>
                </a:solidFill>
              </a:rPr>
              <a:pPr>
                <a:defRPr/>
              </a:pPr>
              <a:t>3/28/2017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58DD6-BF63-448D-828A-F8D80A74E4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783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A9359-4547-4CB5-B387-A67096E515D5}" type="datetime1">
              <a:rPr lang="en-US">
                <a:solidFill>
                  <a:srgbClr val="000000"/>
                </a:solidFill>
              </a:rPr>
              <a:pPr>
                <a:defRPr/>
              </a:pPr>
              <a:t>3/28/2017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8C076-40C4-453C-A0F0-47DB505E53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950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A22F7-4443-4178-B6DA-88D121E5FE38}" type="datetime1">
              <a:rPr lang="en-US">
                <a:solidFill>
                  <a:srgbClr val="000000"/>
                </a:solidFill>
              </a:rPr>
              <a:pPr>
                <a:defRPr/>
              </a:pPr>
              <a:t>3/28/2017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FE9B5-9DEF-4F28-9025-459625D836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8227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3981D-2A6A-4B3D-8A10-05A5D562417A}" type="datetime1">
              <a:rPr lang="en-US">
                <a:solidFill>
                  <a:srgbClr val="000000"/>
                </a:solidFill>
              </a:rPr>
              <a:pPr>
                <a:defRPr/>
              </a:pPr>
              <a:t>3/28/2017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82004-F0CF-4A05-B918-EB66AB90CC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9095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60F67-21C4-4DC0-94A9-DE58A4351EFE}" type="datetime1">
              <a:rPr lang="en-US">
                <a:solidFill>
                  <a:srgbClr val="000000"/>
                </a:solidFill>
              </a:rPr>
              <a:pPr>
                <a:defRPr/>
              </a:pPr>
              <a:t>3/28/2017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424DF-B7DC-4FDA-8AFF-924FA746E9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0590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90F32-7D83-4D64-A1A4-BC94E8102B45}" type="datetime1">
              <a:rPr lang="en-US">
                <a:solidFill>
                  <a:srgbClr val="000000"/>
                </a:solidFill>
              </a:rPr>
              <a:pPr>
                <a:defRPr/>
              </a:pPr>
              <a:t>3/28/2017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0BA05-6A50-40E4-9B79-098789C442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5895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8"/>
            <a:ext cx="2057400" cy="37945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8"/>
            <a:ext cx="6019800" cy="37945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FA499-97EF-4D1A-BAD4-BC963777DEAF}" type="datetime1">
              <a:rPr lang="en-US">
                <a:solidFill>
                  <a:srgbClr val="000000"/>
                </a:solidFill>
              </a:rPr>
              <a:pPr>
                <a:defRPr/>
              </a:pPr>
              <a:t>3/28/2017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66BAF-D50F-4F02-BE64-04A27AB981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1604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9B24E-92B8-4DDB-A7FD-B4D1BFDAEC37}" type="datetime1">
              <a:rPr lang="en-US">
                <a:solidFill>
                  <a:srgbClr val="000000"/>
                </a:solidFill>
              </a:rPr>
              <a:pPr>
                <a:defRPr/>
              </a:pPr>
              <a:t>3/28/2017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D6B37-8C08-41DD-BE11-1054C25B78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606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6261F-6C3F-45A5-8A8D-9BCD612778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087D-BA3F-4502-B9A8-3F0208AB94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8399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2DEFA-52A2-49B7-9098-FA03D6F2304B}" type="datetime1">
              <a:rPr lang="en-US">
                <a:solidFill>
                  <a:srgbClr val="000000"/>
                </a:solidFill>
              </a:rPr>
              <a:pPr>
                <a:defRPr/>
              </a:pPr>
              <a:t>3/28/2017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B6528-E817-4A42-A168-E6B9F02DA4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1373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9FDB1-15AB-4612-981D-7EC84000DCD5}" type="datetime1">
              <a:rPr lang="en-US">
                <a:solidFill>
                  <a:srgbClr val="000000"/>
                </a:solidFill>
              </a:rPr>
              <a:pPr>
                <a:defRPr/>
              </a:pPr>
              <a:t>3/28/2017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621E4-1268-4B31-AAA3-30B97DEB26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7353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280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280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FA278-A169-4CC7-AD91-3A69748F31F4}" type="datetime1">
              <a:rPr lang="en-US">
                <a:solidFill>
                  <a:srgbClr val="000000"/>
                </a:solidFill>
              </a:rPr>
              <a:pPr>
                <a:defRPr/>
              </a:pPr>
              <a:t>3/28/2017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1F50D-36FF-4CF5-B60D-C1993163A1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0540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596AA-1C38-4555-A5EC-C117EB2ABBB6}" type="datetime1">
              <a:rPr lang="en-US">
                <a:solidFill>
                  <a:srgbClr val="000000"/>
                </a:solidFill>
              </a:rPr>
              <a:pPr>
                <a:defRPr/>
              </a:pPr>
              <a:t>3/28/2017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58DD6-BF63-448D-828A-F8D80A74E4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90559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A9359-4547-4CB5-B387-A67096E515D5}" type="datetime1">
              <a:rPr lang="en-US">
                <a:solidFill>
                  <a:srgbClr val="000000"/>
                </a:solidFill>
              </a:rPr>
              <a:pPr>
                <a:defRPr/>
              </a:pPr>
              <a:t>3/28/2017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8C076-40C4-453C-A0F0-47DB505E53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63737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A22F7-4443-4178-B6DA-88D121E5FE38}" type="datetime1">
              <a:rPr lang="en-US">
                <a:solidFill>
                  <a:srgbClr val="000000"/>
                </a:solidFill>
              </a:rPr>
              <a:pPr>
                <a:defRPr/>
              </a:pPr>
              <a:t>3/28/2017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FE9B5-9DEF-4F28-9025-459625D836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10709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3981D-2A6A-4B3D-8A10-05A5D562417A}" type="datetime1">
              <a:rPr lang="en-US">
                <a:solidFill>
                  <a:srgbClr val="000000"/>
                </a:solidFill>
              </a:rPr>
              <a:pPr>
                <a:defRPr/>
              </a:pPr>
              <a:t>3/28/2017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82004-F0CF-4A05-B918-EB66AB90CC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8120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60F67-21C4-4DC0-94A9-DE58A4351EFE}" type="datetime1">
              <a:rPr lang="en-US">
                <a:solidFill>
                  <a:srgbClr val="000000"/>
                </a:solidFill>
              </a:rPr>
              <a:pPr>
                <a:defRPr/>
              </a:pPr>
              <a:t>3/28/2017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424DF-B7DC-4FDA-8AFF-924FA746E9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0425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90F32-7D83-4D64-A1A4-BC94E8102B45}" type="datetime1">
              <a:rPr lang="en-US">
                <a:solidFill>
                  <a:srgbClr val="000000"/>
                </a:solidFill>
              </a:rPr>
              <a:pPr>
                <a:defRPr/>
              </a:pPr>
              <a:t>3/28/2017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0BA05-6A50-40E4-9B79-098789C442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9479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8"/>
            <a:ext cx="2057400" cy="37945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8"/>
            <a:ext cx="6019800" cy="37945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FA499-97EF-4D1A-BAD4-BC963777DEAF}" type="datetime1">
              <a:rPr lang="en-US">
                <a:solidFill>
                  <a:srgbClr val="000000"/>
                </a:solidFill>
              </a:rPr>
              <a:pPr>
                <a:defRPr/>
              </a:pPr>
              <a:t>3/28/2017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66BAF-D50F-4F02-BE64-04A27AB981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792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6261F-6C3F-45A5-8A8D-9BCD612778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087D-BA3F-4502-B9A8-3F0208AB94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30640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8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9B24E-92B8-4DDB-A7FD-B4D1BFDAEC37}" type="datetime1">
              <a:rPr lang="en-US">
                <a:solidFill>
                  <a:srgbClr val="000000"/>
                </a:solidFill>
              </a:rPr>
              <a:pPr>
                <a:defRPr/>
              </a:pPr>
              <a:t>3/28/2017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D6B37-8C08-41DD-BE11-1054C25B78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58885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2DEFA-52A2-49B7-9098-FA03D6F2304B}" type="datetime1">
              <a:rPr lang="en-US">
                <a:solidFill>
                  <a:srgbClr val="000000"/>
                </a:solidFill>
              </a:rPr>
              <a:pPr>
                <a:defRPr/>
              </a:pPr>
              <a:t>3/28/2017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B6528-E817-4A42-A168-E6B9F02DA4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3291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9FDB1-15AB-4612-981D-7EC84000DCD5}" type="datetime1">
              <a:rPr lang="en-US">
                <a:solidFill>
                  <a:srgbClr val="000000"/>
                </a:solidFill>
              </a:rPr>
              <a:pPr>
                <a:defRPr/>
              </a:pPr>
              <a:t>3/28/2017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621E4-1268-4B31-AAA3-30B97DEB26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54044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280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280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FA278-A169-4CC7-AD91-3A69748F31F4}" type="datetime1">
              <a:rPr lang="en-US">
                <a:solidFill>
                  <a:srgbClr val="000000"/>
                </a:solidFill>
              </a:rPr>
              <a:pPr>
                <a:defRPr/>
              </a:pPr>
              <a:t>3/28/2017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1F50D-36FF-4CF5-B60D-C1993163A1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9165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596AA-1C38-4555-A5EC-C117EB2ABBB6}" type="datetime1">
              <a:rPr lang="en-US">
                <a:solidFill>
                  <a:srgbClr val="000000"/>
                </a:solidFill>
              </a:rPr>
              <a:pPr>
                <a:defRPr/>
              </a:pPr>
              <a:t>3/28/2017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58DD6-BF63-448D-828A-F8D80A74E4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3841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A9359-4547-4CB5-B387-A67096E515D5}" type="datetime1">
              <a:rPr lang="en-US">
                <a:solidFill>
                  <a:srgbClr val="000000"/>
                </a:solidFill>
              </a:rPr>
              <a:pPr>
                <a:defRPr/>
              </a:pPr>
              <a:t>3/28/2017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8C076-40C4-453C-A0F0-47DB505E53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48114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A22F7-4443-4178-B6DA-88D121E5FE38}" type="datetime1">
              <a:rPr lang="en-US">
                <a:solidFill>
                  <a:srgbClr val="000000"/>
                </a:solidFill>
              </a:rPr>
              <a:pPr>
                <a:defRPr/>
              </a:pPr>
              <a:t>3/28/2017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FE9B5-9DEF-4F28-9025-459625D836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60791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3981D-2A6A-4B3D-8A10-05A5D562417A}" type="datetime1">
              <a:rPr lang="en-US">
                <a:solidFill>
                  <a:srgbClr val="000000"/>
                </a:solidFill>
              </a:rPr>
              <a:pPr>
                <a:defRPr/>
              </a:pPr>
              <a:t>3/28/2017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82004-F0CF-4A05-B918-EB66AB90CC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49315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60F67-21C4-4DC0-94A9-DE58A4351EFE}" type="datetime1">
              <a:rPr lang="en-US">
                <a:solidFill>
                  <a:srgbClr val="000000"/>
                </a:solidFill>
              </a:rPr>
              <a:pPr>
                <a:defRPr/>
              </a:pPr>
              <a:t>3/28/2017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424DF-B7DC-4FDA-8AFF-924FA746E9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12576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90F32-7D83-4D64-A1A4-BC94E8102B45}" type="datetime1">
              <a:rPr lang="en-US">
                <a:solidFill>
                  <a:srgbClr val="000000"/>
                </a:solidFill>
              </a:rPr>
              <a:pPr>
                <a:defRPr/>
              </a:pPr>
              <a:t>3/28/2017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0BA05-6A50-40E4-9B79-098789C442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377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12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67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08610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307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</p:sldLayoutIdLst>
  <p:txStyles>
    <p:titleStyle>
      <a:lvl1pPr algn="ctr" defTabSz="914378" rtl="0" eaLnBrk="1" latinLnBrk="0" hangingPunct="1">
        <a:spcBef>
          <a:spcPct val="0"/>
        </a:spcBef>
        <a:buNone/>
        <a:defRPr sz="40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85000"/>
                <a:alpha val="85000"/>
              </a:schemeClr>
            </a:gs>
            <a:gs pos="83000">
              <a:schemeClr val="bg1"/>
            </a:gs>
            <a:gs pos="30000">
              <a:schemeClr val="bg1">
                <a:lumMod val="95000"/>
                <a:alpha val="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74503"/>
            <a:ext cx="9144000" cy="3689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2912" y="4883367"/>
            <a:ext cx="967129" cy="14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84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marL="0" marR="0" indent="0" algn="l" defTabSz="342789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 sz="2400" b="0" i="0" kern="1200" cap="none" spc="15" baseline="0">
          <a:solidFill>
            <a:schemeClr val="tx2"/>
          </a:solidFill>
          <a:latin typeface="Arial"/>
          <a:ea typeface="HelveticaNeueLT Std Med Cn" panose="020B0606030502030204" pitchFamily="34" charset="0"/>
          <a:cs typeface="HelveticaNeueLT Std Med Cn" panose="020B0606030502030204" pitchFamily="34" charset="0"/>
        </a:defRPr>
      </a:lvl1pPr>
      <a:lvl2pPr algn="l" defTabSz="342789" rtl="0" fontAlgn="base">
        <a:spcBef>
          <a:spcPct val="0"/>
        </a:spcBef>
        <a:spcAft>
          <a:spcPct val="0"/>
        </a:spcAft>
        <a:defRPr sz="1900" b="1">
          <a:solidFill>
            <a:srgbClr val="5BAC35"/>
          </a:solidFill>
          <a:latin typeface="Arial Narrow" pitchFamily="34" charset="0"/>
        </a:defRPr>
      </a:lvl2pPr>
      <a:lvl3pPr algn="l" defTabSz="342789" rtl="0" fontAlgn="base">
        <a:spcBef>
          <a:spcPct val="0"/>
        </a:spcBef>
        <a:spcAft>
          <a:spcPct val="0"/>
        </a:spcAft>
        <a:defRPr sz="1900" b="1">
          <a:solidFill>
            <a:srgbClr val="5BAC35"/>
          </a:solidFill>
          <a:latin typeface="Arial Narrow" pitchFamily="34" charset="0"/>
        </a:defRPr>
      </a:lvl3pPr>
      <a:lvl4pPr algn="l" defTabSz="342789" rtl="0" fontAlgn="base">
        <a:spcBef>
          <a:spcPct val="0"/>
        </a:spcBef>
        <a:spcAft>
          <a:spcPct val="0"/>
        </a:spcAft>
        <a:defRPr sz="1900" b="1">
          <a:solidFill>
            <a:srgbClr val="5BAC35"/>
          </a:solidFill>
          <a:latin typeface="Arial Narrow" pitchFamily="34" charset="0"/>
        </a:defRPr>
      </a:lvl4pPr>
      <a:lvl5pPr algn="l" defTabSz="342789" rtl="0" fontAlgn="base">
        <a:spcBef>
          <a:spcPct val="0"/>
        </a:spcBef>
        <a:spcAft>
          <a:spcPct val="0"/>
        </a:spcAft>
        <a:defRPr sz="1900" b="1">
          <a:solidFill>
            <a:srgbClr val="5BAC35"/>
          </a:solidFill>
          <a:latin typeface="Arial Narrow" pitchFamily="34" charset="0"/>
        </a:defRPr>
      </a:lvl5pPr>
      <a:lvl6pPr marL="342789" algn="l" defTabSz="342789" rtl="0" fontAlgn="base">
        <a:spcBef>
          <a:spcPct val="0"/>
        </a:spcBef>
        <a:spcAft>
          <a:spcPct val="0"/>
        </a:spcAft>
        <a:defRPr sz="1900" b="1">
          <a:solidFill>
            <a:srgbClr val="5BAC35"/>
          </a:solidFill>
          <a:latin typeface="Arial Narrow" pitchFamily="34" charset="0"/>
        </a:defRPr>
      </a:lvl6pPr>
      <a:lvl7pPr marL="685577" algn="l" defTabSz="342789" rtl="0" fontAlgn="base">
        <a:spcBef>
          <a:spcPct val="0"/>
        </a:spcBef>
        <a:spcAft>
          <a:spcPct val="0"/>
        </a:spcAft>
        <a:defRPr sz="1900" b="1">
          <a:solidFill>
            <a:srgbClr val="5BAC35"/>
          </a:solidFill>
          <a:latin typeface="Arial Narrow" pitchFamily="34" charset="0"/>
        </a:defRPr>
      </a:lvl7pPr>
      <a:lvl8pPr marL="1028366" algn="l" defTabSz="342789" rtl="0" fontAlgn="base">
        <a:spcBef>
          <a:spcPct val="0"/>
        </a:spcBef>
        <a:spcAft>
          <a:spcPct val="0"/>
        </a:spcAft>
        <a:defRPr sz="1900" b="1">
          <a:solidFill>
            <a:srgbClr val="5BAC35"/>
          </a:solidFill>
          <a:latin typeface="Arial Narrow" pitchFamily="34" charset="0"/>
        </a:defRPr>
      </a:lvl8pPr>
      <a:lvl9pPr marL="1371154" algn="l" defTabSz="342789" rtl="0" fontAlgn="base">
        <a:spcBef>
          <a:spcPct val="0"/>
        </a:spcBef>
        <a:spcAft>
          <a:spcPct val="0"/>
        </a:spcAft>
        <a:defRPr sz="1900" b="1">
          <a:solidFill>
            <a:srgbClr val="5BAC35"/>
          </a:solidFill>
          <a:latin typeface="Arial Narrow" pitchFamily="34" charset="0"/>
        </a:defRPr>
      </a:lvl9pPr>
    </p:titleStyle>
    <p:bodyStyle>
      <a:lvl1pPr marL="182821" indent="-182821" algn="l" defTabSz="342789" rtl="0" fontAlgn="base">
        <a:spcBef>
          <a:spcPts val="1200"/>
        </a:spcBef>
        <a:spcAft>
          <a:spcPct val="0"/>
        </a:spcAft>
        <a:buSzPct val="90000"/>
        <a:buFontTx/>
        <a:buBlip>
          <a:blip r:embed="rId5"/>
        </a:buBlip>
        <a:defRPr sz="1500" kern="1200">
          <a:solidFill>
            <a:srgbClr val="6B6F71"/>
          </a:solidFill>
          <a:latin typeface="Arial"/>
          <a:ea typeface="+mn-ea"/>
          <a:cs typeface="Arial"/>
        </a:defRPr>
      </a:lvl1pPr>
      <a:lvl2pPr marL="365642" indent="-182821" algn="l" defTabSz="342789" rtl="0" fontAlgn="base">
        <a:spcBef>
          <a:spcPts val="225"/>
        </a:spcBef>
        <a:spcAft>
          <a:spcPct val="0"/>
        </a:spcAft>
        <a:buClr>
          <a:schemeClr val="tx2">
            <a:lumMod val="50000"/>
          </a:schemeClr>
        </a:buClr>
        <a:buFont typeface="Arial" panose="020B0604020202020204" pitchFamily="34" charset="0"/>
        <a:buChar char="−"/>
        <a:defRPr sz="1200" kern="1200">
          <a:solidFill>
            <a:srgbClr val="6B6F71"/>
          </a:solidFill>
          <a:latin typeface="Arial"/>
          <a:ea typeface="+mn-ea"/>
          <a:cs typeface="Arial"/>
        </a:defRPr>
      </a:lvl2pPr>
      <a:lvl3pPr marL="548462" indent="-182821" algn="l" defTabSz="342789" rtl="0" fontAlgn="base">
        <a:spcBef>
          <a:spcPts val="600"/>
        </a:spcBef>
        <a:spcAft>
          <a:spcPct val="0"/>
        </a:spcAft>
        <a:buFont typeface="Arial"/>
        <a:buChar char="•"/>
        <a:defRPr sz="1600" kern="1200">
          <a:solidFill>
            <a:srgbClr val="6B6F71"/>
          </a:solidFill>
          <a:latin typeface="Arial"/>
          <a:ea typeface="+mn-ea"/>
          <a:cs typeface="Arial"/>
        </a:defRPr>
      </a:lvl3pPr>
      <a:lvl4pPr marL="731282" indent="-182821" algn="l" defTabSz="342789" rtl="0" fontAlgn="base">
        <a:spcBef>
          <a:spcPts val="600"/>
        </a:spcBef>
        <a:spcAft>
          <a:spcPct val="0"/>
        </a:spcAft>
        <a:buSzPct val="100000"/>
        <a:buFont typeface="Arial"/>
        <a:buChar char="•"/>
        <a:defRPr sz="1400" kern="1200">
          <a:solidFill>
            <a:srgbClr val="6B6F71"/>
          </a:solidFill>
          <a:latin typeface="Arial"/>
          <a:ea typeface="+mn-ea"/>
          <a:cs typeface="Arial"/>
        </a:defRPr>
      </a:lvl4pPr>
      <a:lvl5pPr marL="914103" indent="-182821" algn="l" defTabSz="342789" rtl="0" fontAlgn="base">
        <a:spcBef>
          <a:spcPts val="600"/>
        </a:spcBef>
        <a:spcAft>
          <a:spcPct val="0"/>
        </a:spcAft>
        <a:buFont typeface="Arial"/>
        <a:buChar char="•"/>
        <a:defRPr sz="1400" kern="1200">
          <a:solidFill>
            <a:srgbClr val="6B6F71"/>
          </a:solidFill>
          <a:latin typeface="Arial"/>
          <a:ea typeface="+mn-ea"/>
          <a:cs typeface="Arial"/>
        </a:defRPr>
      </a:lvl5pPr>
      <a:lvl6pPr marL="1885337" indent="-171394" algn="l" defTabSz="342789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126" indent="-171394" algn="l" defTabSz="342789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914" indent="-171394" algn="l" defTabSz="342789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703" indent="-171394" algn="l" defTabSz="342789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7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89" algn="l" defTabSz="3427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77" algn="l" defTabSz="3427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66" algn="l" defTabSz="3427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54" algn="l" defTabSz="3427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43" algn="l" defTabSz="3427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31" algn="l" defTabSz="3427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520" algn="l" defTabSz="3427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309" algn="l" defTabSz="3427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defTabSz="914400"/>
            <a:fld id="{9D21D778-B565-4D7E-94D7-64010A445B68}" type="datetimeFigureOut">
              <a:rPr lang="en-US" smtClean="0">
                <a:solidFill>
                  <a:prstClr val="black"/>
                </a:solidFill>
              </a:rPr>
              <a:pPr algn="r" defTabSz="914400"/>
              <a:t>3/28/2017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l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algn="ctr" defTabSz="914400"/>
            <a:fld id="{2C6B1FF6-39B9-40F5-8B67-33C6354A3D4F}" type="slidenum">
              <a:rPr lang="en-US" smtClean="0">
                <a:solidFill>
                  <a:prstClr val="black"/>
                </a:solidFill>
              </a:rPr>
              <a:pPr algn="ctr" defTabSz="914400"/>
              <a:t>‹#›</a:t>
            </a:fld>
            <a:endParaRPr lang="en-US" sz="1600" dirty="0">
              <a:solidFill>
                <a:srgbClr val="EB641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664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6261F-6C3F-45A5-8A8D-9BCD612778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3087D-BA3F-4502-B9A8-3F0208AB94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43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19" y="628650"/>
            <a:ext cx="8226425" cy="42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338263"/>
            <a:ext cx="7910512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19" rIns="0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 dirty="0">
              <a:solidFill>
                <a:srgbClr val="0096D2">
                  <a:lumMod val="60000"/>
                  <a:lumOff val="40000"/>
                </a:srgbClr>
              </a:solidFill>
              <a:latin typeface="Lato Regular"/>
              <a:cs typeface="Lato Regular"/>
            </a:endParaRPr>
          </a:p>
        </p:txBody>
      </p:sp>
      <p:pic>
        <p:nvPicPr>
          <p:cNvPr id="1029" name="Picture 3" descr="UI New Logo String for PPT.png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72050"/>
            <a:ext cx="4114800" cy="9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33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 spc="-40">
          <a:solidFill>
            <a:schemeClr val="tx1"/>
          </a:solidFill>
          <a:latin typeface="Lato Black"/>
          <a:ea typeface="MS PGothic" pitchFamily="34" charset="-128"/>
          <a:cs typeface="Lato Black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Lato Black" charset="0"/>
          <a:ea typeface="MS PGothic" pitchFamily="34" charset="-128"/>
          <a:cs typeface="Lato Black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Lato Black" charset="0"/>
          <a:ea typeface="MS PGothic" pitchFamily="34" charset="-128"/>
          <a:cs typeface="Lato Black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Lato Black" charset="0"/>
          <a:ea typeface="MS PGothic" pitchFamily="34" charset="-128"/>
          <a:cs typeface="Lato Black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Lato Black" charset="0"/>
          <a:ea typeface="MS PGothic" pitchFamily="34" charset="-128"/>
          <a:cs typeface="Lato Black" charset="0"/>
        </a:defRPr>
      </a:lvl5pPr>
      <a:lvl6pPr marL="457189"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 Black" pitchFamily="34" charset="0"/>
        </a:defRPr>
      </a:lvl6pPr>
      <a:lvl7pPr marL="914378"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 Black" pitchFamily="34" charset="0"/>
        </a:defRPr>
      </a:lvl7pPr>
      <a:lvl8pPr marL="1371566"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 Black" pitchFamily="34" charset="0"/>
        </a:defRPr>
      </a:lvl8pPr>
      <a:lvl9pPr marL="1828754"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 Black" pitchFamily="34" charset="0"/>
        </a:defRPr>
      </a:lvl9pPr>
    </p:titleStyle>
    <p:bodyStyle>
      <a:lvl1pPr indent="-342892" algn="l" rtl="0" eaLnBrk="1" fontAlgn="base" hangingPunct="1">
        <a:lnSpc>
          <a:spcPts val="2700"/>
        </a:lnSpc>
        <a:spcBef>
          <a:spcPct val="20000"/>
        </a:spcBef>
        <a:spcAft>
          <a:spcPct val="0"/>
        </a:spcAft>
        <a:defRPr sz="2000">
          <a:solidFill>
            <a:srgbClr val="000000"/>
          </a:solidFill>
          <a:latin typeface="Lato Regular"/>
          <a:ea typeface="MS PGothic" pitchFamily="34" charset="-128"/>
          <a:cs typeface="Lato Regular"/>
        </a:defRPr>
      </a:lvl1pPr>
      <a:lvl2pPr marL="465126" indent="-190496" algn="l" rtl="0" eaLnBrk="1" fontAlgn="base" hangingPunct="1">
        <a:lnSpc>
          <a:spcPts val="2125"/>
        </a:lnSpc>
        <a:spcBef>
          <a:spcPts val="988"/>
        </a:spcBef>
        <a:spcAft>
          <a:spcPts val="1200"/>
        </a:spcAft>
        <a:buClr>
          <a:schemeClr val="tx2"/>
        </a:buClr>
        <a:buFont typeface="Wingdings" charset="0"/>
        <a:buChar char="§"/>
        <a:defRPr sz="1600">
          <a:solidFill>
            <a:srgbClr val="8F8F8D"/>
          </a:solidFill>
          <a:latin typeface="Lato Regular"/>
          <a:ea typeface="MS PGothic" pitchFamily="34" charset="-128"/>
          <a:cs typeface="Lato Regular"/>
        </a:defRPr>
      </a:lvl2pPr>
      <a:lvl3pPr marL="885803" indent="-136522" algn="l" rtl="0" eaLnBrk="1" fontAlgn="base" hangingPunct="1">
        <a:lnSpc>
          <a:spcPct val="85000"/>
        </a:lnSpc>
        <a:spcBef>
          <a:spcPts val="600"/>
        </a:spcBef>
        <a:spcAft>
          <a:spcPct val="0"/>
        </a:spcAft>
        <a:buClr>
          <a:schemeClr val="tx2"/>
        </a:buClr>
        <a:buFont typeface="Wingdings" charset="0"/>
        <a:buChar char="§"/>
        <a:defRPr sz="1600">
          <a:solidFill>
            <a:srgbClr val="8F8F8D"/>
          </a:solidFill>
          <a:latin typeface="Lato Regular"/>
          <a:ea typeface="MS PGothic" pitchFamily="34" charset="-128"/>
          <a:cs typeface="Lato Regular"/>
        </a:defRPr>
      </a:lvl3pPr>
      <a:lvl4pPr marL="1141385" indent="-209545" algn="l" rtl="0" eaLnBrk="1" fontAlgn="base" hangingPunct="1">
        <a:lnSpc>
          <a:spcPct val="85000"/>
        </a:lnSpc>
        <a:spcBef>
          <a:spcPts val="600"/>
        </a:spcBef>
        <a:spcAft>
          <a:spcPct val="0"/>
        </a:spcAft>
        <a:buClr>
          <a:schemeClr val="tx2"/>
        </a:buClr>
        <a:buFont typeface="Wingdings" charset="0"/>
        <a:buChar char="§"/>
        <a:defRPr sz="1400">
          <a:solidFill>
            <a:srgbClr val="8F8F8D"/>
          </a:solidFill>
          <a:latin typeface="Lato Regular"/>
          <a:ea typeface="MS PGothic" pitchFamily="34" charset="-128"/>
          <a:cs typeface="Lato Regular"/>
        </a:defRPr>
      </a:lvl4pPr>
      <a:lvl5pPr marL="1369979" indent="-171446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§"/>
        <a:defRPr sz="1400">
          <a:solidFill>
            <a:srgbClr val="8F8F8D"/>
          </a:solidFill>
          <a:latin typeface="Lato Regular"/>
          <a:ea typeface="MS PGothic" pitchFamily="34" charset="-128"/>
          <a:cs typeface="Lato Regular"/>
        </a:defRPr>
      </a:lvl5pPr>
      <a:lvl6pPr marL="2514537" indent="-228594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726" indent="-228594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915" indent="-228594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103" indent="-228594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36576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0836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00150"/>
            <a:ext cx="7772400" cy="339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32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4688681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325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4686300"/>
            <a:ext cx="2971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32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89CBEB-7EF0-40F1-AB9D-EDEF72A9623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36576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99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378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892" indent="-3428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2972" indent="-228594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348" indent="-2285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915" indent="-228594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19" y="628650"/>
            <a:ext cx="8226425" cy="42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338263"/>
            <a:ext cx="7910512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9" rIns="0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 dirty="0">
              <a:solidFill>
                <a:srgbClr val="0096D2">
                  <a:lumMod val="60000"/>
                  <a:lumOff val="40000"/>
                </a:srgbClr>
              </a:solidFill>
              <a:latin typeface="Lato Regular"/>
              <a:cs typeface="Lato Regular"/>
            </a:endParaRPr>
          </a:p>
        </p:txBody>
      </p:sp>
      <p:pic>
        <p:nvPicPr>
          <p:cNvPr id="1029" name="Picture 3" descr="UI New Logo String for PPT.png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72050"/>
            <a:ext cx="4114800" cy="9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40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</p:sldLayoutIdLst>
  <p:transition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 spc="-40">
          <a:solidFill>
            <a:schemeClr val="tx1"/>
          </a:solidFill>
          <a:latin typeface="Lato Black"/>
          <a:ea typeface="MS PGothic" pitchFamily="34" charset="-128"/>
          <a:cs typeface="Lato Black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Lato Black" charset="0"/>
          <a:ea typeface="MS PGothic" pitchFamily="34" charset="-128"/>
          <a:cs typeface="Lato Black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Lato Black" charset="0"/>
          <a:ea typeface="MS PGothic" pitchFamily="34" charset="-128"/>
          <a:cs typeface="Lato Black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Lato Black" charset="0"/>
          <a:ea typeface="MS PGothic" pitchFamily="34" charset="-128"/>
          <a:cs typeface="Lato Black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Lato Black" charset="0"/>
          <a:ea typeface="MS PGothic" pitchFamily="34" charset="-128"/>
          <a:cs typeface="Lato Black" charset="0"/>
        </a:defRPr>
      </a:lvl5pPr>
      <a:lvl6pPr marL="457189" algn="l" rtl="0" fontAlgn="base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 Black" pitchFamily="34" charset="0"/>
        </a:defRPr>
      </a:lvl6pPr>
      <a:lvl7pPr marL="914378" algn="l" rtl="0" fontAlgn="base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 Black" pitchFamily="34" charset="0"/>
        </a:defRPr>
      </a:lvl7pPr>
      <a:lvl8pPr marL="1371566" algn="l" rtl="0" fontAlgn="base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 Black" pitchFamily="34" charset="0"/>
        </a:defRPr>
      </a:lvl8pPr>
      <a:lvl9pPr marL="1828754" algn="l" rtl="0" fontAlgn="base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 Black" pitchFamily="34" charset="0"/>
        </a:defRPr>
      </a:lvl9pPr>
    </p:titleStyle>
    <p:bodyStyle>
      <a:lvl1pPr marL="342892" indent="-685783" algn="l" rtl="0" eaLnBrk="0" fontAlgn="base" hangingPunct="0">
        <a:lnSpc>
          <a:spcPts val="2700"/>
        </a:lnSpc>
        <a:spcBef>
          <a:spcPct val="20000"/>
        </a:spcBef>
        <a:spcAft>
          <a:spcPct val="0"/>
        </a:spcAft>
        <a:defRPr sz="2000">
          <a:solidFill>
            <a:srgbClr val="000000"/>
          </a:solidFill>
          <a:latin typeface="Lato Regular"/>
          <a:ea typeface="MS PGothic" pitchFamily="34" charset="-128"/>
          <a:cs typeface="Lato Regular"/>
        </a:defRPr>
      </a:lvl1pPr>
      <a:lvl2pPr marL="465126" indent="-190496" algn="l" rtl="0" eaLnBrk="0" fontAlgn="base" hangingPunct="0">
        <a:lnSpc>
          <a:spcPts val="2125"/>
        </a:lnSpc>
        <a:spcBef>
          <a:spcPts val="988"/>
        </a:spcBef>
        <a:spcAft>
          <a:spcPts val="1200"/>
        </a:spcAft>
        <a:buClr>
          <a:schemeClr val="tx2"/>
        </a:buClr>
        <a:buFont typeface="Wingdings" pitchFamily="2" charset="2"/>
        <a:buChar char="§"/>
        <a:defRPr sz="1600">
          <a:solidFill>
            <a:srgbClr val="8F8F8D"/>
          </a:solidFill>
          <a:latin typeface="Lato Regular"/>
          <a:ea typeface="MS PGothic" pitchFamily="34" charset="-128"/>
          <a:cs typeface="Lato Regular"/>
        </a:defRPr>
      </a:lvl2pPr>
      <a:lvl3pPr marL="885803" indent="-136522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rgbClr val="8F8F8D"/>
          </a:solidFill>
          <a:latin typeface="Lato Regular"/>
          <a:ea typeface="MS PGothic" pitchFamily="34" charset="-128"/>
          <a:cs typeface="Lato Regular"/>
        </a:defRPr>
      </a:lvl3pPr>
      <a:lvl4pPr marL="1141385" indent="-20954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>
          <a:solidFill>
            <a:srgbClr val="8F8F8D"/>
          </a:solidFill>
          <a:latin typeface="Lato Regular"/>
          <a:ea typeface="MS PGothic" pitchFamily="34" charset="-128"/>
          <a:cs typeface="Lato Regular"/>
        </a:defRPr>
      </a:lvl4pPr>
      <a:lvl5pPr marL="1369979" indent="-171446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>
          <a:solidFill>
            <a:srgbClr val="8F8F8D"/>
          </a:solidFill>
          <a:latin typeface="Lato Regular"/>
          <a:ea typeface="MS PGothic" pitchFamily="34" charset="-128"/>
          <a:cs typeface="Lato Regular"/>
        </a:defRPr>
      </a:lvl5pPr>
      <a:lvl6pPr marL="2514537" indent="-228594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915" indent="-228594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4286251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91C0C7B-E33E-4A7F-82EB-C2504F71678D}" type="datetime1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125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039A0F2-B8C4-47DD-A37F-570C1780E8EE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931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4286251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91C0C7B-E33E-4A7F-82EB-C2504F71678D}" type="datetime1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125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039A0F2-B8C4-47DD-A37F-570C1780E8EE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497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4286251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91C0C7B-E33E-4A7F-82EB-C2504F71678D}" type="datetime1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125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039A0F2-B8C4-47DD-A37F-570C1780E8EE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59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4286251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91C0C7B-E33E-4A7F-82EB-C2504F71678D}" type="datetime1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125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039A0F2-B8C4-47DD-A37F-570C1780E8EE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33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8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8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8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8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8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8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8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8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8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8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Combatting Charity Fraud: Enforcement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Karin Kunstler Goldman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Tracy Thorleifson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Alissa </a:t>
            </a:r>
            <a:r>
              <a:rPr lang="en-US" dirty="0" err="1" smtClean="0">
                <a:solidFill>
                  <a:schemeClr val="bg2"/>
                </a:solidFill>
              </a:rPr>
              <a:t>Gardenswartz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David </a:t>
            </a:r>
            <a:r>
              <a:rPr lang="en-US" dirty="0" smtClean="0">
                <a:solidFill>
                  <a:schemeClr val="bg2"/>
                </a:solidFill>
              </a:rPr>
              <a:t>Vladeck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Lloyd </a:t>
            </a:r>
            <a:r>
              <a:rPr lang="en-US" dirty="0">
                <a:solidFill>
                  <a:schemeClr val="bg2"/>
                </a:solidFill>
              </a:rPr>
              <a:t>Mayer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50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The Telemarketing Sales Rule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Jurisdiction co-extensive with FTC Act</a:t>
            </a:r>
          </a:p>
          <a:p>
            <a:r>
              <a:rPr lang="en-US" dirty="0" smtClean="0"/>
              <a:t>Telemarketing = a plan, program, or campaign . . . to induce the purchase of goods or services </a:t>
            </a:r>
            <a:r>
              <a:rPr lang="en-US" b="1" dirty="0" smtClean="0"/>
              <a:t>or a charitable contribution</a:t>
            </a:r>
            <a:r>
              <a:rPr lang="en-US" dirty="0" smtClean="0"/>
              <a:t>” involving more than one interstate telephone call</a:t>
            </a:r>
          </a:p>
          <a:p>
            <a:r>
              <a:rPr lang="en-US" dirty="0" smtClean="0"/>
              <a:t>Prohibits false and misleading charitable solicitations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26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Telemarketing Sales Rule</a:t>
            </a:r>
            <a:r>
              <a:rPr lang="en-US" dirty="0" smtClean="0"/>
              <a:t>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For profit fundraisers must comply with the entity-specific Do Not Call requirements, but are exempt from the National Do Not Call Registry provision.  Other calling restrictions also apply.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State attorneys general may bring actions to enforce the TSR in federal court.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413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FTC, All 50 States and D.C. v. Cancer Fund of America, et al.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First collective action by the FTC, 50 states and D.C. against a purported charity</a:t>
            </a:r>
          </a:p>
          <a:p>
            <a:r>
              <a:rPr lang="en-US" dirty="0" smtClean="0"/>
              <a:t>Sued 4 charities and related individuals that:</a:t>
            </a:r>
          </a:p>
          <a:p>
            <a:pPr lvl="1"/>
            <a:r>
              <a:rPr lang="en-US" dirty="0" smtClean="0"/>
              <a:t>raised more than $187 million from U.S. consumers over 5 years</a:t>
            </a:r>
          </a:p>
          <a:p>
            <a:pPr lvl="1"/>
            <a:r>
              <a:rPr lang="en-US" dirty="0" smtClean="0"/>
              <a:t>Lied about how donations would be used, promising:</a:t>
            </a:r>
          </a:p>
          <a:p>
            <a:pPr lvl="2"/>
            <a:r>
              <a:rPr lang="en-US" dirty="0" smtClean="0"/>
              <a:t>Pain medication for suffering children with cancer</a:t>
            </a:r>
          </a:p>
          <a:p>
            <a:pPr lvl="2"/>
            <a:r>
              <a:rPr lang="en-US" dirty="0" smtClean="0"/>
              <a:t>Hospice care for indigent cancer patients</a:t>
            </a:r>
          </a:p>
          <a:p>
            <a:pPr lvl="2"/>
            <a:r>
              <a:rPr lang="en-US" dirty="0" smtClean="0"/>
              <a:t>Medical equipment to needy cancer patients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855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Cancer Fund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Donations spent on family, friends, and fundraisers.</a:t>
            </a:r>
          </a:p>
          <a:p>
            <a:pPr lvl="1"/>
            <a:r>
              <a:rPr lang="en-US" dirty="0" smtClean="0"/>
              <a:t>Cruises and Disney World trips for board members</a:t>
            </a:r>
          </a:p>
          <a:p>
            <a:pPr lvl="1"/>
            <a:r>
              <a:rPr lang="en-US" dirty="0" smtClean="0"/>
              <a:t>Jet ski rentals, meals at Hooters, and purchases at Victoria’s Secret on charity credit cards</a:t>
            </a:r>
          </a:p>
          <a:p>
            <a:pPr lvl="1"/>
            <a:r>
              <a:rPr lang="en-US" dirty="0" smtClean="0"/>
              <a:t>Employed all family members, regardless of qualifications, paid tuition for and made loans to family and friends</a:t>
            </a:r>
          </a:p>
          <a:p>
            <a:pPr lvl="1"/>
            <a:r>
              <a:rPr lang="en-US" dirty="0" smtClean="0"/>
              <a:t>Collectively spent less than 3% of funds on programs described to donors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947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Cancer Fund</a:t>
            </a:r>
            <a:r>
              <a:rPr lang="en-US" dirty="0" smtClean="0"/>
              <a:t> (cont.)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Complaint alleged deceptive practices that violated FTC Act and laws of all 50 states, plus violations of the Telemarketing Sales Rule</a:t>
            </a:r>
          </a:p>
          <a:p>
            <a:r>
              <a:rPr lang="en-US" dirty="0" smtClean="0"/>
              <a:t>Settlements banned the responsible individuals from charitable solicitations and from oversight of charitable funds</a:t>
            </a:r>
          </a:p>
          <a:p>
            <a:r>
              <a:rPr lang="en-US" dirty="0" smtClean="0"/>
              <a:t>“Charities” are now in receivership, their assets have been liquidated and their existence dissolved.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442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Other FTC Enforcement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Enforcement &amp; Education Sweeps:</a:t>
            </a:r>
          </a:p>
          <a:p>
            <a:pPr lvl="1"/>
            <a:r>
              <a:rPr lang="en-US" dirty="0" smtClean="0"/>
              <a:t>Operation False Alarm (March 1997) (with 50 states)</a:t>
            </a:r>
          </a:p>
          <a:p>
            <a:pPr lvl="1"/>
            <a:r>
              <a:rPr lang="en-US" dirty="0" smtClean="0"/>
              <a:t>Operation Missed Giving (November 1998) (with 40 states)</a:t>
            </a:r>
          </a:p>
          <a:p>
            <a:pPr lvl="1"/>
            <a:r>
              <a:rPr lang="en-US" dirty="0" smtClean="0"/>
              <a:t>Operation Phoney Philanthropy (May 2003)(with 34 states)</a:t>
            </a:r>
          </a:p>
          <a:p>
            <a:pPr lvl="1"/>
            <a:r>
              <a:rPr lang="en-US" dirty="0" smtClean="0"/>
              <a:t>Operation False Charity (May 2009)(with 49 states)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790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Other FTC Enforcement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Actions against for-profit fundraisers violating Section 5 and/or the TSR, e.g.:</a:t>
            </a:r>
          </a:p>
          <a:p>
            <a:pPr lvl="1"/>
            <a:r>
              <a:rPr lang="en-US" dirty="0" smtClean="0"/>
              <a:t>U.S. v. Civic Development Group</a:t>
            </a:r>
          </a:p>
          <a:p>
            <a:pPr lvl="1"/>
            <a:r>
              <a:rPr lang="en-US" dirty="0" smtClean="0"/>
              <a:t>U.S. v. JAK Publications</a:t>
            </a:r>
          </a:p>
          <a:p>
            <a:r>
              <a:rPr lang="en-US" dirty="0" smtClean="0"/>
              <a:t>Actions against for profit companies claiming a charitable benefit associated with the sale of goods or services, e.g.:</a:t>
            </a:r>
          </a:p>
          <a:p>
            <a:pPr lvl="1"/>
            <a:r>
              <a:rPr lang="en-US" dirty="0" smtClean="0"/>
              <a:t>FTC v. American Handicapped and Disadvantaged Workers,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351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horizon 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FTC will combat charity fraud by:</a:t>
            </a:r>
          </a:p>
          <a:p>
            <a:pPr lvl="1"/>
            <a:r>
              <a:rPr lang="en-US" dirty="0" smtClean="0"/>
              <a:t>Continuing to collaborate with state partners</a:t>
            </a:r>
          </a:p>
          <a:p>
            <a:pPr lvl="1"/>
            <a:r>
              <a:rPr lang="en-US" dirty="0" smtClean="0"/>
              <a:t>Bringing enforcement actions against for profit fundraisers and sham charities that lie to consumers and misuse money intended to support charitable causes, when possible and appropriate</a:t>
            </a:r>
          </a:p>
          <a:p>
            <a:pPr lvl="1"/>
            <a:r>
              <a:rPr lang="en-US" dirty="0" smtClean="0"/>
              <a:t>Educating consumers by providing them tools to avoid charity fraud and achieve their charitable purposes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363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o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748114"/>
            <a:ext cx="2188366" cy="35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1524000" y="112078"/>
            <a:ext cx="716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800" b="1" cap="small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Colorado Office </a:t>
            </a:r>
            <a:r>
              <a:rPr lang="en-US" sz="2800" b="1" cap="small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of the Attorney General</a:t>
            </a:r>
            <a:br>
              <a:rPr lang="en-US" sz="2800" b="1" cap="small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n-US" sz="2800" b="1" cap="small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Consumer Protection Section</a:t>
            </a:r>
            <a:endParaRPr lang="en-US" sz="2800" b="1" cap="small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0" y="1121328"/>
            <a:ext cx="914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17" y="112078"/>
            <a:ext cx="114986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685800" y="1752602"/>
            <a:ext cx="7772400" cy="1829761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defTabSz="914400"/>
            <a:r>
              <a:rPr lang="en-US" sz="4400" dirty="0" smtClean="0">
                <a:solidFill>
                  <a:srgbClr val="DEF5FA"/>
                </a:solidFill>
              </a:rPr>
              <a:t>Recent State Charity Fraud Enforcement Actions</a:t>
            </a:r>
            <a:endParaRPr lang="en-US" sz="4400" dirty="0">
              <a:solidFill>
                <a:srgbClr val="DEF5FA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685800" y="3611607"/>
            <a:ext cx="7772400" cy="1199704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>
              <a:buClr>
                <a:srgbClr val="2DA2BF"/>
              </a:buClr>
              <a:defRPr/>
            </a:pPr>
            <a:r>
              <a:rPr lang="en-US" sz="2400" dirty="0" smtClean="0">
                <a:solidFill>
                  <a:prstClr val="white">
                    <a:lumMod val="95000"/>
                  </a:prstClr>
                </a:solidFill>
              </a:rPr>
              <a:t>Alissa Gardenswartz</a:t>
            </a:r>
          </a:p>
          <a:p>
            <a:pPr defTabSz="914400">
              <a:buClr>
                <a:srgbClr val="2DA2BF"/>
              </a:buClr>
              <a:defRPr/>
            </a:pPr>
            <a:r>
              <a:rPr lang="en-US" sz="2400" dirty="0" smtClean="0">
                <a:solidFill>
                  <a:prstClr val="white">
                    <a:lumMod val="95000"/>
                  </a:prstClr>
                </a:solidFill>
              </a:rPr>
              <a:t>Deputy Attorney General</a:t>
            </a:r>
          </a:p>
          <a:p>
            <a:pPr defTabSz="914400">
              <a:buClr>
                <a:srgbClr val="2DA2BF"/>
              </a:buClr>
              <a:defRPr/>
            </a:pPr>
            <a:endParaRPr lang="en-US" dirty="0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42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o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748114"/>
            <a:ext cx="2188366" cy="35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1524000" y="112078"/>
            <a:ext cx="716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800" b="1" cap="small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Colorado Office </a:t>
            </a:r>
            <a:r>
              <a:rPr lang="en-US" sz="2800" b="1" cap="small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of the Attorney General</a:t>
            </a:r>
            <a:br>
              <a:rPr lang="en-US" sz="2800" b="1" cap="small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n-US" sz="2800" b="1" cap="small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Consumer Protection Section</a:t>
            </a:r>
            <a:endParaRPr lang="en-US" sz="2800" b="1" cap="small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0" y="1121328"/>
            <a:ext cx="914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17" y="112078"/>
            <a:ext cx="114986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75617" y="1200150"/>
            <a:ext cx="2316372" cy="742948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/>
            <a:r>
              <a:rPr lang="en-US" sz="3600" dirty="0" smtClean="0">
                <a:solidFill>
                  <a:srgbClr val="DEF5FA"/>
                </a:solidFill>
              </a:rPr>
              <a:t>Overview</a:t>
            </a:r>
            <a:endParaRPr lang="en-US" sz="3600" dirty="0">
              <a:solidFill>
                <a:srgbClr val="DEF5FA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5617" y="2055620"/>
            <a:ext cx="8639783" cy="2321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 defTabSz="914400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  <a:defRPr/>
            </a:pPr>
            <a:r>
              <a:rPr lang="en-US" sz="2700" kern="0" dirty="0" smtClean="0">
                <a:solidFill>
                  <a:prstClr val="white">
                    <a:lumMod val="95000"/>
                  </a:prstClr>
                </a:solidFill>
              </a:rPr>
              <a:t>Solicitation Fraud Actions Fall Into One of Three Categories:</a:t>
            </a:r>
          </a:p>
          <a:p>
            <a:pPr marL="109728" defTabSz="914400"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endParaRPr lang="en-US" sz="1100" kern="0" dirty="0" smtClean="0">
              <a:solidFill>
                <a:prstClr val="white">
                  <a:lumMod val="95000"/>
                </a:prstClr>
              </a:solidFill>
            </a:endParaRPr>
          </a:p>
          <a:p>
            <a:pPr marL="1993392" lvl="4" indent="-228600" defTabSz="914400">
              <a:spcBef>
                <a:spcPts val="324"/>
              </a:spcBef>
              <a:buClr>
                <a:srgbClr val="2DA2BF"/>
              </a:buClr>
              <a:buFont typeface="Verdana"/>
              <a:buChar char="◦"/>
            </a:pPr>
            <a:r>
              <a:rPr lang="en-US" sz="2300" kern="0" dirty="0" smtClean="0">
                <a:solidFill>
                  <a:prstClr val="white">
                    <a:lumMod val="95000"/>
                  </a:prstClr>
                </a:solidFill>
              </a:rPr>
              <a:t>Action Taken Against Charity</a:t>
            </a:r>
          </a:p>
          <a:p>
            <a:pPr marL="1993392" lvl="4" indent="-228600" defTabSz="914400">
              <a:spcBef>
                <a:spcPts val="324"/>
              </a:spcBef>
              <a:buClr>
                <a:srgbClr val="2DA2BF"/>
              </a:buClr>
              <a:buFont typeface="Verdana"/>
              <a:buChar char="◦"/>
            </a:pPr>
            <a:r>
              <a:rPr lang="en-US" sz="2300" kern="0" dirty="0" smtClean="0">
                <a:solidFill>
                  <a:prstClr val="white">
                    <a:lumMod val="95000"/>
                  </a:prstClr>
                </a:solidFill>
              </a:rPr>
              <a:t>Action Taken Against Paid Solicitor</a:t>
            </a:r>
          </a:p>
          <a:p>
            <a:pPr marL="1993392" lvl="4" indent="-228600" defTabSz="914400">
              <a:spcBef>
                <a:spcPts val="324"/>
              </a:spcBef>
              <a:buClr>
                <a:srgbClr val="2DA2BF"/>
              </a:buClr>
              <a:buFont typeface="Verdana"/>
              <a:buChar char="◦"/>
            </a:pPr>
            <a:r>
              <a:rPr lang="en-US" sz="2300" kern="0" dirty="0" smtClean="0">
                <a:solidFill>
                  <a:prstClr val="white">
                    <a:lumMod val="95000"/>
                  </a:prstClr>
                </a:solidFill>
              </a:rPr>
              <a:t>Action Taken Against Both</a:t>
            </a:r>
            <a:endParaRPr lang="en-US" sz="2300" kern="0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32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143000"/>
            <a:ext cx="7924800" cy="3105150"/>
          </a:xfrm>
        </p:spPr>
        <p:txBody>
          <a:bodyPr/>
          <a:lstStyle/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000" b="1" cap="all" dirty="0"/>
              <a:t>Give &amp; Take:  Consumers, Contributions, and Charity</a:t>
            </a:r>
            <a:br>
              <a:rPr lang="en-US" sz="2000" b="1" cap="all" dirty="0"/>
            </a:br>
            <a:r>
              <a:rPr lang="en-US" sz="2000" b="1" dirty="0"/>
              <a:t>A Conference Exploring Consumer Protection Issues Associated with Charitable Solicitations</a:t>
            </a:r>
            <a:br>
              <a:rPr lang="en-US" sz="2000" b="1" dirty="0"/>
            </a:b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March 21, 2017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00350"/>
            <a:ext cx="7620000" cy="1371600"/>
          </a:xfrm>
        </p:spPr>
        <p:txBody>
          <a:bodyPr>
            <a:noAutofit/>
          </a:bodyPr>
          <a:lstStyle/>
          <a:p>
            <a:endParaRPr lang="en-US" dirty="0"/>
          </a:p>
          <a:p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209550" y="400062"/>
            <a:ext cx="5867400" cy="1323437"/>
          </a:xfrm>
          <a:prstGeom prst="rect">
            <a:avLst/>
          </a:prstGeom>
          <a:solidFill>
            <a:schemeClr val="bg1"/>
          </a:solidFill>
        </p:spPr>
        <p:txBody>
          <a:bodyPr wrap="square" lIns="91438" tIns="45719" rIns="91438" bIns="45719" rtlCol="0">
            <a:spAutoFit/>
          </a:bodyPr>
          <a:lstStyle/>
          <a:p>
            <a:endParaRPr lang="en-US" sz="8000" dirty="0">
              <a:solidFill>
                <a:prstClr val="black"/>
              </a:solidFill>
            </a:endParaRPr>
          </a:p>
        </p:txBody>
      </p:sp>
      <p:pic>
        <p:nvPicPr>
          <p:cNvPr id="1030" name="Picture 6" descr="D:\Users\mgaddy\AppData\Local\Microsoft\Windows\Temporary Internet Files\Content.Outlook\DAAZOIJ7\CLS-AG-Program_horizontal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7" y="282182"/>
            <a:ext cx="4495801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int.urban.org/UrbanInstituteBrandIdentity/img/LOGOS/grid/with-elevate/white_bg/urban_grid_elevate_blue_whi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5764"/>
            <a:ext cx="4267200" cy="79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620" y="1200162"/>
            <a:ext cx="5803900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249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o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748114"/>
            <a:ext cx="2188366" cy="35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1524000" y="112078"/>
            <a:ext cx="716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800" b="1" cap="small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Colorado Office </a:t>
            </a:r>
            <a:r>
              <a:rPr lang="en-US" sz="2800" b="1" cap="small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of the Attorney General</a:t>
            </a:r>
            <a:br>
              <a:rPr lang="en-US" sz="2800" b="1" cap="small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n-US" sz="2800" b="1" cap="small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Consumer Protection Section</a:t>
            </a:r>
            <a:endParaRPr lang="en-US" sz="2800" b="1" cap="small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0" y="1121328"/>
            <a:ext cx="914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17" y="112078"/>
            <a:ext cx="114986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12338" y="1200150"/>
            <a:ext cx="6629400" cy="74294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/>
            <a:r>
              <a:rPr lang="en-US" sz="3600" dirty="0">
                <a:solidFill>
                  <a:srgbClr val="DEF5FA"/>
                </a:solidFill>
              </a:rPr>
              <a:t>Actions Against Charity Only</a:t>
            </a:r>
          </a:p>
        </p:txBody>
      </p:sp>
      <p:sp>
        <p:nvSpPr>
          <p:cNvPr id="4" name="Rectangle 3"/>
          <p:cNvSpPr/>
          <p:nvPr/>
        </p:nvSpPr>
        <p:spPr>
          <a:xfrm>
            <a:off x="312338" y="1956705"/>
            <a:ext cx="8770749" cy="2423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 defTabSz="914400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  <a:defRPr/>
            </a:pPr>
            <a:r>
              <a:rPr lang="en-US" b="1" kern="0" dirty="0" err="1" smtClean="0">
                <a:solidFill>
                  <a:prstClr val="white">
                    <a:lumMod val="95000"/>
                  </a:prstClr>
                </a:solidFill>
              </a:rPr>
              <a:t>VietNow</a:t>
            </a:r>
            <a:r>
              <a:rPr lang="en-US" b="1" kern="0" dirty="0" smtClean="0">
                <a:solidFill>
                  <a:prstClr val="white">
                    <a:lumMod val="95000"/>
                  </a:prstClr>
                </a:solidFill>
              </a:rPr>
              <a:t> – MI</a:t>
            </a:r>
          </a:p>
          <a:p>
            <a:pPr marL="109728" defTabSz="914400"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endParaRPr lang="en-US" sz="800" b="1" kern="0" dirty="0" smtClean="0">
              <a:solidFill>
                <a:prstClr val="white">
                  <a:lumMod val="95000"/>
                </a:prstClr>
              </a:solidFill>
            </a:endParaRPr>
          </a:p>
          <a:p>
            <a:pPr marL="621792" lvl="1" indent="-228600" defTabSz="914400">
              <a:spcBef>
                <a:spcPts val="324"/>
              </a:spcBef>
              <a:buClr>
                <a:srgbClr val="2DA2BF"/>
              </a:buClr>
              <a:buFont typeface="Verdana"/>
              <a:buChar char="◦"/>
              <a:defRPr/>
            </a:pPr>
            <a:r>
              <a:rPr lang="en-US" kern="0" dirty="0" smtClean="0">
                <a:solidFill>
                  <a:prstClr val="white">
                    <a:lumMod val="95000"/>
                  </a:prstClr>
                </a:solidFill>
              </a:rPr>
              <a:t>Used two paid solicitors (Corporations for Character and Courtesy Call)</a:t>
            </a:r>
          </a:p>
          <a:p>
            <a:pPr marL="621792" lvl="1" indent="-228600" defTabSz="914400">
              <a:spcBef>
                <a:spcPts val="324"/>
              </a:spcBef>
              <a:buClr>
                <a:srgbClr val="2DA2BF"/>
              </a:buClr>
              <a:buFont typeface="Verdana"/>
              <a:buChar char="◦"/>
              <a:defRPr/>
            </a:pPr>
            <a:r>
              <a:rPr lang="en-US" kern="0" dirty="0" smtClean="0">
                <a:solidFill>
                  <a:prstClr val="white">
                    <a:lumMod val="95000"/>
                  </a:prstClr>
                </a:solidFill>
              </a:rPr>
              <a:t>Charity approved misrepresentations in solicitation scripts</a:t>
            </a:r>
          </a:p>
          <a:p>
            <a:pPr marL="859536" lvl="2" indent="-228600" defTabSz="914400">
              <a:spcBef>
                <a:spcPts val="350"/>
              </a:spcBef>
              <a:buClr>
                <a:srgbClr val="DA1F28"/>
              </a:buClr>
              <a:buSzPct val="100000"/>
              <a:buFont typeface="Wingdings 2"/>
              <a:buChar char=""/>
              <a:defRPr/>
            </a:pPr>
            <a:r>
              <a:rPr lang="en-US" kern="0" dirty="0" smtClean="0">
                <a:solidFill>
                  <a:prstClr val="white">
                    <a:lumMod val="95000"/>
                  </a:prstClr>
                </a:solidFill>
              </a:rPr>
              <a:t>Misrepresented local benefit (12% after expenses to MI Vets)</a:t>
            </a:r>
          </a:p>
          <a:p>
            <a:pPr marL="859536" lvl="2" indent="-228600" defTabSz="914400">
              <a:spcBef>
                <a:spcPts val="350"/>
              </a:spcBef>
              <a:buClr>
                <a:srgbClr val="DA1F28"/>
              </a:buClr>
              <a:buSzPct val="100000"/>
              <a:buFont typeface="Wingdings 2"/>
              <a:buChar char=""/>
              <a:defRPr/>
            </a:pPr>
            <a:r>
              <a:rPr lang="en-US" kern="0" dirty="0" smtClean="0">
                <a:solidFill>
                  <a:prstClr val="white">
                    <a:lumMod val="95000"/>
                  </a:prstClr>
                </a:solidFill>
              </a:rPr>
              <a:t>Misrepresented that money went to medical facilities and treatment</a:t>
            </a:r>
          </a:p>
          <a:p>
            <a:pPr marL="621792" lvl="1" indent="-228600" defTabSz="914400">
              <a:spcBef>
                <a:spcPts val="324"/>
              </a:spcBef>
              <a:buClr>
                <a:srgbClr val="2DA2BF"/>
              </a:buClr>
              <a:buFont typeface="Verdana"/>
              <a:buChar char="◦"/>
              <a:defRPr/>
            </a:pPr>
            <a:r>
              <a:rPr lang="en-US" kern="0" dirty="0" smtClean="0">
                <a:solidFill>
                  <a:prstClr val="white">
                    <a:lumMod val="95000"/>
                  </a:prstClr>
                </a:solidFill>
              </a:rPr>
              <a:t>Noted </a:t>
            </a:r>
            <a:r>
              <a:rPr lang="en-US" i="1" kern="0" dirty="0" smtClean="0">
                <a:solidFill>
                  <a:prstClr val="white">
                    <a:lumMod val="95000"/>
                  </a:prstClr>
                </a:solidFill>
              </a:rPr>
              <a:t>de </a:t>
            </a:r>
            <a:r>
              <a:rPr lang="en-US" i="1" kern="0" dirty="0" err="1" smtClean="0">
                <a:solidFill>
                  <a:prstClr val="white">
                    <a:lumMod val="95000"/>
                  </a:prstClr>
                </a:solidFill>
              </a:rPr>
              <a:t>minimus</a:t>
            </a:r>
            <a:r>
              <a:rPr lang="en-US" i="1" kern="0" dirty="0" smtClean="0">
                <a:solidFill>
                  <a:prstClr val="white">
                    <a:lumMod val="95000"/>
                  </a:prstClr>
                </a:solidFill>
              </a:rPr>
              <a:t> </a:t>
            </a:r>
            <a:r>
              <a:rPr lang="en-US" kern="0" dirty="0" smtClean="0">
                <a:solidFill>
                  <a:prstClr val="white">
                    <a:lumMod val="95000"/>
                  </a:prstClr>
                </a:solidFill>
              </a:rPr>
              <a:t>amount given to charitable programs as support for fraud claims</a:t>
            </a:r>
          </a:p>
        </p:txBody>
      </p:sp>
    </p:spTree>
    <p:extLst>
      <p:ext uri="{BB962C8B-B14F-4D97-AF65-F5344CB8AC3E}">
        <p14:creationId xmlns:p14="http://schemas.microsoft.com/office/powerpoint/2010/main" val="59544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o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748114"/>
            <a:ext cx="2188366" cy="35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1524000" y="112078"/>
            <a:ext cx="716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800" b="1" cap="small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Colorado Office </a:t>
            </a:r>
            <a:r>
              <a:rPr lang="en-US" sz="2800" b="1" cap="small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of the Attorney General</a:t>
            </a:r>
            <a:br>
              <a:rPr lang="en-US" sz="2800" b="1" cap="small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n-US" sz="2800" b="1" cap="small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Consumer Protection Section</a:t>
            </a:r>
            <a:endParaRPr lang="en-US" sz="2800" b="1" cap="small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0" y="1121328"/>
            <a:ext cx="914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17" y="112078"/>
            <a:ext cx="114986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12338" y="1200150"/>
            <a:ext cx="6629400" cy="74294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/>
            <a:r>
              <a:rPr lang="en-US" sz="3600" dirty="0">
                <a:solidFill>
                  <a:srgbClr val="DEF5FA"/>
                </a:solidFill>
              </a:rPr>
              <a:t>Actions Against Charity Only</a:t>
            </a:r>
          </a:p>
        </p:txBody>
      </p:sp>
      <p:sp>
        <p:nvSpPr>
          <p:cNvPr id="4" name="Rectangle 3"/>
          <p:cNvSpPr/>
          <p:nvPr/>
        </p:nvSpPr>
        <p:spPr>
          <a:xfrm>
            <a:off x="312338" y="1943098"/>
            <a:ext cx="8770749" cy="204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 defTabSz="914400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b="1" dirty="0">
                <a:solidFill>
                  <a:prstClr val="white">
                    <a:lumMod val="95000"/>
                  </a:prstClr>
                </a:solidFill>
              </a:rPr>
              <a:t>National Vietnam Veterans Foundation/American Veteran Support </a:t>
            </a:r>
            <a:r>
              <a:rPr lang="en-US" b="1" dirty="0" smtClean="0">
                <a:solidFill>
                  <a:prstClr val="white">
                    <a:lumMod val="95000"/>
                  </a:prstClr>
                </a:solidFill>
              </a:rPr>
              <a:t>Foundation – NY</a:t>
            </a:r>
          </a:p>
          <a:p>
            <a:pPr marL="109728" defTabSz="914400">
              <a:spcBef>
                <a:spcPts val="400"/>
              </a:spcBef>
              <a:buClr>
                <a:srgbClr val="2DA2BF"/>
              </a:buClr>
              <a:buSzPct val="68000"/>
            </a:pPr>
            <a:endParaRPr lang="en-US" sz="800" b="1" dirty="0">
              <a:solidFill>
                <a:prstClr val="white">
                  <a:lumMod val="95000"/>
                </a:prstClr>
              </a:solidFill>
            </a:endParaRPr>
          </a:p>
          <a:p>
            <a:pPr marL="621792" lvl="1" indent="-228600" defTabSz="914400">
              <a:spcBef>
                <a:spcPts val="324"/>
              </a:spcBef>
              <a:buClr>
                <a:srgbClr val="2DA2BF"/>
              </a:buClr>
              <a:buFont typeface="Verdana"/>
              <a:buChar char="◦"/>
            </a:pPr>
            <a:r>
              <a:rPr lang="en-US" dirty="0">
                <a:solidFill>
                  <a:prstClr val="white">
                    <a:lumMod val="95000"/>
                  </a:prstClr>
                </a:solidFill>
              </a:rPr>
              <a:t>Majority of funds went to professional fundraisers</a:t>
            </a:r>
          </a:p>
          <a:p>
            <a:pPr marL="621792" lvl="1" indent="-228600" defTabSz="914400">
              <a:spcBef>
                <a:spcPts val="324"/>
              </a:spcBef>
              <a:buClr>
                <a:srgbClr val="2DA2BF"/>
              </a:buClr>
              <a:buFont typeface="Verdana"/>
              <a:buChar char="◦"/>
            </a:pPr>
            <a:r>
              <a:rPr lang="en-US" dirty="0">
                <a:solidFill>
                  <a:prstClr val="white">
                    <a:lumMod val="95000"/>
                  </a:prstClr>
                </a:solidFill>
              </a:rPr>
              <a:t>Fraction that went to NVVF reduced by pattern of abuse and mismanagement</a:t>
            </a:r>
          </a:p>
          <a:p>
            <a:pPr marL="621792" lvl="1" indent="-228600" defTabSz="914400">
              <a:spcBef>
                <a:spcPts val="324"/>
              </a:spcBef>
              <a:buClr>
                <a:srgbClr val="2DA2BF"/>
              </a:buClr>
              <a:buFont typeface="Verdana"/>
              <a:buChar char="◦"/>
            </a:pPr>
            <a:r>
              <a:rPr lang="en-US" dirty="0">
                <a:solidFill>
                  <a:prstClr val="white">
                    <a:lumMod val="95000"/>
                  </a:prstClr>
                </a:solidFill>
              </a:rPr>
              <a:t>False and inaccurate registration filings</a:t>
            </a:r>
          </a:p>
        </p:txBody>
      </p:sp>
    </p:spTree>
    <p:extLst>
      <p:ext uri="{BB962C8B-B14F-4D97-AF65-F5344CB8AC3E}">
        <p14:creationId xmlns:p14="http://schemas.microsoft.com/office/powerpoint/2010/main" val="114698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o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748114"/>
            <a:ext cx="2188366" cy="35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1524000" y="112078"/>
            <a:ext cx="716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800" b="1" cap="small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Colorado Office </a:t>
            </a:r>
            <a:r>
              <a:rPr lang="en-US" sz="2800" b="1" cap="small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of the Attorney General</a:t>
            </a:r>
            <a:br>
              <a:rPr lang="en-US" sz="2800" b="1" cap="small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n-US" sz="2800" b="1" cap="small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Consumer Protection Section</a:t>
            </a:r>
            <a:endParaRPr lang="en-US" sz="2800" b="1" cap="small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0" y="1121328"/>
            <a:ext cx="914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17" y="112078"/>
            <a:ext cx="114986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12338" y="1200150"/>
            <a:ext cx="6629400" cy="74294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/>
            <a:r>
              <a:rPr lang="en-US" sz="3600" dirty="0">
                <a:solidFill>
                  <a:srgbClr val="DEF5FA"/>
                </a:solidFill>
              </a:rPr>
              <a:t>Actions Against Charity Only</a:t>
            </a:r>
          </a:p>
        </p:txBody>
      </p:sp>
      <p:sp>
        <p:nvSpPr>
          <p:cNvPr id="4" name="Rectangle 3"/>
          <p:cNvSpPr/>
          <p:nvPr/>
        </p:nvSpPr>
        <p:spPr>
          <a:xfrm>
            <a:off x="331932" y="1956705"/>
            <a:ext cx="8770749" cy="2675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 defTabSz="914400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b="1" dirty="0">
                <a:solidFill>
                  <a:prstClr val="white">
                    <a:lumMod val="95000"/>
                  </a:prstClr>
                </a:solidFill>
              </a:rPr>
              <a:t>Florida Veteran’s Assistance Corp. and VFW-VA Assistance Programs Corp., – </a:t>
            </a:r>
            <a:r>
              <a:rPr lang="en-US" b="1" dirty="0" smtClean="0">
                <a:solidFill>
                  <a:prstClr val="white">
                    <a:lumMod val="95000"/>
                  </a:prstClr>
                </a:solidFill>
              </a:rPr>
              <a:t>FL</a:t>
            </a:r>
          </a:p>
          <a:p>
            <a:pPr marL="365760" indent="-256032" defTabSz="914400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endParaRPr lang="en-US" sz="800" dirty="0">
              <a:solidFill>
                <a:prstClr val="white">
                  <a:lumMod val="95000"/>
                </a:prstClr>
              </a:solidFill>
            </a:endParaRPr>
          </a:p>
          <a:p>
            <a:pPr marL="621792" lvl="1" indent="-228600" defTabSz="914400">
              <a:spcBef>
                <a:spcPts val="324"/>
              </a:spcBef>
              <a:buClr>
                <a:srgbClr val="2DA2BF"/>
              </a:buClr>
              <a:buFont typeface="Verdana"/>
              <a:buChar char="◦"/>
            </a:pPr>
            <a:r>
              <a:rPr lang="en-US" dirty="0">
                <a:solidFill>
                  <a:prstClr val="white">
                    <a:lumMod val="95000"/>
                  </a:prstClr>
                </a:solidFill>
              </a:rPr>
              <a:t>Suggested </a:t>
            </a:r>
            <a:r>
              <a:rPr lang="en-US" dirty="0" smtClean="0">
                <a:solidFill>
                  <a:prstClr val="white">
                    <a:lumMod val="95000"/>
                  </a:prstClr>
                </a:solidFill>
              </a:rPr>
              <a:t>association </a:t>
            </a:r>
            <a:r>
              <a:rPr lang="en-US" dirty="0">
                <a:solidFill>
                  <a:prstClr val="white">
                    <a:lumMod val="95000"/>
                  </a:prstClr>
                </a:solidFill>
              </a:rPr>
              <a:t>with VFW and VA in solicitations</a:t>
            </a:r>
          </a:p>
          <a:p>
            <a:pPr marL="621792" lvl="1" indent="-228600" defTabSz="914400">
              <a:spcBef>
                <a:spcPts val="324"/>
              </a:spcBef>
              <a:buClr>
                <a:srgbClr val="2DA2BF"/>
              </a:buClr>
              <a:buFont typeface="Verdana"/>
              <a:buChar char="◦"/>
            </a:pPr>
            <a:r>
              <a:rPr lang="en-US" dirty="0">
                <a:solidFill>
                  <a:prstClr val="white">
                    <a:lumMod val="95000"/>
                  </a:prstClr>
                </a:solidFill>
              </a:rPr>
              <a:t>Used unregistered paid solicitors</a:t>
            </a:r>
          </a:p>
          <a:p>
            <a:pPr marL="621792" lvl="1" indent="-228600" defTabSz="914400">
              <a:spcBef>
                <a:spcPts val="324"/>
              </a:spcBef>
              <a:buClr>
                <a:srgbClr val="2DA2BF"/>
              </a:buClr>
              <a:buFont typeface="Verdana"/>
              <a:buChar char="◦"/>
            </a:pPr>
            <a:r>
              <a:rPr lang="en-US" dirty="0">
                <a:solidFill>
                  <a:prstClr val="white">
                    <a:lumMod val="95000"/>
                  </a:prstClr>
                </a:solidFill>
              </a:rPr>
              <a:t>Both charity and solicitors pretended to be U.S. Military, promised specific benefits to veterans that were never provided</a:t>
            </a:r>
          </a:p>
          <a:p>
            <a:pPr marL="621792" lvl="1" indent="-228600" defTabSz="914400">
              <a:spcBef>
                <a:spcPts val="324"/>
              </a:spcBef>
              <a:buClr>
                <a:srgbClr val="2DA2BF"/>
              </a:buClr>
              <a:buFont typeface="Verdana"/>
              <a:buChar char="◦"/>
            </a:pPr>
            <a:r>
              <a:rPr lang="en-US" dirty="0">
                <a:solidFill>
                  <a:prstClr val="white">
                    <a:lumMod val="95000"/>
                  </a:prstClr>
                </a:solidFill>
              </a:rPr>
              <a:t>Misrepresented tax deductibility</a:t>
            </a:r>
          </a:p>
          <a:p>
            <a:pPr marL="621792" lvl="1" indent="-228600" defTabSz="914400">
              <a:spcBef>
                <a:spcPts val="324"/>
              </a:spcBef>
              <a:buClr>
                <a:srgbClr val="2DA2BF"/>
              </a:buClr>
              <a:buFont typeface="Verdana"/>
              <a:buChar char="◦"/>
            </a:pPr>
            <a:r>
              <a:rPr lang="en-US" dirty="0">
                <a:solidFill>
                  <a:prstClr val="white">
                    <a:lumMod val="95000"/>
                  </a:prstClr>
                </a:solidFill>
              </a:rPr>
              <a:t>Submitted false information in registrations</a:t>
            </a:r>
          </a:p>
        </p:txBody>
      </p:sp>
    </p:spTree>
    <p:extLst>
      <p:ext uri="{BB962C8B-B14F-4D97-AF65-F5344CB8AC3E}">
        <p14:creationId xmlns:p14="http://schemas.microsoft.com/office/powerpoint/2010/main" val="254916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o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748114"/>
            <a:ext cx="2188366" cy="35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1524000" y="112078"/>
            <a:ext cx="716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800" b="1" cap="small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Colorado Office </a:t>
            </a:r>
            <a:r>
              <a:rPr lang="en-US" sz="2800" b="1" cap="small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of the Attorney General</a:t>
            </a:r>
            <a:br>
              <a:rPr lang="en-US" sz="2800" b="1" cap="small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n-US" sz="2800" b="1" cap="small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Consumer Protection Section</a:t>
            </a:r>
            <a:endParaRPr lang="en-US" sz="2800" b="1" cap="small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0" y="1121328"/>
            <a:ext cx="914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17" y="112078"/>
            <a:ext cx="114986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12338" y="1200150"/>
            <a:ext cx="6629400" cy="74294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/>
            <a:r>
              <a:rPr lang="en-US" sz="3600" dirty="0">
                <a:solidFill>
                  <a:srgbClr val="DEF5FA"/>
                </a:solidFill>
              </a:rPr>
              <a:t>Actions Against Charity Only</a:t>
            </a:r>
          </a:p>
        </p:txBody>
      </p:sp>
      <p:sp>
        <p:nvSpPr>
          <p:cNvPr id="4" name="Rectangle 3"/>
          <p:cNvSpPr/>
          <p:nvPr/>
        </p:nvSpPr>
        <p:spPr>
          <a:xfrm>
            <a:off x="331932" y="1956705"/>
            <a:ext cx="8770749" cy="2675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 defTabSz="914400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b="1" dirty="0">
                <a:solidFill>
                  <a:prstClr val="white">
                    <a:lumMod val="95000"/>
                  </a:prstClr>
                </a:solidFill>
              </a:rPr>
              <a:t>Breast Cancer Outreach </a:t>
            </a:r>
            <a:r>
              <a:rPr lang="en-US" b="1" dirty="0" smtClean="0">
                <a:solidFill>
                  <a:prstClr val="white">
                    <a:lumMod val="95000"/>
                  </a:prstClr>
                </a:solidFill>
              </a:rPr>
              <a:t>Foundation - MI</a:t>
            </a:r>
          </a:p>
          <a:p>
            <a:pPr marL="365760" indent="-256032" defTabSz="914400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endParaRPr lang="en-US" sz="800" b="1" dirty="0">
              <a:solidFill>
                <a:prstClr val="white">
                  <a:lumMod val="95000"/>
                </a:prstClr>
              </a:solidFill>
            </a:endParaRPr>
          </a:p>
          <a:p>
            <a:pPr marL="621792" lvl="1" indent="-228600" defTabSz="914400">
              <a:spcBef>
                <a:spcPts val="324"/>
              </a:spcBef>
              <a:buClr>
                <a:srgbClr val="2DA2BF"/>
              </a:buClr>
              <a:buFont typeface="Verdana"/>
              <a:buChar char="◦"/>
            </a:pPr>
            <a:r>
              <a:rPr lang="en-US" dirty="0">
                <a:solidFill>
                  <a:prstClr val="white">
                    <a:lumMod val="95000"/>
                  </a:prstClr>
                </a:solidFill>
              </a:rPr>
              <a:t>Used several paid solicitors </a:t>
            </a:r>
          </a:p>
          <a:p>
            <a:pPr marL="621792" lvl="1" indent="-228600" defTabSz="914400">
              <a:spcBef>
                <a:spcPts val="324"/>
              </a:spcBef>
              <a:buClr>
                <a:srgbClr val="2DA2BF"/>
              </a:buClr>
              <a:buFont typeface="Verdana"/>
              <a:buChar char="◦"/>
            </a:pPr>
            <a:r>
              <a:rPr lang="en-US" dirty="0">
                <a:solidFill>
                  <a:prstClr val="white">
                    <a:lumMod val="95000"/>
                  </a:prstClr>
                </a:solidFill>
              </a:rPr>
              <a:t>All </a:t>
            </a:r>
            <a:r>
              <a:rPr lang="en-US" dirty="0" smtClean="0">
                <a:solidFill>
                  <a:prstClr val="white">
                    <a:lumMod val="95000"/>
                  </a:prstClr>
                </a:solidFill>
              </a:rPr>
              <a:t>scripts represented that </a:t>
            </a:r>
            <a:r>
              <a:rPr lang="en-US" dirty="0">
                <a:solidFill>
                  <a:prstClr val="white">
                    <a:lumMod val="95000"/>
                  </a:prstClr>
                </a:solidFill>
              </a:rPr>
              <a:t>BCOF was raising money for breast cancer research/finding a vaccine for breast cancer</a:t>
            </a:r>
          </a:p>
          <a:p>
            <a:pPr marL="621792" lvl="1" indent="-228600" defTabSz="914400">
              <a:spcBef>
                <a:spcPts val="324"/>
              </a:spcBef>
              <a:buClr>
                <a:srgbClr val="2DA2BF"/>
              </a:buClr>
              <a:buFont typeface="Verdana"/>
              <a:buChar char="◦"/>
            </a:pPr>
            <a:r>
              <a:rPr lang="en-US" dirty="0">
                <a:solidFill>
                  <a:prstClr val="white">
                    <a:lumMod val="95000"/>
                  </a:prstClr>
                </a:solidFill>
              </a:rPr>
              <a:t>Only $8,235 of $1.4 M raised nationwide went to a grant</a:t>
            </a:r>
          </a:p>
          <a:p>
            <a:pPr marL="621792" lvl="1" indent="-228600" defTabSz="914400">
              <a:spcBef>
                <a:spcPts val="324"/>
              </a:spcBef>
              <a:buClr>
                <a:srgbClr val="2DA2BF"/>
              </a:buClr>
              <a:buFont typeface="Verdana"/>
              <a:buChar char="◦"/>
            </a:pPr>
            <a:r>
              <a:rPr lang="en-US" dirty="0">
                <a:solidFill>
                  <a:prstClr val="white">
                    <a:lumMod val="95000"/>
                  </a:prstClr>
                </a:solidFill>
              </a:rPr>
              <a:t>Money raised was used to pay for </a:t>
            </a:r>
            <a:r>
              <a:rPr lang="en-US" dirty="0" smtClean="0">
                <a:solidFill>
                  <a:prstClr val="white">
                    <a:lumMod val="95000"/>
                  </a:prstClr>
                </a:solidFill>
              </a:rPr>
              <a:t>gift-in-kind (“GIK”) </a:t>
            </a:r>
            <a:r>
              <a:rPr lang="en-US" dirty="0">
                <a:solidFill>
                  <a:prstClr val="white">
                    <a:lumMod val="95000"/>
                  </a:prstClr>
                </a:solidFill>
              </a:rPr>
              <a:t>program</a:t>
            </a:r>
          </a:p>
          <a:p>
            <a:pPr marL="621792" lvl="1" indent="-228600" defTabSz="914400">
              <a:spcBef>
                <a:spcPts val="324"/>
              </a:spcBef>
              <a:buClr>
                <a:srgbClr val="2DA2BF"/>
              </a:buClr>
              <a:buFont typeface="Verdana"/>
              <a:buChar char="◦"/>
            </a:pPr>
            <a:r>
              <a:rPr lang="en-US" dirty="0">
                <a:solidFill>
                  <a:prstClr val="white">
                    <a:lumMod val="95000"/>
                  </a:prstClr>
                </a:solidFill>
              </a:rPr>
              <a:t>Improper use of SOP 98-2 and GIK program – basis for making false statements to the AG</a:t>
            </a:r>
          </a:p>
        </p:txBody>
      </p:sp>
    </p:spTree>
    <p:extLst>
      <p:ext uri="{BB962C8B-B14F-4D97-AF65-F5344CB8AC3E}">
        <p14:creationId xmlns:p14="http://schemas.microsoft.com/office/powerpoint/2010/main" val="340842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o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748114"/>
            <a:ext cx="2188366" cy="35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1524000" y="112078"/>
            <a:ext cx="716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800" b="1" cap="small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Colorado Office </a:t>
            </a:r>
            <a:r>
              <a:rPr lang="en-US" sz="2800" b="1" cap="small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of the Attorney General</a:t>
            </a:r>
            <a:br>
              <a:rPr lang="en-US" sz="2800" b="1" cap="small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n-US" sz="2800" b="1" cap="small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Consumer Protection Section</a:t>
            </a:r>
            <a:endParaRPr lang="en-US" sz="2800" b="1" cap="small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0" y="1121328"/>
            <a:ext cx="914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17" y="112078"/>
            <a:ext cx="114986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12338" y="1200150"/>
            <a:ext cx="8069662" cy="74294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/>
            <a:r>
              <a:rPr lang="en-US" sz="3600" dirty="0">
                <a:solidFill>
                  <a:srgbClr val="DEF5FA"/>
                </a:solidFill>
              </a:rPr>
              <a:t>Actions Against </a:t>
            </a:r>
            <a:r>
              <a:rPr lang="en-US" sz="3600" dirty="0" smtClean="0">
                <a:solidFill>
                  <a:srgbClr val="DEF5FA"/>
                </a:solidFill>
              </a:rPr>
              <a:t>Paid Solicitor</a:t>
            </a:r>
            <a:endParaRPr lang="en-US" sz="3600" dirty="0">
              <a:solidFill>
                <a:srgbClr val="DEF5FA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1932" y="1956705"/>
            <a:ext cx="8770749" cy="3988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 defTabSz="914400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b="1" dirty="0" smtClean="0">
                <a:solidFill>
                  <a:prstClr val="white">
                    <a:lumMod val="95000"/>
                  </a:prstClr>
                </a:solidFill>
              </a:rPr>
              <a:t>Associated Community Services, Inc. and Central Processing Services, LLC- MN</a:t>
            </a:r>
          </a:p>
          <a:p>
            <a:pPr marL="365760" indent="-256032" defTabSz="914400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endParaRPr lang="en-US" sz="800" b="1" dirty="0">
              <a:solidFill>
                <a:prstClr val="white">
                  <a:lumMod val="95000"/>
                </a:prstClr>
              </a:solidFill>
            </a:endParaRPr>
          </a:p>
          <a:p>
            <a:pPr marL="621792" lvl="1" indent="-228600" defTabSz="914400">
              <a:spcBef>
                <a:spcPts val="324"/>
              </a:spcBef>
              <a:buClr>
                <a:srgbClr val="2DA2BF"/>
              </a:buClr>
              <a:buFont typeface="Verdana"/>
              <a:buChar char="◦"/>
              <a:defRPr/>
            </a:pPr>
            <a:r>
              <a:rPr lang="en-US" kern="0" dirty="0" smtClean="0">
                <a:solidFill>
                  <a:prstClr val="white">
                    <a:lumMod val="95000"/>
                  </a:prstClr>
                </a:solidFill>
              </a:rPr>
              <a:t>Arose out of solicitations for Foundation for American Veterans, Inc.</a:t>
            </a:r>
          </a:p>
          <a:p>
            <a:pPr marL="621792" lvl="1" indent="-228600" defTabSz="914400">
              <a:spcBef>
                <a:spcPts val="324"/>
              </a:spcBef>
              <a:buClr>
                <a:srgbClr val="2DA2BF"/>
              </a:buClr>
              <a:buFont typeface="Verdana"/>
              <a:buChar char="◦"/>
              <a:defRPr/>
            </a:pPr>
            <a:r>
              <a:rPr lang="en-US" kern="0" dirty="0" smtClean="0">
                <a:solidFill>
                  <a:prstClr val="white">
                    <a:lumMod val="95000"/>
                  </a:prstClr>
                </a:solidFill>
              </a:rPr>
              <a:t>Numerous prior actions, including MI in 2016</a:t>
            </a:r>
          </a:p>
          <a:p>
            <a:pPr marL="621792" lvl="1" indent="-228600" defTabSz="914400">
              <a:spcBef>
                <a:spcPts val="324"/>
              </a:spcBef>
              <a:buClr>
                <a:srgbClr val="2DA2BF"/>
              </a:buClr>
              <a:buFont typeface="Verdana"/>
              <a:buChar char="◦"/>
              <a:defRPr/>
            </a:pPr>
            <a:r>
              <a:rPr lang="en-US" kern="0" dirty="0" smtClean="0">
                <a:solidFill>
                  <a:prstClr val="white">
                    <a:lumMod val="95000"/>
                  </a:prstClr>
                </a:solidFill>
              </a:rPr>
              <a:t>Several issues:</a:t>
            </a:r>
          </a:p>
          <a:p>
            <a:pPr marL="859536" lvl="2" indent="-228600" defTabSz="914400">
              <a:spcBef>
                <a:spcPts val="350"/>
              </a:spcBef>
              <a:buClr>
                <a:srgbClr val="DA1F28"/>
              </a:buClr>
              <a:buSzPct val="100000"/>
              <a:buFont typeface="Wingdings 2"/>
              <a:buChar char=""/>
              <a:defRPr/>
            </a:pPr>
            <a:r>
              <a:rPr lang="en-US" kern="0" dirty="0">
                <a:solidFill>
                  <a:prstClr val="white">
                    <a:lumMod val="95000"/>
                  </a:prstClr>
                </a:solidFill>
              </a:rPr>
              <a:t>Falsely representing donors had made a pledge</a:t>
            </a:r>
          </a:p>
          <a:p>
            <a:pPr marL="859536" lvl="2" indent="-228600" defTabSz="914400">
              <a:spcBef>
                <a:spcPts val="350"/>
              </a:spcBef>
              <a:buClr>
                <a:srgbClr val="DA1F28"/>
              </a:buClr>
              <a:buSzPct val="100000"/>
              <a:buFont typeface="Wingdings 2"/>
              <a:buChar char=""/>
              <a:defRPr/>
            </a:pPr>
            <a:r>
              <a:rPr lang="en-US" kern="0" dirty="0">
                <a:solidFill>
                  <a:prstClr val="white">
                    <a:lumMod val="95000"/>
                  </a:prstClr>
                </a:solidFill>
              </a:rPr>
              <a:t>Falsely representing that the caller was from FAV</a:t>
            </a:r>
          </a:p>
          <a:p>
            <a:pPr marL="859536" lvl="2" indent="-228600" defTabSz="914400">
              <a:spcBef>
                <a:spcPts val="350"/>
              </a:spcBef>
              <a:buClr>
                <a:srgbClr val="DA1F28"/>
              </a:buClr>
              <a:buSzPct val="100000"/>
              <a:buFont typeface="Wingdings 2"/>
              <a:buChar char=""/>
              <a:defRPr/>
            </a:pPr>
            <a:r>
              <a:rPr lang="en-US" kern="0" dirty="0">
                <a:solidFill>
                  <a:prstClr val="white">
                    <a:lumMod val="95000"/>
                  </a:prstClr>
                </a:solidFill>
              </a:rPr>
              <a:t>Failure to make statutorily-required disclosures</a:t>
            </a:r>
          </a:p>
          <a:p>
            <a:pPr marL="1078992" lvl="2" indent="-228600" defTabSz="914400">
              <a:spcBef>
                <a:spcPts val="324"/>
              </a:spcBef>
              <a:buClr>
                <a:srgbClr val="2DA2BF"/>
              </a:buClr>
              <a:buFont typeface="Verdana"/>
              <a:buChar char="◦"/>
              <a:defRPr/>
            </a:pPr>
            <a:endParaRPr lang="en-US" kern="0" dirty="0" smtClean="0">
              <a:solidFill>
                <a:prstClr val="white">
                  <a:lumMod val="95000"/>
                </a:prstClr>
              </a:solidFill>
            </a:endParaRPr>
          </a:p>
          <a:p>
            <a:pPr marL="850392" lvl="2" defTabSz="914400">
              <a:spcBef>
                <a:spcPts val="324"/>
              </a:spcBef>
              <a:buClr>
                <a:srgbClr val="2DA2BF"/>
              </a:buClr>
              <a:defRPr/>
            </a:pPr>
            <a:endParaRPr lang="en-US" kern="0" dirty="0" smtClean="0">
              <a:solidFill>
                <a:prstClr val="white">
                  <a:lumMod val="95000"/>
                </a:prstClr>
              </a:solidFill>
            </a:endParaRPr>
          </a:p>
          <a:p>
            <a:pPr marL="859536" lvl="2" indent="-228600" defTabSz="914400">
              <a:spcBef>
                <a:spcPts val="350"/>
              </a:spcBef>
              <a:buClr>
                <a:srgbClr val="DA1F28"/>
              </a:buClr>
              <a:buSzPct val="100000"/>
              <a:buFont typeface="Wingdings 2"/>
              <a:buChar char=""/>
              <a:defRPr/>
            </a:pPr>
            <a:endParaRPr lang="en-US" kern="0" dirty="0">
              <a:solidFill>
                <a:prstClr val="white">
                  <a:lumMod val="95000"/>
                </a:prstClr>
              </a:solidFill>
            </a:endParaRPr>
          </a:p>
          <a:p>
            <a:pPr marL="621792" lvl="1" indent="-228600" defTabSz="914400">
              <a:spcBef>
                <a:spcPts val="324"/>
              </a:spcBef>
              <a:buClr>
                <a:srgbClr val="2DA2BF"/>
              </a:buClr>
              <a:buFont typeface="Verdana"/>
              <a:buChar char="◦"/>
            </a:pPr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09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o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748114"/>
            <a:ext cx="2188366" cy="35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1524000" y="112078"/>
            <a:ext cx="716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800" b="1" cap="small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Colorado Office </a:t>
            </a:r>
            <a:r>
              <a:rPr lang="en-US" sz="2800" b="1" cap="small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of the Attorney General</a:t>
            </a:r>
            <a:br>
              <a:rPr lang="en-US" sz="2800" b="1" cap="small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n-US" sz="2800" b="1" cap="small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Consumer Protection Section</a:t>
            </a:r>
            <a:endParaRPr lang="en-US" sz="2800" b="1" cap="small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0" y="1121328"/>
            <a:ext cx="914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17" y="112078"/>
            <a:ext cx="114986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12338" y="1200150"/>
            <a:ext cx="8069662" cy="74294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/>
            <a:r>
              <a:rPr lang="en-US" sz="3600" dirty="0">
                <a:solidFill>
                  <a:srgbClr val="DEF5FA"/>
                </a:solidFill>
              </a:rPr>
              <a:t>Actions Against </a:t>
            </a:r>
            <a:r>
              <a:rPr lang="en-US" sz="3600" dirty="0" smtClean="0">
                <a:solidFill>
                  <a:srgbClr val="DEF5FA"/>
                </a:solidFill>
              </a:rPr>
              <a:t>Paid Solicitor</a:t>
            </a:r>
            <a:endParaRPr lang="en-US" sz="3600" dirty="0">
              <a:solidFill>
                <a:srgbClr val="DEF5FA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1932" y="1956705"/>
            <a:ext cx="8770749" cy="3685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 defTabSz="914400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b="1" dirty="0" smtClean="0">
                <a:solidFill>
                  <a:prstClr val="white">
                    <a:lumMod val="95000"/>
                  </a:prstClr>
                </a:solidFill>
              </a:rPr>
              <a:t>Corporations for Character - MI</a:t>
            </a:r>
          </a:p>
          <a:p>
            <a:pPr marL="365760" indent="-256032" defTabSz="914400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endParaRPr lang="en-US" sz="800" b="1" dirty="0">
              <a:solidFill>
                <a:prstClr val="white">
                  <a:lumMod val="95000"/>
                </a:prstClr>
              </a:solidFill>
            </a:endParaRPr>
          </a:p>
          <a:p>
            <a:pPr marL="621792" lvl="1" indent="-228600" defTabSz="914400">
              <a:spcBef>
                <a:spcPts val="324"/>
              </a:spcBef>
              <a:buClr>
                <a:srgbClr val="2DA2BF"/>
              </a:buClr>
              <a:buFont typeface="Verdana"/>
              <a:buChar char="◦"/>
              <a:defRPr/>
            </a:pPr>
            <a:r>
              <a:rPr lang="en-US" kern="0" dirty="0" smtClean="0">
                <a:solidFill>
                  <a:prstClr val="white">
                    <a:lumMod val="95000"/>
                  </a:prstClr>
                </a:solidFill>
              </a:rPr>
              <a:t>Soliciting for Michigan Fraternal Order of Police</a:t>
            </a:r>
          </a:p>
          <a:p>
            <a:pPr marL="621792" lvl="1" indent="-228600" defTabSz="914400">
              <a:spcBef>
                <a:spcPts val="324"/>
              </a:spcBef>
              <a:buClr>
                <a:srgbClr val="2DA2BF"/>
              </a:buClr>
              <a:buFont typeface="Verdana"/>
              <a:buChar char="◦"/>
              <a:defRPr/>
            </a:pPr>
            <a:r>
              <a:rPr lang="en-US" kern="0" dirty="0" smtClean="0">
                <a:solidFill>
                  <a:prstClr val="white">
                    <a:lumMod val="95000"/>
                  </a:prstClr>
                </a:solidFill>
              </a:rPr>
              <a:t>Several variations on pledge-related misrepresentations</a:t>
            </a:r>
            <a:endParaRPr lang="en-US" kern="0" dirty="0">
              <a:solidFill>
                <a:prstClr val="white">
                  <a:lumMod val="95000"/>
                </a:prstClr>
              </a:solidFill>
            </a:endParaRPr>
          </a:p>
          <a:p>
            <a:pPr marL="859536" lvl="2" indent="-228600" defTabSz="914400">
              <a:spcBef>
                <a:spcPts val="350"/>
              </a:spcBef>
              <a:buClr>
                <a:srgbClr val="DA1F28"/>
              </a:buClr>
              <a:buSzPct val="100000"/>
              <a:buFont typeface="Wingdings 2"/>
              <a:buChar char=""/>
              <a:defRPr/>
            </a:pPr>
            <a:r>
              <a:rPr lang="en-US" kern="0" dirty="0" smtClean="0">
                <a:solidFill>
                  <a:prstClr val="white">
                    <a:lumMod val="95000"/>
                  </a:prstClr>
                </a:solidFill>
              </a:rPr>
              <a:t>Did not pledge, but sent form stating pledge had been promised</a:t>
            </a:r>
          </a:p>
          <a:p>
            <a:pPr marL="859536" lvl="2" indent="-228600" defTabSz="914400">
              <a:spcBef>
                <a:spcPts val="350"/>
              </a:spcBef>
              <a:buClr>
                <a:srgbClr val="DA1F28"/>
              </a:buClr>
              <a:buSzPct val="100000"/>
              <a:buFont typeface="Wingdings 2"/>
              <a:buChar char=""/>
              <a:defRPr/>
            </a:pPr>
            <a:r>
              <a:rPr lang="en-US" kern="0" dirty="0" smtClean="0">
                <a:solidFill>
                  <a:prstClr val="white">
                    <a:lumMod val="95000"/>
                  </a:prstClr>
                </a:solidFill>
              </a:rPr>
              <a:t>Did not pledge, but sent form implying specific pledge was made</a:t>
            </a:r>
          </a:p>
          <a:p>
            <a:pPr marL="859536" lvl="2" indent="-228600" defTabSz="914400">
              <a:spcBef>
                <a:spcPts val="350"/>
              </a:spcBef>
              <a:buClr>
                <a:srgbClr val="DA1F28"/>
              </a:buClr>
              <a:buSzPct val="100000"/>
              <a:buFont typeface="Wingdings 2"/>
              <a:buChar char=""/>
              <a:defRPr/>
            </a:pPr>
            <a:r>
              <a:rPr lang="en-US" kern="0" dirty="0" smtClean="0">
                <a:solidFill>
                  <a:prstClr val="white">
                    <a:lumMod val="95000"/>
                  </a:prstClr>
                </a:solidFill>
              </a:rPr>
              <a:t>Did pledge, but form was addressed to non-pledging spouse stating he or she had pledged</a:t>
            </a:r>
          </a:p>
          <a:p>
            <a:pPr marL="859536" lvl="2" indent="-228600" defTabSz="914400">
              <a:spcBef>
                <a:spcPts val="350"/>
              </a:spcBef>
              <a:buClr>
                <a:srgbClr val="DA1F28"/>
              </a:buClr>
              <a:buSzPct val="100000"/>
              <a:buFont typeface="Wingdings 2"/>
              <a:buChar char=""/>
              <a:defRPr/>
            </a:pPr>
            <a:r>
              <a:rPr lang="en-US" kern="0" dirty="0" smtClean="0">
                <a:solidFill>
                  <a:prstClr val="white">
                    <a:lumMod val="95000"/>
                  </a:prstClr>
                </a:solidFill>
              </a:rPr>
              <a:t>Took advantage of caller’s clear inability to understand and consent to a pledge</a:t>
            </a:r>
          </a:p>
          <a:p>
            <a:pPr marL="859536" lvl="2" indent="-228600" defTabSz="914400">
              <a:spcBef>
                <a:spcPts val="350"/>
              </a:spcBef>
              <a:buClr>
                <a:srgbClr val="DA1F28"/>
              </a:buClr>
              <a:buSzPct val="100000"/>
              <a:buFont typeface="Wingdings 2"/>
              <a:buChar char=""/>
              <a:defRPr/>
            </a:pPr>
            <a:endParaRPr lang="en-US" kern="0" dirty="0">
              <a:solidFill>
                <a:prstClr val="white">
                  <a:lumMod val="95000"/>
                </a:prstClr>
              </a:solidFill>
            </a:endParaRPr>
          </a:p>
          <a:p>
            <a:pPr marL="621792" lvl="1" indent="-228600" defTabSz="914400">
              <a:spcBef>
                <a:spcPts val="324"/>
              </a:spcBef>
              <a:buClr>
                <a:srgbClr val="2DA2BF"/>
              </a:buClr>
              <a:buFont typeface="Verdana"/>
              <a:buChar char="◦"/>
            </a:pPr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39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o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748114"/>
            <a:ext cx="2188366" cy="35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1524000" y="112078"/>
            <a:ext cx="716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800" b="1" cap="small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Colorado Office </a:t>
            </a:r>
            <a:r>
              <a:rPr lang="en-US" sz="2800" b="1" cap="small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of the Attorney General</a:t>
            </a:r>
            <a:br>
              <a:rPr lang="en-US" sz="2800" b="1" cap="small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n-US" sz="2800" b="1" cap="small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Consumer Protection Section</a:t>
            </a:r>
            <a:endParaRPr lang="en-US" sz="2800" b="1" cap="small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0" y="1121328"/>
            <a:ext cx="914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17" y="112078"/>
            <a:ext cx="114986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12338" y="1200150"/>
            <a:ext cx="8069662" cy="74294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/>
            <a:r>
              <a:rPr lang="en-US" sz="3600" dirty="0">
                <a:solidFill>
                  <a:srgbClr val="DEF5FA"/>
                </a:solidFill>
              </a:rPr>
              <a:t>Actions Against </a:t>
            </a:r>
            <a:r>
              <a:rPr lang="en-US" sz="3600" dirty="0" smtClean="0">
                <a:solidFill>
                  <a:srgbClr val="DEF5FA"/>
                </a:solidFill>
              </a:rPr>
              <a:t>Both</a:t>
            </a:r>
            <a:endParaRPr lang="en-US" sz="3600" dirty="0">
              <a:solidFill>
                <a:srgbClr val="DEF5FA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251" y="1809750"/>
            <a:ext cx="8770749" cy="3595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 defTabSz="914400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b="1" dirty="0" err="1" smtClean="0">
                <a:solidFill>
                  <a:prstClr val="white">
                    <a:lumMod val="95000"/>
                  </a:prstClr>
                </a:solidFill>
              </a:rPr>
              <a:t>Quadriga</a:t>
            </a:r>
            <a:r>
              <a:rPr lang="en-US" b="1" dirty="0" smtClean="0">
                <a:solidFill>
                  <a:prstClr val="white">
                    <a:lumMod val="95000"/>
                  </a:prstClr>
                </a:solidFill>
              </a:rPr>
              <a:t> Art/Disabled Veterans National Foundation -NY</a:t>
            </a:r>
          </a:p>
          <a:p>
            <a:pPr marL="365760" indent="-256032" defTabSz="914400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endParaRPr lang="en-US" sz="400" b="1" dirty="0">
              <a:solidFill>
                <a:prstClr val="white">
                  <a:lumMod val="95000"/>
                </a:prstClr>
              </a:solidFill>
            </a:endParaRPr>
          </a:p>
          <a:p>
            <a:pPr marL="621792" lvl="1" indent="-228600" defTabSz="914400">
              <a:spcBef>
                <a:spcPts val="324"/>
              </a:spcBef>
              <a:buClr>
                <a:srgbClr val="2DA2BF"/>
              </a:buClr>
              <a:buFont typeface="Verdana"/>
              <a:buChar char="◦"/>
              <a:defRPr/>
            </a:pPr>
            <a:r>
              <a:rPr lang="en-US" kern="0" dirty="0" smtClean="0">
                <a:solidFill>
                  <a:prstClr val="white">
                    <a:lumMod val="95000"/>
                  </a:prstClr>
                </a:solidFill>
              </a:rPr>
              <a:t>Direct mail operation formed relationship with start-up charity</a:t>
            </a:r>
          </a:p>
          <a:p>
            <a:pPr marL="621792" lvl="1" indent="-228600" defTabSz="914400">
              <a:spcBef>
                <a:spcPts val="324"/>
              </a:spcBef>
              <a:buClr>
                <a:srgbClr val="2DA2BF"/>
              </a:buClr>
              <a:buFont typeface="Verdana"/>
              <a:buChar char="◦"/>
              <a:defRPr/>
            </a:pPr>
            <a:r>
              <a:rPr lang="en-US" kern="0" dirty="0" smtClean="0">
                <a:solidFill>
                  <a:prstClr val="white">
                    <a:lumMod val="95000"/>
                  </a:prstClr>
                </a:solidFill>
              </a:rPr>
              <a:t>“Funded model” – direct mail company paid for costs of campaign, paid out of campaign revenues, has control over revenues and a lien on donor list </a:t>
            </a:r>
          </a:p>
          <a:p>
            <a:pPr marL="621792" lvl="1" indent="-228600" defTabSz="914400">
              <a:spcBef>
                <a:spcPts val="324"/>
              </a:spcBef>
              <a:buClr>
                <a:srgbClr val="2DA2BF"/>
              </a:buClr>
              <a:buFont typeface="Verdana"/>
              <a:buChar char="◦"/>
              <a:defRPr/>
            </a:pPr>
            <a:r>
              <a:rPr lang="en-US" kern="0" dirty="0" smtClean="0">
                <a:solidFill>
                  <a:prstClr val="white">
                    <a:lumMod val="95000"/>
                  </a:prstClr>
                </a:solidFill>
              </a:rPr>
              <a:t>Mailings replete with misrepresentations</a:t>
            </a:r>
          </a:p>
          <a:p>
            <a:pPr marL="621792" lvl="1" indent="-228600" defTabSz="914400">
              <a:spcBef>
                <a:spcPts val="324"/>
              </a:spcBef>
              <a:buClr>
                <a:srgbClr val="2DA2BF"/>
              </a:buClr>
              <a:buFont typeface="Verdana"/>
              <a:buChar char="◦"/>
              <a:defRPr/>
            </a:pPr>
            <a:r>
              <a:rPr lang="en-US" kern="0" dirty="0" smtClean="0">
                <a:solidFill>
                  <a:prstClr val="white">
                    <a:lumMod val="95000"/>
                  </a:prstClr>
                </a:solidFill>
              </a:rPr>
              <a:t>Multiple conflicts of interest among charity and fundraising professionals</a:t>
            </a:r>
          </a:p>
          <a:p>
            <a:pPr marL="621792" lvl="1" indent="-228600" defTabSz="914400">
              <a:spcBef>
                <a:spcPts val="324"/>
              </a:spcBef>
              <a:buClr>
                <a:srgbClr val="2DA2BF"/>
              </a:buClr>
              <a:buFont typeface="Verdana"/>
              <a:buChar char="◦"/>
              <a:defRPr/>
            </a:pPr>
            <a:r>
              <a:rPr lang="en-US" kern="0" dirty="0" smtClean="0">
                <a:solidFill>
                  <a:prstClr val="white">
                    <a:lumMod val="95000"/>
                  </a:prstClr>
                </a:solidFill>
              </a:rPr>
              <a:t>Questionable GIK program</a:t>
            </a:r>
            <a:endParaRPr lang="en-US" kern="0" dirty="0">
              <a:solidFill>
                <a:prstClr val="white">
                  <a:lumMod val="95000"/>
                </a:prstClr>
              </a:solidFill>
            </a:endParaRPr>
          </a:p>
          <a:p>
            <a:pPr marL="859536" lvl="2" indent="-228600" defTabSz="914400">
              <a:spcBef>
                <a:spcPts val="350"/>
              </a:spcBef>
              <a:buClr>
                <a:srgbClr val="DA1F28"/>
              </a:buClr>
              <a:buSzPct val="100000"/>
              <a:buFont typeface="Wingdings 2"/>
              <a:buChar char=""/>
              <a:defRPr/>
            </a:pPr>
            <a:endParaRPr lang="en-US" kern="0" dirty="0">
              <a:solidFill>
                <a:prstClr val="white">
                  <a:lumMod val="95000"/>
                </a:prstClr>
              </a:solidFill>
            </a:endParaRPr>
          </a:p>
          <a:p>
            <a:pPr marL="621792" lvl="1" indent="-228600" defTabSz="914400">
              <a:spcBef>
                <a:spcPts val="324"/>
              </a:spcBef>
              <a:buClr>
                <a:srgbClr val="2DA2BF"/>
              </a:buClr>
              <a:buFont typeface="Verdana"/>
              <a:buChar char="◦"/>
            </a:pPr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57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o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748114"/>
            <a:ext cx="2188366" cy="35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1524000" y="112078"/>
            <a:ext cx="716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800" b="1" cap="small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Colorado Office </a:t>
            </a:r>
            <a:r>
              <a:rPr lang="en-US" sz="2800" b="1" cap="small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of the Attorney General</a:t>
            </a:r>
            <a:br>
              <a:rPr lang="en-US" sz="2800" b="1" cap="small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n-US" sz="2800" b="1" cap="small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Consumer Protection Section</a:t>
            </a:r>
            <a:endParaRPr lang="en-US" sz="2800" b="1" cap="small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0" y="1121328"/>
            <a:ext cx="914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17" y="112078"/>
            <a:ext cx="114986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12338" y="1200150"/>
            <a:ext cx="8069662" cy="74294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/>
            <a:r>
              <a:rPr lang="en-US" sz="3600" dirty="0" smtClean="0">
                <a:solidFill>
                  <a:srgbClr val="DEF5FA"/>
                </a:solidFill>
              </a:rPr>
              <a:t>Observations</a:t>
            </a:r>
            <a:endParaRPr lang="en-US" sz="3600" dirty="0">
              <a:solidFill>
                <a:srgbClr val="DEF5FA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1932" y="1956705"/>
            <a:ext cx="8770749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defTabSz="914400">
              <a:spcBef>
                <a:spcPts val="400"/>
              </a:spcBef>
              <a:buClr>
                <a:srgbClr val="2DA2BF"/>
              </a:buClr>
              <a:buSzPct val="68000"/>
            </a:pPr>
            <a:endParaRPr lang="en-US" sz="800" b="1" dirty="0" smtClean="0">
              <a:solidFill>
                <a:prstClr val="white">
                  <a:lumMod val="95000"/>
                </a:prstClr>
              </a:solidFill>
            </a:endParaRPr>
          </a:p>
          <a:p>
            <a:pPr marL="678942" lvl="1" indent="-285750" defTabSz="914400">
              <a:spcBef>
                <a:spcPts val="324"/>
              </a:spcBef>
              <a:buClr>
                <a:srgbClr val="2DA2BF"/>
              </a:buClr>
              <a:buFont typeface="Wingdings" pitchFamily="2" charset="2"/>
              <a:buChar char="Ø"/>
              <a:defRPr/>
            </a:pPr>
            <a:r>
              <a:rPr lang="en-US" b="1" kern="0" dirty="0" smtClean="0">
                <a:solidFill>
                  <a:prstClr val="white">
                    <a:lumMod val="95000"/>
                  </a:prstClr>
                </a:solidFill>
              </a:rPr>
              <a:t>Enforcement focus still on traditional fundraising models</a:t>
            </a:r>
          </a:p>
          <a:p>
            <a:pPr marL="393192" lvl="1" defTabSz="914400">
              <a:spcBef>
                <a:spcPts val="324"/>
              </a:spcBef>
              <a:buClr>
                <a:srgbClr val="2DA2BF"/>
              </a:buClr>
              <a:defRPr/>
            </a:pPr>
            <a:endParaRPr lang="en-US" b="1" kern="0" dirty="0" smtClean="0">
              <a:solidFill>
                <a:prstClr val="white">
                  <a:lumMod val="95000"/>
                </a:prstClr>
              </a:solidFill>
            </a:endParaRPr>
          </a:p>
          <a:p>
            <a:pPr marL="678942" lvl="1" indent="-285750" defTabSz="914400">
              <a:spcBef>
                <a:spcPts val="324"/>
              </a:spcBef>
              <a:buClr>
                <a:srgbClr val="2DA2BF"/>
              </a:buClr>
              <a:buFont typeface="Wingdings" pitchFamily="2" charset="2"/>
              <a:buChar char="Ø"/>
              <a:defRPr/>
            </a:pPr>
            <a:r>
              <a:rPr lang="en-US" b="1" kern="0" dirty="0" smtClean="0">
                <a:solidFill>
                  <a:prstClr val="white">
                    <a:lumMod val="95000"/>
                  </a:prstClr>
                </a:solidFill>
              </a:rPr>
              <a:t>Choices in who </a:t>
            </a:r>
            <a:r>
              <a:rPr lang="en-US" b="1" kern="0" smtClean="0">
                <a:solidFill>
                  <a:prstClr val="white">
                    <a:lumMod val="95000"/>
                  </a:prstClr>
                </a:solidFill>
              </a:rPr>
              <a:t>to enforce against</a:t>
            </a:r>
            <a:endParaRPr lang="en-US" b="1" kern="0" dirty="0" smtClean="0">
              <a:solidFill>
                <a:prstClr val="white">
                  <a:lumMod val="95000"/>
                </a:prstClr>
              </a:solidFill>
            </a:endParaRPr>
          </a:p>
          <a:p>
            <a:pPr marL="393192" lvl="1" defTabSz="914400">
              <a:spcBef>
                <a:spcPts val="324"/>
              </a:spcBef>
              <a:buClr>
                <a:srgbClr val="2DA2BF"/>
              </a:buClr>
              <a:defRPr/>
            </a:pPr>
            <a:endParaRPr lang="en-US" b="1" kern="0" dirty="0" smtClean="0">
              <a:solidFill>
                <a:prstClr val="white">
                  <a:lumMod val="95000"/>
                </a:prstClr>
              </a:solidFill>
            </a:endParaRPr>
          </a:p>
          <a:p>
            <a:pPr marL="678942" lvl="1" indent="-285750" defTabSz="914400">
              <a:spcBef>
                <a:spcPts val="324"/>
              </a:spcBef>
              <a:buClr>
                <a:srgbClr val="2DA2BF"/>
              </a:buClr>
              <a:buFont typeface="Wingdings" pitchFamily="2" charset="2"/>
              <a:buChar char="Ø"/>
              <a:defRPr/>
            </a:pPr>
            <a:r>
              <a:rPr lang="en-US" b="1" kern="0" dirty="0" smtClean="0">
                <a:solidFill>
                  <a:prstClr val="white">
                    <a:lumMod val="95000"/>
                  </a:prstClr>
                </a:solidFill>
              </a:rPr>
              <a:t>High fundraising costs as evidence of fraud</a:t>
            </a:r>
            <a:endParaRPr lang="en-US" b="1" kern="0" dirty="0">
              <a:solidFill>
                <a:prstClr val="white">
                  <a:lumMod val="95000"/>
                </a:prstClr>
              </a:solidFill>
            </a:endParaRPr>
          </a:p>
          <a:p>
            <a:pPr marL="393192" lvl="1" defTabSz="914400">
              <a:spcBef>
                <a:spcPts val="324"/>
              </a:spcBef>
              <a:buClr>
                <a:srgbClr val="2DA2BF"/>
              </a:buClr>
            </a:pPr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21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o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748114"/>
            <a:ext cx="2188366" cy="35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1524000" y="112078"/>
            <a:ext cx="716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800" b="1" cap="small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Colorado Office </a:t>
            </a:r>
            <a:r>
              <a:rPr lang="en-US" sz="2800" b="1" cap="small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of the Attorney General</a:t>
            </a:r>
            <a:br>
              <a:rPr lang="en-US" sz="2800" b="1" cap="small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n-US" sz="2800" b="1" cap="small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Consumer Protection Section</a:t>
            </a:r>
            <a:endParaRPr lang="en-US" sz="2800" b="1" cap="small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0" y="1121328"/>
            <a:ext cx="914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17" y="112078"/>
            <a:ext cx="114986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685800" y="1752602"/>
            <a:ext cx="7772400" cy="1829761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defTabSz="914400"/>
            <a:r>
              <a:rPr lang="en-US" sz="4400" dirty="0" smtClean="0">
                <a:solidFill>
                  <a:srgbClr val="DEF5FA"/>
                </a:solidFill>
              </a:rPr>
              <a:t>THANK YOU</a:t>
            </a:r>
            <a:endParaRPr lang="en-US" sz="4400" dirty="0">
              <a:solidFill>
                <a:srgbClr val="DEF5FA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685800" y="3611607"/>
            <a:ext cx="7772400" cy="1199704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>
              <a:buClr>
                <a:srgbClr val="2DA2BF"/>
              </a:buClr>
              <a:defRPr/>
            </a:pPr>
            <a:r>
              <a:rPr lang="en-US" sz="2400" dirty="0" smtClean="0">
                <a:solidFill>
                  <a:prstClr val="white">
                    <a:lumMod val="95000"/>
                  </a:prstClr>
                </a:solidFill>
              </a:rPr>
              <a:t>Alissa Gardenswartz</a:t>
            </a:r>
          </a:p>
          <a:p>
            <a:pPr defTabSz="914400">
              <a:buClr>
                <a:srgbClr val="2DA2BF"/>
              </a:buClr>
              <a:defRPr/>
            </a:pPr>
            <a:r>
              <a:rPr lang="en-US" sz="2400" dirty="0" smtClean="0">
                <a:solidFill>
                  <a:prstClr val="white">
                    <a:lumMod val="95000"/>
                  </a:prstClr>
                </a:solidFill>
              </a:rPr>
              <a:t>Deputy Attorney General</a:t>
            </a:r>
          </a:p>
          <a:p>
            <a:pPr defTabSz="914400">
              <a:buClr>
                <a:srgbClr val="2DA2BF"/>
              </a:buClr>
              <a:defRPr/>
            </a:pPr>
            <a:endParaRPr lang="en-US" dirty="0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65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628650"/>
            <a:ext cx="7239000" cy="1371600"/>
          </a:xfrm>
        </p:spPr>
        <p:txBody>
          <a:bodyPr/>
          <a:lstStyle/>
          <a:p>
            <a:pPr eaLnBrk="1" hangingPunct="1"/>
            <a:r>
              <a:rPr lang="en-US" sz="3600" b="1" dirty="0"/>
              <a:t>The Legal Challenges Posed by Social Media Viral Campaigns, </a:t>
            </a:r>
            <a:r>
              <a:rPr lang="en-US" sz="3600" b="1" dirty="0" err="1"/>
              <a:t>Crowdfunding</a:t>
            </a:r>
            <a:r>
              <a:rPr lang="en-US" sz="3600" b="1" dirty="0"/>
              <a:t>, and Hybrid Entities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19350"/>
            <a:ext cx="6400800" cy="16383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en-US" sz="2400" dirty="0"/>
              <a:t>March 21, 2017</a:t>
            </a:r>
          </a:p>
          <a:p>
            <a:pPr algn="r" eaLnBrk="1" hangingPunct="1">
              <a:lnSpc>
                <a:spcPct val="80000"/>
              </a:lnSpc>
            </a:pPr>
            <a:endParaRPr lang="en-US" sz="2400" dirty="0"/>
          </a:p>
          <a:p>
            <a:pPr algn="r" eaLnBrk="1" hangingPunct="1">
              <a:lnSpc>
                <a:spcPct val="80000"/>
              </a:lnSpc>
            </a:pPr>
            <a:endParaRPr lang="en-US" sz="2400" b="1" i="1" dirty="0"/>
          </a:p>
          <a:p>
            <a:pPr algn="r" eaLnBrk="1" hangingPunct="1">
              <a:lnSpc>
                <a:spcPct val="80000"/>
              </a:lnSpc>
            </a:pPr>
            <a:r>
              <a:rPr lang="en-US" sz="2400" b="1" i="1" dirty="0"/>
              <a:t>Lloyd Hitoshi Mayer</a:t>
            </a:r>
          </a:p>
          <a:p>
            <a:pPr algn="r" eaLnBrk="1" hangingPunct="1">
              <a:lnSpc>
                <a:spcPct val="80000"/>
              </a:lnSpc>
            </a:pPr>
            <a:r>
              <a:rPr lang="en-US" sz="2400" i="1" dirty="0"/>
              <a:t>Professor of Law</a:t>
            </a:r>
          </a:p>
          <a:p>
            <a:pPr algn="r" eaLnBrk="1" hangingPunct="1">
              <a:lnSpc>
                <a:spcPct val="80000"/>
              </a:lnSpc>
            </a:pPr>
            <a:r>
              <a:rPr lang="en-US" sz="2400" dirty="0"/>
              <a:t>University of Notre Dame</a:t>
            </a:r>
          </a:p>
        </p:txBody>
      </p:sp>
      <p:pic>
        <p:nvPicPr>
          <p:cNvPr id="3076" name="Picture 7" descr="law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86052"/>
            <a:ext cx="2065338" cy="163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3" y="228600"/>
            <a:ext cx="9143999" cy="426244"/>
          </a:xfrm>
        </p:spPr>
        <p:txBody>
          <a:bodyPr/>
          <a:lstStyle/>
          <a:p>
            <a:r>
              <a:rPr lang="en-US" sz="3200" dirty="0"/>
              <a:t>Areas of authority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628653"/>
            <a:ext cx="9076592" cy="4360738"/>
            <a:chOff x="38100" y="838200"/>
            <a:chExt cx="9076592" cy="6114389"/>
          </a:xfrm>
        </p:grpSpPr>
        <p:sp>
          <p:nvSpPr>
            <p:cNvPr id="49" name="Right Arrow 48"/>
            <p:cNvSpPr/>
            <p:nvPr/>
          </p:nvSpPr>
          <p:spPr>
            <a:xfrm>
              <a:off x="5943600" y="3434895"/>
              <a:ext cx="385762" cy="448533"/>
            </a:xfrm>
            <a:prstGeom prst="rightArrow">
              <a:avLst/>
            </a:prstGeom>
            <a:solidFill>
              <a:srgbClr val="1B91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3211830" y="838200"/>
              <a:ext cx="2667000" cy="112838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Lato Regular" panose="020F0502020204030203" pitchFamily="34" charset="0"/>
                  <a:cs typeface="Arial" panose="020B0604020202020204" pitchFamily="34" charset="0"/>
                </a:rPr>
                <a:t>Solicitation</a:t>
              </a:r>
              <a:endParaRPr lang="en-US" dirty="0">
                <a:solidFill>
                  <a:prstClr val="white"/>
                </a:solidFill>
                <a:latin typeface="Lato Regular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914400" y="1825536"/>
              <a:ext cx="2667000" cy="112838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Lato Regular" panose="020F0502020204030203" pitchFamily="34" charset="0"/>
                  <a:cs typeface="Arial" panose="020B0604020202020204" pitchFamily="34" charset="0"/>
                </a:rPr>
                <a:t>Criminal</a:t>
              </a:r>
              <a:endParaRPr lang="en-US" dirty="0">
                <a:solidFill>
                  <a:prstClr val="white"/>
                </a:solidFill>
                <a:latin typeface="Lato Regular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8100" y="3094969"/>
              <a:ext cx="2667000" cy="112838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Lato Regular" panose="020F0502020204030203" pitchFamily="34" charset="0"/>
                  <a:cs typeface="Arial" panose="020B0604020202020204" pitchFamily="34" charset="0"/>
                </a:rPr>
                <a:t>Board Governance</a:t>
              </a:r>
              <a:endParaRPr lang="en-US" dirty="0">
                <a:solidFill>
                  <a:prstClr val="white"/>
                </a:solidFill>
                <a:latin typeface="Lato Regular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914400" y="4505450"/>
              <a:ext cx="2667000" cy="112838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Wills/Trusts</a:t>
              </a:r>
              <a:endParaRPr lang="en-US" dirty="0">
                <a:solidFill>
                  <a:prstClr val="white"/>
                </a:solidFill>
                <a:latin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3368040" y="5390527"/>
              <a:ext cx="2667000" cy="112838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Lato Regular" panose="020F0502020204030203" pitchFamily="34" charset="0"/>
                  <a:cs typeface="Arial" panose="020B0604020202020204" pitchFamily="34" charset="0"/>
                </a:rPr>
                <a:t>Transaction Review</a:t>
              </a:r>
              <a:endParaRPr lang="en-US" dirty="0">
                <a:solidFill>
                  <a:prstClr val="white"/>
                </a:solidFill>
                <a:latin typeface="Lato Regular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5562600" y="4505450"/>
              <a:ext cx="2667000" cy="112838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Lato Regular" panose="020F0502020204030203" pitchFamily="34" charset="0"/>
                  <a:cs typeface="Arial" panose="020B0604020202020204" pitchFamily="34" charset="0"/>
                </a:rPr>
                <a:t>Conservation Easements</a:t>
              </a:r>
              <a:endParaRPr lang="en-US" dirty="0">
                <a:solidFill>
                  <a:prstClr val="white"/>
                </a:solidFill>
                <a:latin typeface="Lato Regular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5562600" y="1825536"/>
              <a:ext cx="2667000" cy="112838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Lato Regular" panose="020F0502020204030203" pitchFamily="34" charset="0"/>
                  <a:cs typeface="Arial" panose="020B0604020202020204" pitchFamily="34" charset="0"/>
                </a:rPr>
                <a:t>Registration</a:t>
              </a:r>
              <a:endParaRPr lang="en-US" dirty="0">
                <a:solidFill>
                  <a:prstClr val="white"/>
                </a:solidFill>
                <a:latin typeface="Lato Regular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6406896" y="3094969"/>
              <a:ext cx="2667000" cy="112838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Lato Regular" panose="020F0502020204030203" pitchFamily="34" charset="0"/>
                  <a:cs typeface="Arial" panose="020B0604020202020204" pitchFamily="34" charset="0"/>
                </a:rPr>
                <a:t>Registration Compliance</a:t>
              </a:r>
              <a:endParaRPr lang="en-US" dirty="0">
                <a:solidFill>
                  <a:prstClr val="white"/>
                </a:solidFill>
                <a:latin typeface="Lato Regular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211830" y="3094969"/>
              <a:ext cx="2667000" cy="112838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State Charity Regulators</a:t>
              </a:r>
            </a:p>
            <a:p>
              <a:pPr algn="ctr"/>
              <a:r>
                <a:rPr lang="en-US" sz="1200" dirty="0">
                  <a:solidFill>
                    <a:prstClr val="white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AG offices and other state offices</a:t>
              </a:r>
            </a:p>
          </p:txBody>
        </p:sp>
        <p:sp>
          <p:nvSpPr>
            <p:cNvPr id="47" name="Down Arrow 46"/>
            <p:cNvSpPr/>
            <p:nvPr/>
          </p:nvSpPr>
          <p:spPr>
            <a:xfrm>
              <a:off x="4303014" y="4322087"/>
              <a:ext cx="484632" cy="905529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" name="Up Arrow 47"/>
            <p:cNvSpPr/>
            <p:nvPr/>
          </p:nvSpPr>
          <p:spPr>
            <a:xfrm>
              <a:off x="4303014" y="2048392"/>
              <a:ext cx="484632" cy="905529"/>
            </a:xfrm>
            <a:prstGeom prst="upArrow">
              <a:avLst/>
            </a:prstGeom>
            <a:solidFill>
              <a:srgbClr val="1B91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" name="Left Arrow 49"/>
            <p:cNvSpPr/>
            <p:nvPr/>
          </p:nvSpPr>
          <p:spPr>
            <a:xfrm>
              <a:off x="2743200" y="3434895"/>
              <a:ext cx="392430" cy="448533"/>
            </a:xfrm>
            <a:prstGeom prst="lef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Up Arrow 51"/>
            <p:cNvSpPr/>
            <p:nvPr/>
          </p:nvSpPr>
          <p:spPr>
            <a:xfrm rot="19552714">
              <a:off x="3125723" y="2829088"/>
              <a:ext cx="484632" cy="414786"/>
            </a:xfrm>
            <a:prstGeom prst="upArrow">
              <a:avLst/>
            </a:prstGeom>
            <a:solidFill>
              <a:srgbClr val="1B91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Up Arrow 52"/>
            <p:cNvSpPr/>
            <p:nvPr/>
          </p:nvSpPr>
          <p:spPr>
            <a:xfrm rot="13081888">
              <a:off x="3173172" y="4114695"/>
              <a:ext cx="484632" cy="414786"/>
            </a:xfrm>
            <a:prstGeom prst="up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Up Arrow 53"/>
            <p:cNvSpPr/>
            <p:nvPr/>
          </p:nvSpPr>
          <p:spPr>
            <a:xfrm rot="8363743">
              <a:off x="5477425" y="4084847"/>
              <a:ext cx="484632" cy="448136"/>
            </a:xfrm>
            <a:prstGeom prst="up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226300" y="6370188"/>
              <a:ext cx="260604" cy="211572"/>
            </a:xfrm>
            <a:prstGeom prst="rect">
              <a:avLst/>
            </a:prstGeom>
            <a:solidFill>
              <a:srgbClr val="1B91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226300" y="5631927"/>
              <a:ext cx="260604" cy="21157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470296" y="6305268"/>
              <a:ext cx="1644396" cy="647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AG and other state regulator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470296" y="5603513"/>
              <a:ext cx="1644396" cy="388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AG only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209692" y="5977559"/>
              <a:ext cx="260604" cy="21157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429500" y="5870394"/>
              <a:ext cx="1644396" cy="647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Other state regulator only</a:t>
              </a:r>
            </a:p>
          </p:txBody>
        </p:sp>
        <p:sp>
          <p:nvSpPr>
            <p:cNvPr id="32" name="Right Arrow 31"/>
            <p:cNvSpPr/>
            <p:nvPr/>
          </p:nvSpPr>
          <p:spPr>
            <a:xfrm rot="18095983">
              <a:off x="5240319" y="2692439"/>
              <a:ext cx="385762" cy="448533"/>
            </a:xfrm>
            <a:prstGeom prst="rightArrow">
              <a:avLst/>
            </a:prstGeom>
            <a:solidFill>
              <a:srgbClr val="1B91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Right Arrow 32"/>
            <p:cNvSpPr/>
            <p:nvPr/>
          </p:nvSpPr>
          <p:spPr>
            <a:xfrm rot="18291473">
              <a:off x="5661986" y="2974592"/>
              <a:ext cx="385762" cy="448533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8229600" y="4864894"/>
            <a:ext cx="914400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/>
            <a:r>
              <a:rPr lang="en-US" dirty="0" smtClean="0">
                <a:solidFill>
                  <a:prstClr val="black"/>
                </a:solidFill>
              </a:rPr>
              <a:t>11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144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4872"/>
            <a:ext cx="5715000" cy="857250"/>
          </a:xfrm>
        </p:spPr>
        <p:txBody>
          <a:bodyPr/>
          <a:lstStyle/>
          <a:p>
            <a:pPr algn="ctr"/>
            <a:r>
              <a:rPr lang="en-US" sz="4000" b="1" dirty="0"/>
              <a:t>Social Media Viral</a:t>
            </a:r>
            <a:br>
              <a:rPr lang="en-US" sz="4000" b="1" dirty="0"/>
            </a:br>
            <a:r>
              <a:rPr lang="en-US" sz="4000" b="1" dirty="0"/>
              <a:t>Campaigns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00150"/>
            <a:ext cx="8229600" cy="3829050"/>
          </a:xfrm>
        </p:spPr>
        <p:txBody>
          <a:bodyPr/>
          <a:lstStyle/>
          <a:p>
            <a:r>
              <a:rPr lang="en-US" b="1" dirty="0" smtClean="0"/>
              <a:t>Notable Successes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sz="2000" dirty="0"/>
              <a:t>ALS Ice Bucket Challenge ($115M in 8 weeks)</a:t>
            </a:r>
          </a:p>
          <a:p>
            <a:pPr lvl="1"/>
            <a:r>
              <a:rPr lang="en-US" sz="2000" dirty="0" err="1"/>
              <a:t>Movember</a:t>
            </a:r>
            <a:r>
              <a:rPr lang="en-US" sz="2000" dirty="0"/>
              <a:t> ($710M since 2003)</a:t>
            </a:r>
          </a:p>
          <a:p>
            <a:r>
              <a:rPr lang="en-US" b="1" dirty="0" smtClean="0"/>
              <a:t>Notable Scandals</a:t>
            </a:r>
            <a:r>
              <a:rPr lang="en-US" dirty="0" smtClean="0"/>
              <a:t>: none</a:t>
            </a:r>
            <a:endParaRPr lang="en-US" dirty="0"/>
          </a:p>
          <a:p>
            <a:r>
              <a:rPr lang="en-US" b="1" dirty="0" smtClean="0"/>
              <a:t>Open Questions</a:t>
            </a:r>
            <a:endParaRPr lang="en-US" b="1" dirty="0"/>
          </a:p>
          <a:p>
            <a:pPr lvl="1"/>
            <a:r>
              <a:rPr lang="en-US" sz="2000" dirty="0"/>
              <a:t>Do (or should) charitable solicitation or consumer protection laws apply to individuals who solicit contributions for charities through social media?</a:t>
            </a:r>
          </a:p>
          <a:p>
            <a:pPr lvl="1"/>
            <a:r>
              <a:rPr lang="en-US" sz="2000" dirty="0"/>
              <a:t>Do (or should) such laws apply to social media sites used to promote viral campaigns?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11" y="114300"/>
            <a:ext cx="1625665" cy="8229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79196" y="914400"/>
            <a:ext cx="1731405" cy="21544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ALS Association</a:t>
            </a:r>
          </a:p>
        </p:txBody>
      </p:sp>
    </p:spTree>
    <p:extLst>
      <p:ext uri="{BB962C8B-B14F-4D97-AF65-F5344CB8AC3E}">
        <p14:creationId xmlns:p14="http://schemas.microsoft.com/office/powerpoint/2010/main" val="382990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8360"/>
            <a:ext cx="5715000" cy="857250"/>
          </a:xfrm>
        </p:spPr>
        <p:txBody>
          <a:bodyPr/>
          <a:lstStyle/>
          <a:p>
            <a:pPr algn="ctr"/>
            <a:r>
              <a:rPr lang="en-US" b="1" dirty="0" err="1" smtClean="0"/>
              <a:t>Crowdfunding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00150"/>
            <a:ext cx="8229600" cy="3771900"/>
          </a:xfrm>
        </p:spPr>
        <p:txBody>
          <a:bodyPr/>
          <a:lstStyle/>
          <a:p>
            <a:r>
              <a:rPr lang="en-US" sz="2400" b="1" dirty="0"/>
              <a:t>Notable Success</a:t>
            </a:r>
            <a:r>
              <a:rPr lang="en-US" sz="2400" dirty="0"/>
              <a:t>: Equality Florida in wake of Orlando shooting ($9 million on </a:t>
            </a:r>
            <a:r>
              <a:rPr lang="en-US" sz="2400" dirty="0" err="1"/>
              <a:t>GoFundMe</a:t>
            </a:r>
            <a:r>
              <a:rPr lang="en-US" sz="2400" dirty="0"/>
              <a:t>)</a:t>
            </a:r>
          </a:p>
          <a:p>
            <a:r>
              <a:rPr lang="en-US" sz="2400" b="1" dirty="0"/>
              <a:t>Notable Scandals</a:t>
            </a:r>
            <a:r>
              <a:rPr lang="en-US" sz="2400" dirty="0"/>
              <a:t>: Boston Marathon Bombing scammer ($9,350 on </a:t>
            </a:r>
            <a:r>
              <a:rPr lang="en-US" sz="2400" dirty="0" err="1"/>
              <a:t>GoFundMe</a:t>
            </a:r>
            <a:r>
              <a:rPr lang="en-US" sz="2400" dirty="0"/>
              <a:t>)</a:t>
            </a:r>
          </a:p>
          <a:p>
            <a:r>
              <a:rPr lang="en-US" sz="2400" b="1" dirty="0"/>
              <a:t>Open Questions</a:t>
            </a:r>
          </a:p>
          <a:p>
            <a:pPr lvl="1"/>
            <a:r>
              <a:rPr lang="en-US" sz="2000" dirty="0"/>
              <a:t>Do (or should) charitable solicitation or consumer protection laws apply to individuals who </a:t>
            </a:r>
            <a:r>
              <a:rPr lang="en-US" sz="2000" dirty="0" err="1"/>
              <a:t>crowdfund</a:t>
            </a:r>
            <a:r>
              <a:rPr lang="en-US" sz="2000" dirty="0"/>
              <a:t> for charities or charitable purposes?</a:t>
            </a:r>
          </a:p>
          <a:p>
            <a:pPr lvl="1"/>
            <a:r>
              <a:rPr lang="en-US" sz="2000" dirty="0"/>
              <a:t>Do (or should) such laws reach the operators of </a:t>
            </a:r>
            <a:r>
              <a:rPr lang="en-US" sz="2000" dirty="0" err="1"/>
              <a:t>crowdfunding</a:t>
            </a:r>
            <a:r>
              <a:rPr lang="en-US" sz="2000" dirty="0"/>
              <a:t> sites used by such </a:t>
            </a:r>
            <a:r>
              <a:rPr lang="en-US" sz="2000" dirty="0" err="1"/>
              <a:t>crowdfunders</a:t>
            </a:r>
            <a:r>
              <a:rPr lang="en-US" sz="2000" dirty="0"/>
              <a:t>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79196" y="914400"/>
            <a:ext cx="1731405" cy="21544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Equality Florida Institute, Inc.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9" y="57150"/>
            <a:ext cx="1646949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74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8360"/>
            <a:ext cx="5715000" cy="857250"/>
          </a:xfrm>
        </p:spPr>
        <p:txBody>
          <a:bodyPr/>
          <a:lstStyle/>
          <a:p>
            <a:pPr algn="ctr"/>
            <a:r>
              <a:rPr lang="en-US" b="1" dirty="0" smtClean="0"/>
              <a:t>Hybrid Entities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00150"/>
            <a:ext cx="7772400" cy="3771900"/>
          </a:xfrm>
        </p:spPr>
        <p:txBody>
          <a:bodyPr/>
          <a:lstStyle/>
          <a:p>
            <a:r>
              <a:rPr lang="en-US" b="1" dirty="0" smtClean="0"/>
              <a:t>Notable Success</a:t>
            </a:r>
            <a:r>
              <a:rPr lang="en-US" dirty="0" smtClean="0"/>
              <a:t>: Patagonia, </a:t>
            </a:r>
            <a:r>
              <a:rPr lang="en-US" dirty="0" err="1" smtClean="0"/>
              <a:t>Kickstarter</a:t>
            </a:r>
            <a:endParaRPr lang="en-US" dirty="0" smtClean="0"/>
          </a:p>
          <a:p>
            <a:r>
              <a:rPr lang="en-US" b="1" dirty="0" smtClean="0"/>
              <a:t>Notable Scandals</a:t>
            </a:r>
            <a:r>
              <a:rPr lang="en-US" dirty="0" smtClean="0"/>
              <a:t>: none</a:t>
            </a:r>
          </a:p>
          <a:p>
            <a:r>
              <a:rPr lang="en-US" b="1" dirty="0" smtClean="0"/>
              <a:t>Open Questions</a:t>
            </a:r>
            <a:endParaRPr lang="en-US" b="1" dirty="0"/>
          </a:p>
          <a:p>
            <a:pPr lvl="1"/>
            <a:r>
              <a:rPr lang="en-US" sz="2000" dirty="0"/>
              <a:t>If a hybrid entity utilizes its social benefitting mission to attract customers, do (or should) charitable solicitation or consumer protection laws apply to that entity’s representations?</a:t>
            </a:r>
          </a:p>
          <a:p>
            <a:pPr lvl="1"/>
            <a:r>
              <a:rPr lang="en-US" sz="2000" dirty="0"/>
              <a:t>Do (or should) such laws apply to “social enterprises” more generally – that is, even if they are not organized as a hybrid entity?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67600" y="914400"/>
            <a:ext cx="1143000" cy="21544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Patagonia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57150"/>
            <a:ext cx="109728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3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628650"/>
            <a:ext cx="7239000" cy="1371600"/>
          </a:xfrm>
        </p:spPr>
        <p:txBody>
          <a:bodyPr/>
          <a:lstStyle/>
          <a:p>
            <a:pPr eaLnBrk="1" hangingPunct="1"/>
            <a:r>
              <a:rPr lang="en-US" sz="3600" b="1" dirty="0"/>
              <a:t>The Legal Challenges Posed by Social Media Viral Campaigns, </a:t>
            </a:r>
            <a:r>
              <a:rPr lang="en-US" sz="3600" b="1" dirty="0" err="1"/>
              <a:t>Crowdfunding</a:t>
            </a:r>
            <a:r>
              <a:rPr lang="en-US" sz="3600" b="1" dirty="0"/>
              <a:t>, and Hybrid Entities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9308" y="2297517"/>
            <a:ext cx="6400800" cy="200025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en-US" sz="2400" dirty="0"/>
              <a:t>March 21, 2017</a:t>
            </a:r>
          </a:p>
          <a:p>
            <a:pPr algn="r" eaLnBrk="1" hangingPunct="1">
              <a:lnSpc>
                <a:spcPct val="80000"/>
              </a:lnSpc>
            </a:pPr>
            <a:endParaRPr lang="en-US" sz="2400" dirty="0"/>
          </a:p>
          <a:p>
            <a:pPr algn="r" eaLnBrk="1" hangingPunct="1">
              <a:lnSpc>
                <a:spcPct val="80000"/>
              </a:lnSpc>
            </a:pPr>
            <a:endParaRPr lang="en-US" sz="2400" b="1" i="1" dirty="0"/>
          </a:p>
          <a:p>
            <a:pPr algn="r" eaLnBrk="1" hangingPunct="1">
              <a:lnSpc>
                <a:spcPct val="80000"/>
              </a:lnSpc>
            </a:pPr>
            <a:r>
              <a:rPr lang="en-US" sz="2400" b="1" i="1" dirty="0"/>
              <a:t>Lloyd Hitoshi Mayer</a:t>
            </a:r>
          </a:p>
          <a:p>
            <a:pPr algn="r" eaLnBrk="1" hangingPunct="1">
              <a:lnSpc>
                <a:spcPct val="80000"/>
              </a:lnSpc>
            </a:pPr>
            <a:r>
              <a:rPr lang="en-US" sz="2400" i="1" dirty="0"/>
              <a:t>Professor of Law</a:t>
            </a:r>
          </a:p>
          <a:p>
            <a:pPr algn="r" eaLnBrk="1" hangingPunct="1">
              <a:lnSpc>
                <a:spcPct val="80000"/>
              </a:lnSpc>
            </a:pPr>
            <a:r>
              <a:rPr lang="en-US" sz="2400" dirty="0"/>
              <a:t>University of Notre Dame</a:t>
            </a:r>
          </a:p>
        </p:txBody>
      </p:sp>
      <p:pic>
        <p:nvPicPr>
          <p:cNvPr id="3076" name="Picture 7" descr="law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86052"/>
            <a:ext cx="2065338" cy="163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96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Most common areas of enforcement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4572296"/>
              </p:ext>
            </p:extLst>
          </p:nvPr>
        </p:nvGraphicFramePr>
        <p:xfrm>
          <a:off x="381000" y="971550"/>
          <a:ext cx="8382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29600" y="4864894"/>
            <a:ext cx="914400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/>
            <a:r>
              <a:rPr lang="en-US" dirty="0" smtClean="0">
                <a:solidFill>
                  <a:prstClr val="black"/>
                </a:solidFill>
              </a:rPr>
              <a:t>21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4629166"/>
            <a:ext cx="3352800" cy="24621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000" i="1" dirty="0">
                <a:solidFill>
                  <a:prstClr val="black"/>
                </a:solidFill>
                <a:latin typeface="Lato Regular" panose="020F0502020204030203" pitchFamily="34" charset="0"/>
              </a:rPr>
              <a:t>*39 offices interviewed</a:t>
            </a:r>
          </a:p>
        </p:txBody>
      </p:sp>
    </p:spTree>
    <p:extLst>
      <p:ext uri="{BB962C8B-B14F-4D97-AF65-F5344CB8AC3E}">
        <p14:creationId xmlns:p14="http://schemas.microsoft.com/office/powerpoint/2010/main" val="1060382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Fundraising methods regulated by offices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9600" y="4864894"/>
            <a:ext cx="914400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/>
            <a:r>
              <a:rPr lang="en-US" dirty="0" smtClean="0">
                <a:solidFill>
                  <a:prstClr val="black"/>
                </a:solidFill>
              </a:rPr>
              <a:t>22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5868452"/>
              </p:ext>
            </p:extLst>
          </p:nvPr>
        </p:nvGraphicFramePr>
        <p:xfrm>
          <a:off x="381000" y="971550"/>
          <a:ext cx="8382000" cy="348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89003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Approaches to enforcement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1892641"/>
              </p:ext>
            </p:extLst>
          </p:nvPr>
        </p:nvGraphicFramePr>
        <p:xfrm>
          <a:off x="381000" y="914400"/>
          <a:ext cx="8305800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29600" y="4864894"/>
            <a:ext cx="914400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/>
            <a:r>
              <a:rPr lang="en-US" dirty="0" smtClean="0">
                <a:solidFill>
                  <a:prstClr val="black"/>
                </a:solidFill>
              </a:rPr>
              <a:t>23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687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Inter-office cooperation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5567340"/>
              </p:ext>
            </p:extLst>
          </p:nvPr>
        </p:nvGraphicFramePr>
        <p:xfrm>
          <a:off x="304800" y="857250"/>
          <a:ext cx="8382000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29600" y="4864894"/>
            <a:ext cx="914400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/>
            <a:r>
              <a:rPr lang="en-US" dirty="0" smtClean="0">
                <a:solidFill>
                  <a:prstClr val="black"/>
                </a:solidFill>
              </a:rPr>
              <a:t>24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822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1450"/>
            <a:ext cx="7467600" cy="17716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Combatting Charity Fraud: </a:t>
            </a:r>
            <a:br>
              <a:rPr lang="en-US" dirty="0" smtClean="0"/>
            </a:br>
            <a:r>
              <a:rPr lang="en-US" dirty="0" smtClean="0"/>
              <a:t>The Role of the Federal Trade Commission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71700"/>
            <a:ext cx="6400800" cy="2514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Tracy S. Thorleifson</a:t>
            </a:r>
          </a:p>
          <a:p>
            <a:r>
              <a:rPr lang="en-US" dirty="0" smtClean="0"/>
              <a:t>Attorney, Northwest Region.</a:t>
            </a:r>
          </a:p>
          <a:p>
            <a:r>
              <a:rPr lang="en-US" dirty="0" smtClean="0"/>
              <a:t>Federal Trade Commission</a:t>
            </a:r>
          </a:p>
          <a:p>
            <a:r>
              <a:rPr lang="en-US" sz="2600" i="1" dirty="0"/>
              <a:t>The views expressed are my own and do not reflect the opinion of the Commission or any individual Commissioner.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417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The FTC Act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Section 5 empowers the Commission to: “prevent persons, partnerships, or </a:t>
            </a:r>
            <a:r>
              <a:rPr lang="en-US" b="1" u="sng" dirty="0" smtClean="0"/>
              <a:t>corporations</a:t>
            </a:r>
            <a:r>
              <a:rPr lang="en-US" dirty="0" smtClean="0"/>
              <a:t> . . . from using . . </a:t>
            </a:r>
            <a:r>
              <a:rPr lang="en-US" b="1" u="sng" dirty="0" smtClean="0"/>
              <a:t>. unfair or deceptive acts or practices </a:t>
            </a:r>
            <a:r>
              <a:rPr lang="en-US" dirty="0" smtClean="0"/>
              <a:t>in or affecting commerce.”  15 U.S.C. § 45.</a:t>
            </a:r>
          </a:p>
          <a:p>
            <a:endParaRPr lang="en-US" dirty="0" smtClean="0"/>
          </a:p>
          <a:p>
            <a:r>
              <a:rPr lang="en-US" dirty="0" smtClean="0"/>
              <a:t>Section 4 defines “Corporation” “to include. . . </a:t>
            </a:r>
            <a:r>
              <a:rPr lang="en-US" b="1" u="sng" dirty="0" smtClean="0"/>
              <a:t>any company</a:t>
            </a:r>
            <a:r>
              <a:rPr lang="en-US" dirty="0" smtClean="0"/>
              <a:t>, trust, so-called Massachusetts trust, or association, incorporated or unincorporated, without shares of capital or capital stock or certificates of interest, except partnerships, which is </a:t>
            </a:r>
            <a:r>
              <a:rPr lang="en-US" b="1" u="sng" dirty="0" smtClean="0"/>
              <a:t>organized to carry on business for its own profit or that of its members</a:t>
            </a:r>
            <a:r>
              <a:rPr lang="en-US" dirty="0" smtClean="0"/>
              <a:t>.  15 U.S.C. § 44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627596"/>
      </p:ext>
    </p:extLst>
  </p:cSld>
  <p:clrMapOvr>
    <a:masterClrMapping/>
  </p:clrMapOvr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privacy-con-PPT template">
  <a:themeElements>
    <a:clrScheme name="privacy-con">
      <a:dk1>
        <a:sysClr val="windowText" lastClr="000000"/>
      </a:dk1>
      <a:lt1>
        <a:sysClr val="window" lastClr="FFFFFF"/>
      </a:lt1>
      <a:dk2>
        <a:srgbClr val="000000"/>
      </a:dk2>
      <a:lt2>
        <a:srgbClr val="0D4966"/>
      </a:lt2>
      <a:accent1>
        <a:srgbClr val="0D4966"/>
      </a:accent1>
      <a:accent2>
        <a:srgbClr val="0D4966"/>
      </a:accent2>
      <a:accent3>
        <a:srgbClr val="0D4966"/>
      </a:accent3>
      <a:accent4>
        <a:srgbClr val="0D4966"/>
      </a:accent4>
      <a:accent5>
        <a:srgbClr val="0D4966"/>
      </a:accent5>
      <a:accent6>
        <a:srgbClr val="0D4966"/>
      </a:accent6>
      <a:hlink>
        <a:srgbClr val="0D4966"/>
      </a:hlink>
      <a:folHlink>
        <a:srgbClr val="0D49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Gradient">
  <a:themeElements>
    <a:clrScheme name="Custom 9">
      <a:dk1>
        <a:srgbClr val="5CAC34"/>
      </a:dk1>
      <a:lt1>
        <a:srgbClr val="FFFFFF"/>
      </a:lt1>
      <a:dk2>
        <a:srgbClr val="6B6F71"/>
      </a:dk2>
      <a:lt2>
        <a:srgbClr val="FBB034"/>
      </a:lt2>
      <a:accent1>
        <a:srgbClr val="71BF44"/>
      </a:accent1>
      <a:accent2>
        <a:srgbClr val="1870B8"/>
      </a:accent2>
      <a:accent3>
        <a:srgbClr val="00B4F1"/>
      </a:accent3>
      <a:accent4>
        <a:srgbClr val="EF4044"/>
      </a:accent4>
      <a:accent5>
        <a:srgbClr val="E07521"/>
      </a:accent5>
      <a:accent6>
        <a:srgbClr val="936DAF"/>
      </a:accent6>
      <a:hlink>
        <a:srgbClr val="6CB644"/>
      </a:hlink>
      <a:folHlink>
        <a:srgbClr val="9071A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</a:spPr>
      <a:bodyPr wrap="square" rtlCol="0" anchor="ctr">
        <a:spAutoFit/>
      </a:bodyPr>
      <a:lstStyle>
        <a:defPPr algn="ctr">
          <a:lnSpc>
            <a:spcPct val="90000"/>
          </a:lnSpc>
          <a:defRPr sz="2800" dirty="0" smtClean="0">
            <a:solidFill>
              <a:schemeClr val="bg1"/>
            </a:solidFill>
          </a:defRPr>
        </a:defPPr>
      </a:lstStyle>
    </a:spDef>
    <a:lnDef>
      <a:spPr>
        <a:noFill/>
        <a:ln w="14288" cap="flat">
          <a:solidFill>
            <a:schemeClr val="tx2"/>
          </a:solidFill>
          <a:prstDash val="solid"/>
          <a:miter lim="800000"/>
          <a:headEnd/>
          <a:tailEnd/>
        </a:ln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/>
    </a:lnDef>
  </a:objectDefaults>
  <a:extraClrSchemeLst/>
</a:theme>
</file>

<file path=ppt/theme/theme1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UrbanInstitute">
  <a:themeElements>
    <a:clrScheme name="Custom 6">
      <a:dk1>
        <a:sysClr val="windowText" lastClr="000000"/>
      </a:dk1>
      <a:lt1>
        <a:sysClr val="window" lastClr="FFFFFF"/>
      </a:lt1>
      <a:dk2>
        <a:srgbClr val="0096D2"/>
      </a:dk2>
      <a:lt2>
        <a:srgbClr val="CECFCE"/>
      </a:lt2>
      <a:accent1>
        <a:srgbClr val="0096D2"/>
      </a:accent1>
      <a:accent2>
        <a:srgbClr val="9FC7DE"/>
      </a:accent2>
      <a:accent3>
        <a:srgbClr val="153D66"/>
      </a:accent3>
      <a:accent4>
        <a:srgbClr val="828381"/>
      </a:accent4>
      <a:accent5>
        <a:srgbClr val="B1B3B1"/>
      </a:accent5>
      <a:accent6>
        <a:srgbClr val="F0BA1B"/>
      </a:accent6>
      <a:hlink>
        <a:srgbClr val="3091C4"/>
      </a:hlink>
      <a:folHlink>
        <a:srgbClr val="FAB156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UI New Brand Basic 1">
  <a:themeElements>
    <a:clrScheme name="Custom 6">
      <a:dk1>
        <a:sysClr val="windowText" lastClr="000000"/>
      </a:dk1>
      <a:lt1>
        <a:sysClr val="window" lastClr="FFFFFF"/>
      </a:lt1>
      <a:dk2>
        <a:srgbClr val="0096D2"/>
      </a:dk2>
      <a:lt2>
        <a:srgbClr val="CECFCE"/>
      </a:lt2>
      <a:accent1>
        <a:srgbClr val="0096D2"/>
      </a:accent1>
      <a:accent2>
        <a:srgbClr val="9FC7DE"/>
      </a:accent2>
      <a:accent3>
        <a:srgbClr val="153D66"/>
      </a:accent3>
      <a:accent4>
        <a:srgbClr val="828381"/>
      </a:accent4>
      <a:accent5>
        <a:srgbClr val="B1B3B1"/>
      </a:accent5>
      <a:accent6>
        <a:srgbClr val="F0BA1B"/>
      </a:accent6>
      <a:hlink>
        <a:srgbClr val="3091C4"/>
      </a:hlink>
      <a:folHlink>
        <a:srgbClr val="FAB156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BB_Interior_Blue">
  <a:themeElements>
    <a:clrScheme name="BBB_Interior_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BB_Interior_Blu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BB_Interior_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B_Interior_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B_Interior_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B_Interior_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B_Interior_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B_Interior_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B_Interior_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B_Interior_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B_Interior_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B_Interior_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B_Interior_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B_Interior_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BBB_Interior_Blue">
  <a:themeElements>
    <a:clrScheme name="BBB_Interior_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BB_Interior_Blu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BB_Interior_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B_Interior_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B_Interior_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B_Interior_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B_Interior_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B_Interior_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B_Interior_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B_Interior_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B_Interior_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B_Interior_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B_Interior_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B_Interior_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BBB_Interior_Blue">
  <a:themeElements>
    <a:clrScheme name="BBB_Interior_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BB_Interior_Blu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BB_Interior_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B_Interior_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B_Interior_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B_Interior_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B_Interior_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B_Interior_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B_Interior_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B_Interior_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B_Interior_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B_Interior_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B_Interior_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B_Interior_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BBB_Interior_Blue">
  <a:themeElements>
    <a:clrScheme name="BBB_Interior_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BB_Interior_Blu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BB_Interior_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B_Interior_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B_Interior_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B_Interior_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B_Interior_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B_Interior_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B_Interior_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B_Interior_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B_Interior_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B_Interior_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B_Interior_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B_Interior_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</TotalTime>
  <Words>1578</Words>
  <Application>Microsoft Office PowerPoint</Application>
  <PresentationFormat>On-screen Show (16:9)</PresentationFormat>
  <Paragraphs>234</Paragraphs>
  <Slides>33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privacy-con-PPT template</vt:lpstr>
      <vt:lpstr>Office Theme</vt:lpstr>
      <vt:lpstr>UrbanInstitute</vt:lpstr>
      <vt:lpstr>Layers</vt:lpstr>
      <vt:lpstr>UI New Brand Basic 1</vt:lpstr>
      <vt:lpstr>BBB_Interior_Blue</vt:lpstr>
      <vt:lpstr>1_BBB_Interior_Blue</vt:lpstr>
      <vt:lpstr>2_BBB_Interior_Blue</vt:lpstr>
      <vt:lpstr>3_BBB_Interior_Blue</vt:lpstr>
      <vt:lpstr>1_Gradient</vt:lpstr>
      <vt:lpstr>Concourse</vt:lpstr>
      <vt:lpstr>Combatting Charity Fraud: Enforcement Issues</vt:lpstr>
      <vt:lpstr>  Give &amp; Take:  Consumers, Contributions, and Charity A Conference Exploring Consumer Protection Issues Associated with Charitable Solicitations   March 21, 2017</vt:lpstr>
      <vt:lpstr>Areas of authority </vt:lpstr>
      <vt:lpstr>Most common areas of enforcement</vt:lpstr>
      <vt:lpstr>Fundraising methods regulated by offices</vt:lpstr>
      <vt:lpstr>Approaches to enforcement </vt:lpstr>
      <vt:lpstr>Inter-office cooperation</vt:lpstr>
      <vt:lpstr>Combatting Charity Fraud:  The Role of the Federal Trade Commission</vt:lpstr>
      <vt:lpstr>The FTC Act</vt:lpstr>
      <vt:lpstr>The Telemarketing Sales Rule</vt:lpstr>
      <vt:lpstr>Telemarketing Sales Rule (cont.)</vt:lpstr>
      <vt:lpstr>FTC, All 50 States and D.C. v. Cancer Fund of America, et al.</vt:lpstr>
      <vt:lpstr>Cancer Fund (cont.)</vt:lpstr>
      <vt:lpstr>Cancer Fund (cont.)</vt:lpstr>
      <vt:lpstr>Other FTC Enforcement</vt:lpstr>
      <vt:lpstr>Other FTC Enforcement</vt:lpstr>
      <vt:lpstr>On the horizon ….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Legal Challenges Posed by Social Media Viral Campaigns, Crowdfunding, and Hybrid Entities</vt:lpstr>
      <vt:lpstr>Social Media Viral Campaigns</vt:lpstr>
      <vt:lpstr>Crowdfunding</vt:lpstr>
      <vt:lpstr>Hybrid Entities</vt:lpstr>
      <vt:lpstr>The Legal Challenges Posed by Social Media Viral Campaigns, Crowdfunding, and Hybrid Entities</vt:lpstr>
    </vt:vector>
  </TitlesOfParts>
  <Company>Federal Trade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Federal Trade Commission</dc:creator>
  <cp:lastModifiedBy>Kopec, Janice</cp:lastModifiedBy>
  <cp:revision>51</cp:revision>
  <dcterms:created xsi:type="dcterms:W3CDTF">2015-12-11T15:57:28Z</dcterms:created>
  <dcterms:modified xsi:type="dcterms:W3CDTF">2017-03-28T13:50:03Z</dcterms:modified>
</cp:coreProperties>
</file>