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5"/>
  </p:notesMasterIdLst>
  <p:handoutMasterIdLst>
    <p:handoutMasterId r:id="rId16"/>
  </p:handoutMasterIdLst>
  <p:sldIdLst>
    <p:sldId id="256" r:id="rId2"/>
    <p:sldId id="436" r:id="rId3"/>
    <p:sldId id="259" r:id="rId4"/>
    <p:sldId id="437" r:id="rId5"/>
    <p:sldId id="415" r:id="rId6"/>
    <p:sldId id="414" r:id="rId7"/>
    <p:sldId id="416" r:id="rId8"/>
    <p:sldId id="418" r:id="rId9"/>
    <p:sldId id="431" r:id="rId10"/>
    <p:sldId id="432" r:id="rId11"/>
    <p:sldId id="433" r:id="rId12"/>
    <p:sldId id="434" r:id="rId13"/>
    <p:sldId id="435" r:id="rId14"/>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ine Wolf" initials="MW" lastIdx="1" clrIdx="0">
    <p:extLst/>
  </p:cmAuthor>
  <p:cmAuthor id="2" name="Maxine Wolf" initials="MW [2]" lastIdx="1" clrIdx="1">
    <p:extLst/>
  </p:cmAuthor>
  <p:cmAuthor id="3" name="Maxine Wolf" initials="MW [3]" lastIdx="1" clrIdx="2">
    <p:extLst/>
  </p:cmAuthor>
  <p:cmAuthor id="4" name="Maxine Wolf" initials="MW [4]" lastIdx="1" clrIdx="3">
    <p:extLst/>
  </p:cmAuthor>
  <p:cmAuthor id="5" name="Maxine Wolf" initials="MW [5]" lastIdx="1" clrIdx="4">
    <p:extLst/>
  </p:cmAuthor>
  <p:cmAuthor id="6" name="Sylvia Baker" initials=""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27"/>
    <a:srgbClr val="E9AD4D"/>
    <a:srgbClr val="FEBD09"/>
    <a:srgbClr val="6DB62D"/>
    <a:srgbClr val="87C205"/>
    <a:srgbClr val="FF8F02"/>
    <a:srgbClr val="073E3A"/>
    <a:srgbClr val="FB6508"/>
    <a:srgbClr val="A60016"/>
    <a:srgbClr val="8A00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099" autoAdjust="0"/>
    <p:restoredTop sz="99343" autoAdjust="0"/>
  </p:normalViewPr>
  <p:slideViewPr>
    <p:cSldViewPr snapToGrid="0">
      <p:cViewPr>
        <p:scale>
          <a:sx n="100" d="100"/>
          <a:sy n="100" d="100"/>
        </p:scale>
        <p:origin x="-80" y="-126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p:scale>
          <a:sx n="72" d="100"/>
          <a:sy n="72" d="100"/>
        </p:scale>
        <p:origin x="-2808" y="-16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ylvia:Dropbox%20(May%20Media%20Group):MW_SB:OTA%20Reports:FTC_OTA%20prep%20and%20support:OTA_FTC_Data_N129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sylvia:Dropbox%20(May%20Media%20Group):MW_SB:OTA%20Reports:FTC_OTA%20prep%20and%20support:OTA_FTC_Data_N129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sylvia:Dropbox%20(May%20Media%20Group):MW_SB:OTA%20Reports:FTC_OTA%20prep%20and%20support:OTA_FTC_Data_N129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sylvia:Dropbox%20(May%20Media%20Group):MW_SB:OTA%20Reports:FTC_OTA%20prep%20and%20support:OTA_FTC_Data_N129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sylvia:Dropbox%20(May%20Media%20Group):MW_SB:OTA%20Reports:FTC_OTA%20prep%20and%20support:OTA_FTC_Data_N129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sylvia:Dropbox%20(May%20Media%20Group):MW_SB:OTA%20Reports:FTC_OTA%20prep%20and%20support:OTA_FTC_Data_N129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sylvia:Dropbox%20(May%20Media%20Group):MW_SB:OTA%20Reports:FTC_OTA%20prep%20and%20support:OTA_FTC_Data_N129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sylvia:Dropbox%20(May%20Media%20Group):MW_SB:OTA%20Reports:FTC_OTA%20prep%20and%20support:OTA_FTC_Data_N1291.xlsx" TargetMode="External"/><Relationship Id="rId2"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sylvia:Dropbox%20(May%20Media%20Group):MW_SB:OTA%20Reports:FTC_OTA%20prep%20and%20support:OTA_FTC_Data_N129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237659963436929"/>
          <c:y val="0.0259816352261103"/>
          <c:w val="0.952468007312614"/>
          <c:h val="0.796981389177138"/>
        </c:manualLayout>
      </c:layout>
      <c:barChart>
        <c:barDir val="bar"/>
        <c:grouping val="clustered"/>
        <c:varyColors val="0"/>
        <c:ser>
          <c:idx val="0"/>
          <c:order val="0"/>
          <c:spPr>
            <a:solidFill>
              <a:srgbClr val="FB6508"/>
            </a:solidFill>
            <a:effectLst/>
          </c:spPr>
          <c:invertIfNegative val="0"/>
          <c:dLbls>
            <c:numFmt formatCode="0%" sourceLinked="0"/>
            <c:showLegendKey val="0"/>
            <c:showVal val="1"/>
            <c:showCatName val="0"/>
            <c:showSerName val="0"/>
            <c:showPercent val="0"/>
            <c:showBubbleSize val="0"/>
            <c:showLeaderLines val="0"/>
          </c:dLbls>
          <c:cat>
            <c:strRef>
              <c:f>'Q3_Organic knowledge'!$B$4:$B$5</c:f>
              <c:strCache>
                <c:ptCount val="2"/>
                <c:pt idx="0">
                  <c:v>I feel extremely well informed about organic products</c:v>
                </c:pt>
                <c:pt idx="1">
                  <c:v>I know quite a bit about organic products but I could learn more</c:v>
                </c:pt>
              </c:strCache>
            </c:strRef>
          </c:cat>
          <c:val>
            <c:numRef>
              <c:f>'Q3_Organic knowledge'!$C$4:$C$5</c:f>
              <c:numCache>
                <c:formatCode>0.0%</c:formatCode>
                <c:ptCount val="2"/>
                <c:pt idx="0">
                  <c:v>0.178</c:v>
                </c:pt>
                <c:pt idx="1">
                  <c:v>0.56</c:v>
                </c:pt>
              </c:numCache>
            </c:numRef>
          </c:val>
        </c:ser>
        <c:dLbls>
          <c:showLegendKey val="0"/>
          <c:showVal val="0"/>
          <c:showCatName val="0"/>
          <c:showSerName val="0"/>
          <c:showPercent val="0"/>
          <c:showBubbleSize val="0"/>
        </c:dLbls>
        <c:gapWidth val="150"/>
        <c:axId val="-2038361576"/>
        <c:axId val="-2034309640"/>
      </c:barChart>
      <c:catAx>
        <c:axId val="-2038361576"/>
        <c:scaling>
          <c:orientation val="minMax"/>
        </c:scaling>
        <c:delete val="0"/>
        <c:axPos val="l"/>
        <c:majorTickMark val="out"/>
        <c:minorTickMark val="none"/>
        <c:tickLblPos val="nextTo"/>
        <c:txPr>
          <a:bodyPr/>
          <a:lstStyle/>
          <a:p>
            <a:pPr algn="r">
              <a:defRPr/>
            </a:pPr>
            <a:endParaRPr lang="en-US"/>
          </a:p>
        </c:txPr>
        <c:crossAx val="-2034309640"/>
        <c:crosses val="autoZero"/>
        <c:auto val="1"/>
        <c:lblAlgn val="ctr"/>
        <c:lblOffset val="100"/>
        <c:noMultiLvlLbl val="0"/>
      </c:catAx>
      <c:valAx>
        <c:axId val="-2034309640"/>
        <c:scaling>
          <c:orientation val="minMax"/>
          <c:max val="1.0"/>
        </c:scaling>
        <c:delete val="1"/>
        <c:axPos val="b"/>
        <c:numFmt formatCode="0.0%" sourceLinked="1"/>
        <c:majorTickMark val="out"/>
        <c:minorTickMark val="none"/>
        <c:tickLblPos val="nextTo"/>
        <c:crossAx val="-2038361576"/>
        <c:crosses val="autoZero"/>
        <c:crossBetween val="between"/>
        <c:majorUnit val="0.2"/>
      </c:valAx>
      <c:spPr>
        <a:noFill/>
      </c:spPr>
    </c:plotArea>
    <c:plotVisOnly val="1"/>
    <c:dispBlanksAs val="gap"/>
    <c:showDLblsOverMax val="0"/>
  </c:chart>
  <c:spPr>
    <a:noFill/>
    <a:ln>
      <a:noFill/>
    </a:ln>
  </c:spPr>
  <c:txPr>
    <a:bodyPr/>
    <a:lstStyle/>
    <a:p>
      <a:pPr>
        <a:defRPr sz="1200">
          <a:latin typeface="Century Gothic"/>
          <a:cs typeface="Century Gothic"/>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14914963397589"/>
          <c:y val="0.186870877417172"/>
          <c:w val="0.545314753054814"/>
          <c:h val="0.740534831714055"/>
        </c:manualLayout>
      </c:layout>
      <c:pieChart>
        <c:varyColors val="1"/>
        <c:ser>
          <c:idx val="0"/>
          <c:order val="0"/>
          <c:explosion val="6"/>
          <c:dPt>
            <c:idx val="0"/>
            <c:bubble3D val="0"/>
            <c:spPr>
              <a:solidFill>
                <a:srgbClr val="FB6508"/>
              </a:solidFill>
              <a:effectLst/>
            </c:spPr>
          </c:dPt>
          <c:dPt>
            <c:idx val="1"/>
            <c:bubble3D val="0"/>
            <c:explosion val="0"/>
            <c:spPr>
              <a:solidFill>
                <a:srgbClr val="6DB62D"/>
              </a:solidFill>
              <a:effectLst/>
            </c:spPr>
          </c:dPt>
          <c:dLbls>
            <c:dLbl>
              <c:idx val="0"/>
              <c:layout>
                <c:manualLayout>
                  <c:x val="-0.182179746204835"/>
                  <c:y val="0.176178565388157"/>
                </c:manualLayout>
              </c:layout>
              <c:showLegendKey val="0"/>
              <c:showVal val="0"/>
              <c:showCatName val="1"/>
              <c:showSerName val="0"/>
              <c:showPercent val="1"/>
              <c:showBubbleSize val="0"/>
            </c:dLbl>
            <c:dLbl>
              <c:idx val="1"/>
              <c:layout>
                <c:manualLayout>
                  <c:x val="0.151358254472793"/>
                  <c:y val="-0.177559534448451"/>
                </c:manualLayout>
              </c:layout>
              <c:showLegendKey val="0"/>
              <c:showVal val="0"/>
              <c:showCatName val="1"/>
              <c:showSerName val="0"/>
              <c:showPercent val="1"/>
              <c:showBubbleSize val="0"/>
            </c:dLbl>
            <c:txPr>
              <a:bodyPr/>
              <a:lstStyle/>
              <a:p>
                <a:pPr>
                  <a:defRPr sz="1400">
                    <a:latin typeface="Century Gothic"/>
                    <a:cs typeface="Century Gothic"/>
                  </a:defRPr>
                </a:pPr>
                <a:endParaRPr lang="en-US"/>
              </a:p>
            </c:txPr>
            <c:showLegendKey val="0"/>
            <c:showVal val="0"/>
            <c:showCatName val="1"/>
            <c:showSerName val="0"/>
            <c:showPercent val="1"/>
            <c:showBubbleSize val="0"/>
            <c:showLeaderLines val="1"/>
          </c:dLbls>
          <c:cat>
            <c:strRef>
              <c:f>'Q3_Organic knowledge'!$B$12:$B$13</c:f>
              <c:strCache>
                <c:ptCount val="2"/>
                <c:pt idx="0">
                  <c:v>Well informed</c:v>
                </c:pt>
                <c:pt idx="1">
                  <c:v>Not well informed</c:v>
                </c:pt>
              </c:strCache>
            </c:strRef>
          </c:cat>
          <c:val>
            <c:numRef>
              <c:f>'Q3_Organic knowledge'!$C$12:$C$13</c:f>
              <c:numCache>
                <c:formatCode>0%</c:formatCode>
                <c:ptCount val="2"/>
                <c:pt idx="0">
                  <c:v>0.738</c:v>
                </c:pt>
                <c:pt idx="1">
                  <c:v>0.262</c:v>
                </c:pt>
              </c:numCache>
            </c:numRef>
          </c:val>
        </c:ser>
        <c:dLbls>
          <c:showLegendKey val="0"/>
          <c:showVal val="0"/>
          <c:showCatName val="0"/>
          <c:showSerName val="0"/>
          <c:showPercent val="0"/>
          <c:showBubbleSize val="0"/>
          <c:showLeaderLines val="1"/>
        </c:dLbls>
        <c:firstSliceAng val="276"/>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66359037522544"/>
          <c:y val="0.0764718748391745"/>
          <c:w val="0.952468007312614"/>
          <c:h val="0.684281264450865"/>
        </c:manualLayout>
      </c:layout>
      <c:barChart>
        <c:barDir val="bar"/>
        <c:grouping val="clustered"/>
        <c:varyColors val="0"/>
        <c:ser>
          <c:idx val="0"/>
          <c:order val="0"/>
          <c:spPr>
            <a:solidFill>
              <a:srgbClr val="6DB62D"/>
            </a:solidFill>
            <a:effectLst/>
          </c:spPr>
          <c:invertIfNegative val="0"/>
          <c:dLbls>
            <c:numFmt formatCode="0%" sourceLinked="0"/>
            <c:showLegendKey val="0"/>
            <c:showVal val="1"/>
            <c:showCatName val="0"/>
            <c:showSerName val="0"/>
            <c:showPercent val="0"/>
            <c:showBubbleSize val="0"/>
            <c:showLeaderLines val="0"/>
          </c:dLbls>
          <c:cat>
            <c:strRef>
              <c:f>'Q3_Organic knowledge'!$B$6:$B$7</c:f>
              <c:strCache>
                <c:ptCount val="2"/>
                <c:pt idx="0">
                  <c:v>I am not very well informed, I only know a little bit about organic products</c:v>
                </c:pt>
                <c:pt idx="1">
                  <c:v>I am not at all informed about organic products</c:v>
                </c:pt>
              </c:strCache>
            </c:strRef>
          </c:cat>
          <c:val>
            <c:numRef>
              <c:f>'Q3_Organic knowledge'!$C$6:$C$7</c:f>
              <c:numCache>
                <c:formatCode>0.0%</c:formatCode>
                <c:ptCount val="2"/>
                <c:pt idx="0">
                  <c:v>0.244</c:v>
                </c:pt>
                <c:pt idx="1">
                  <c:v>0.018</c:v>
                </c:pt>
              </c:numCache>
            </c:numRef>
          </c:val>
        </c:ser>
        <c:dLbls>
          <c:showLegendKey val="0"/>
          <c:showVal val="0"/>
          <c:showCatName val="0"/>
          <c:showSerName val="0"/>
          <c:showPercent val="0"/>
          <c:showBubbleSize val="0"/>
        </c:dLbls>
        <c:gapWidth val="150"/>
        <c:axId val="-2032408040"/>
        <c:axId val="-2032846104"/>
      </c:barChart>
      <c:catAx>
        <c:axId val="-2032408040"/>
        <c:scaling>
          <c:orientation val="maxMin"/>
        </c:scaling>
        <c:delete val="0"/>
        <c:axPos val="l"/>
        <c:majorTickMark val="out"/>
        <c:minorTickMark val="none"/>
        <c:tickLblPos val="nextTo"/>
        <c:txPr>
          <a:bodyPr/>
          <a:lstStyle/>
          <a:p>
            <a:pPr algn="r">
              <a:defRPr/>
            </a:pPr>
            <a:endParaRPr lang="en-US"/>
          </a:p>
        </c:txPr>
        <c:crossAx val="-2032846104"/>
        <c:crosses val="autoZero"/>
        <c:auto val="1"/>
        <c:lblAlgn val="ctr"/>
        <c:lblOffset val="100"/>
        <c:noMultiLvlLbl val="0"/>
      </c:catAx>
      <c:valAx>
        <c:axId val="-2032846104"/>
        <c:scaling>
          <c:orientation val="minMax"/>
          <c:max val="1.0"/>
        </c:scaling>
        <c:delete val="1"/>
        <c:axPos val="t"/>
        <c:numFmt formatCode="0.0%" sourceLinked="1"/>
        <c:majorTickMark val="out"/>
        <c:minorTickMark val="none"/>
        <c:tickLblPos val="nextTo"/>
        <c:crossAx val="-2032408040"/>
        <c:crosses val="autoZero"/>
        <c:crossBetween val="between"/>
        <c:majorUnit val="0.2"/>
      </c:valAx>
      <c:spPr>
        <a:noFill/>
      </c:spPr>
    </c:plotArea>
    <c:plotVisOnly val="1"/>
    <c:dispBlanksAs val="gap"/>
    <c:showDLblsOverMax val="0"/>
  </c:chart>
  <c:spPr>
    <a:noFill/>
    <a:ln>
      <a:noFill/>
    </a:ln>
  </c:spPr>
  <c:txPr>
    <a:bodyPr/>
    <a:lstStyle/>
    <a:p>
      <a:pPr>
        <a:defRPr sz="1200">
          <a:latin typeface="Century Gothic"/>
          <a:cs typeface="Century Gothic"/>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08673761385528"/>
          <c:y val="0.0519307915457936"/>
          <c:w val="0.348484550226676"/>
          <c:h val="0.887744716121011"/>
        </c:manualLayout>
      </c:layout>
      <c:barChart>
        <c:barDir val="bar"/>
        <c:grouping val="clustered"/>
        <c:varyColors val="0"/>
        <c:ser>
          <c:idx val="0"/>
          <c:order val="0"/>
          <c:spPr>
            <a:solidFill>
              <a:srgbClr val="FB6508"/>
            </a:solidFill>
            <a:effectLst/>
          </c:spPr>
          <c:invertIfNegative val="0"/>
          <c:dLbls>
            <c:showLegendKey val="0"/>
            <c:showVal val="1"/>
            <c:showCatName val="0"/>
            <c:showSerName val="0"/>
            <c:showPercent val="0"/>
            <c:showBubbleSize val="0"/>
            <c:showLeaderLines val="0"/>
          </c:dLbls>
          <c:cat>
            <c:strRef>
              <c:f>'Q1_Available as organic'!$B$14:$B$20</c:f>
              <c:strCache>
                <c:ptCount val="7"/>
                <c:pt idx="0">
                  <c:v>Don't know/not sure</c:v>
                </c:pt>
                <c:pt idx="1">
                  <c:v>Services_x000d_(lawn care, dry cleaning, carpet cleaning, etc.)</c:v>
                </c:pt>
                <c:pt idx="2">
                  <c:v>Textiles_x000d_(clothing, bedding, mattresses, etc.)</c:v>
                </c:pt>
                <c:pt idx="3">
                  <c:v>Pet care products</c:v>
                </c:pt>
                <c:pt idx="4">
                  <c:v>Household cleaners_x000d_(hard surface, laundry, dishwashing, etc.)</c:v>
                </c:pt>
                <c:pt idx="5">
                  <c:v>Personal care products_x000d_(shampoo, toothpaste, deodorant, etc.)</c:v>
                </c:pt>
                <c:pt idx="6">
                  <c:v>Foods and beverages</c:v>
                </c:pt>
              </c:strCache>
            </c:strRef>
          </c:cat>
          <c:val>
            <c:numRef>
              <c:f>'Q1_Available as organic'!$C$14:$C$20</c:f>
              <c:numCache>
                <c:formatCode>0%</c:formatCode>
                <c:ptCount val="7"/>
                <c:pt idx="0">
                  <c:v>0.014</c:v>
                </c:pt>
                <c:pt idx="1">
                  <c:v>0.507</c:v>
                </c:pt>
                <c:pt idx="2">
                  <c:v>0.696</c:v>
                </c:pt>
                <c:pt idx="3">
                  <c:v>0.775</c:v>
                </c:pt>
                <c:pt idx="4">
                  <c:v>0.885</c:v>
                </c:pt>
                <c:pt idx="5">
                  <c:v>0.888</c:v>
                </c:pt>
                <c:pt idx="6">
                  <c:v>0.97</c:v>
                </c:pt>
              </c:numCache>
            </c:numRef>
          </c:val>
        </c:ser>
        <c:dLbls>
          <c:showLegendKey val="0"/>
          <c:showVal val="0"/>
          <c:showCatName val="0"/>
          <c:showSerName val="0"/>
          <c:showPercent val="0"/>
          <c:showBubbleSize val="0"/>
        </c:dLbls>
        <c:gapWidth val="75"/>
        <c:axId val="-2032814696"/>
        <c:axId val="-2032288184"/>
      </c:barChart>
      <c:catAx>
        <c:axId val="-2032814696"/>
        <c:scaling>
          <c:orientation val="minMax"/>
        </c:scaling>
        <c:delete val="0"/>
        <c:axPos val="l"/>
        <c:majorTickMark val="out"/>
        <c:minorTickMark val="none"/>
        <c:tickLblPos val="nextTo"/>
        <c:txPr>
          <a:bodyPr/>
          <a:lstStyle/>
          <a:p>
            <a:pPr algn="r">
              <a:lnSpc>
                <a:spcPct val="90000"/>
              </a:lnSpc>
              <a:defRPr/>
            </a:pPr>
            <a:endParaRPr lang="en-US"/>
          </a:p>
        </c:txPr>
        <c:crossAx val="-2032288184"/>
        <c:crosses val="autoZero"/>
        <c:auto val="1"/>
        <c:lblAlgn val="ctr"/>
        <c:lblOffset val="100"/>
        <c:noMultiLvlLbl val="0"/>
      </c:catAx>
      <c:valAx>
        <c:axId val="-2032288184"/>
        <c:scaling>
          <c:orientation val="minMax"/>
          <c:max val="1.0"/>
        </c:scaling>
        <c:delete val="1"/>
        <c:axPos val="b"/>
        <c:numFmt formatCode="0%" sourceLinked="1"/>
        <c:majorTickMark val="out"/>
        <c:minorTickMark val="none"/>
        <c:tickLblPos val="nextTo"/>
        <c:crossAx val="-2032814696"/>
        <c:crosses val="autoZero"/>
        <c:crossBetween val="between"/>
        <c:majorUnit val="0.2"/>
      </c:valAx>
    </c:plotArea>
    <c:plotVisOnly val="1"/>
    <c:dispBlanksAs val="gap"/>
    <c:showDLblsOverMax val="0"/>
  </c:chart>
  <c:txPr>
    <a:bodyPr/>
    <a:lstStyle/>
    <a:p>
      <a:pPr>
        <a:defRPr sz="1200">
          <a:latin typeface="Century Gothic"/>
          <a:cs typeface="Century Gothic"/>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08673761385528"/>
          <c:y val="0.0720900991458614"/>
          <c:w val="0.393939065217798"/>
          <c:h val="0.867585180919661"/>
        </c:manualLayout>
      </c:layout>
      <c:barChart>
        <c:barDir val="bar"/>
        <c:grouping val="clustered"/>
        <c:varyColors val="0"/>
        <c:ser>
          <c:idx val="0"/>
          <c:order val="0"/>
          <c:spPr>
            <a:solidFill>
              <a:srgbClr val="FB6508"/>
            </a:solidFill>
            <a:effectLst/>
          </c:spPr>
          <c:invertIfNegative val="0"/>
          <c:dLbls>
            <c:showLegendKey val="0"/>
            <c:showVal val="1"/>
            <c:showCatName val="0"/>
            <c:showSerName val="0"/>
            <c:showPercent val="0"/>
            <c:showBubbleSize val="0"/>
            <c:showLeaderLines val="0"/>
          </c:dLbls>
          <c:cat>
            <c:strRef>
              <c:f>'Q2_Last purchased organic'!$B$4:$B$11</c:f>
              <c:strCache>
                <c:ptCount val="8"/>
                <c:pt idx="0">
                  <c:v>Within the past week</c:v>
                </c:pt>
                <c:pt idx="1">
                  <c:v>Within the past month (1 - 4 weeks ago)</c:v>
                </c:pt>
                <c:pt idx="2">
                  <c:v>Within the past 3 months (5 - 12 weeks ago)</c:v>
                </c:pt>
                <c:pt idx="3">
                  <c:v>Between 3 and 6 months ago</c:v>
                </c:pt>
                <c:pt idx="4">
                  <c:v>Between 6 and 12 months ago</c:v>
                </c:pt>
                <c:pt idx="5">
                  <c:v>More than a year ago</c:v>
                </c:pt>
                <c:pt idx="6">
                  <c:v>Never</c:v>
                </c:pt>
                <c:pt idx="7">
                  <c:v>Don't know/not sure</c:v>
                </c:pt>
              </c:strCache>
            </c:strRef>
          </c:cat>
          <c:val>
            <c:numRef>
              <c:f>'Q2_Last purchased organic'!$C$4:$C$11</c:f>
              <c:numCache>
                <c:formatCode>0%</c:formatCode>
                <c:ptCount val="8"/>
                <c:pt idx="0">
                  <c:v>0.652</c:v>
                </c:pt>
                <c:pt idx="1">
                  <c:v>0.197</c:v>
                </c:pt>
                <c:pt idx="2">
                  <c:v>0.042</c:v>
                </c:pt>
                <c:pt idx="3">
                  <c:v>0.024</c:v>
                </c:pt>
                <c:pt idx="4">
                  <c:v>0.01</c:v>
                </c:pt>
                <c:pt idx="5">
                  <c:v>0.015</c:v>
                </c:pt>
                <c:pt idx="6">
                  <c:v>0.026</c:v>
                </c:pt>
                <c:pt idx="7">
                  <c:v>0.035</c:v>
                </c:pt>
              </c:numCache>
            </c:numRef>
          </c:val>
        </c:ser>
        <c:dLbls>
          <c:showLegendKey val="0"/>
          <c:showVal val="0"/>
          <c:showCatName val="0"/>
          <c:showSerName val="0"/>
          <c:showPercent val="0"/>
          <c:showBubbleSize val="0"/>
        </c:dLbls>
        <c:gapWidth val="75"/>
        <c:axId val="-2046867592"/>
        <c:axId val="-2026038216"/>
      </c:barChart>
      <c:catAx>
        <c:axId val="-2046867592"/>
        <c:scaling>
          <c:orientation val="maxMin"/>
        </c:scaling>
        <c:delete val="0"/>
        <c:axPos val="l"/>
        <c:majorTickMark val="out"/>
        <c:minorTickMark val="none"/>
        <c:tickLblPos val="nextTo"/>
        <c:txPr>
          <a:bodyPr/>
          <a:lstStyle/>
          <a:p>
            <a:pPr algn="r">
              <a:defRPr/>
            </a:pPr>
            <a:endParaRPr lang="en-US"/>
          </a:p>
        </c:txPr>
        <c:crossAx val="-2026038216"/>
        <c:crosses val="autoZero"/>
        <c:auto val="1"/>
        <c:lblAlgn val="ctr"/>
        <c:lblOffset val="100"/>
        <c:noMultiLvlLbl val="0"/>
      </c:catAx>
      <c:valAx>
        <c:axId val="-2026038216"/>
        <c:scaling>
          <c:orientation val="minMax"/>
          <c:max val="1.0"/>
        </c:scaling>
        <c:delete val="1"/>
        <c:axPos val="t"/>
        <c:numFmt formatCode="0%" sourceLinked="1"/>
        <c:majorTickMark val="out"/>
        <c:minorTickMark val="none"/>
        <c:tickLblPos val="nextTo"/>
        <c:crossAx val="-2046867592"/>
        <c:crosses val="autoZero"/>
        <c:crossBetween val="between"/>
        <c:majorUnit val="0.2"/>
      </c:valAx>
    </c:plotArea>
    <c:plotVisOnly val="1"/>
    <c:dispBlanksAs val="gap"/>
    <c:showDLblsOverMax val="0"/>
  </c:chart>
  <c:txPr>
    <a:bodyPr/>
    <a:lstStyle/>
    <a:p>
      <a:pPr>
        <a:defRPr sz="1200">
          <a:latin typeface="Century Gothic"/>
          <a:cs typeface="Century Gothic"/>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16762976941932"/>
          <c:y val="0.100510252841086"/>
          <c:w val="0.408933645690983"/>
          <c:h val="0.884804396152328"/>
        </c:manualLayout>
      </c:layout>
      <c:barChart>
        <c:barDir val="bar"/>
        <c:grouping val="stacked"/>
        <c:varyColors val="0"/>
        <c:ser>
          <c:idx val="0"/>
          <c:order val="0"/>
          <c:tx>
            <c:strRef>
              <c:f>'Q4_Organic purchase past 6 mos'!$C$23</c:f>
              <c:strCache>
                <c:ptCount val="1"/>
                <c:pt idx="0">
                  <c:v>All</c:v>
                </c:pt>
              </c:strCache>
            </c:strRef>
          </c:tx>
          <c:spPr>
            <a:solidFill>
              <a:srgbClr val="FB6508"/>
            </a:solidFill>
            <a:effectLst/>
          </c:spPr>
          <c:invertIfNegative val="0"/>
          <c:dLbls>
            <c:spPr>
              <a:noFill/>
            </c:spPr>
            <c:txPr>
              <a:bodyPr/>
              <a:lstStyle/>
              <a:p>
                <a:pPr>
                  <a:defRPr sz="1200">
                    <a:solidFill>
                      <a:srgbClr val="FFFFFF"/>
                    </a:solidFill>
                  </a:defRPr>
                </a:pPr>
                <a:endParaRPr lang="en-US"/>
              </a:p>
            </c:txPr>
            <c:dLblPos val="ctr"/>
            <c:showLegendKey val="0"/>
            <c:showVal val="1"/>
            <c:showCatName val="0"/>
            <c:showSerName val="0"/>
            <c:showPercent val="0"/>
            <c:showBubbleSize val="0"/>
            <c:showLeaderLines val="0"/>
          </c:dLbls>
          <c:cat>
            <c:strRef>
              <c:f>'Q4_Organic purchase past 6 mos'!$B$24:$B$29</c:f>
              <c:strCache>
                <c:ptCount val="6"/>
                <c:pt idx="0">
                  <c:v>Services_x000d_(lawn care, dry cleaning, carpet cleaning, etc.)</c:v>
                </c:pt>
                <c:pt idx="1">
                  <c:v>Textiles_x000d_(clothing, bedding, mattresses, etc.)</c:v>
                </c:pt>
                <c:pt idx="2">
                  <c:v>Pet care products</c:v>
                </c:pt>
                <c:pt idx="3">
                  <c:v>Personal care products_x000d_(shampoo, toothpaste, deodorant, etc.)</c:v>
                </c:pt>
                <c:pt idx="4">
                  <c:v>Household cleaners_x000d_(hard surface, laundry, dishwashing, etc.)</c:v>
                </c:pt>
                <c:pt idx="5">
                  <c:v>Foods and beverages</c:v>
                </c:pt>
              </c:strCache>
            </c:strRef>
          </c:cat>
          <c:val>
            <c:numRef>
              <c:f>'Q4_Organic purchase past 6 mos'!$C$24:$C$29</c:f>
              <c:numCache>
                <c:formatCode>0%</c:formatCode>
                <c:ptCount val="6"/>
                <c:pt idx="0">
                  <c:v>0.0440251572327044</c:v>
                </c:pt>
                <c:pt idx="1">
                  <c:v>0.0369496855345912</c:v>
                </c:pt>
                <c:pt idx="2">
                  <c:v>0.0613207547169811</c:v>
                </c:pt>
                <c:pt idx="3">
                  <c:v>0.0896226415094339</c:v>
                </c:pt>
                <c:pt idx="4">
                  <c:v>0.109276729559748</c:v>
                </c:pt>
                <c:pt idx="5">
                  <c:v>0.0770440251572327</c:v>
                </c:pt>
              </c:numCache>
            </c:numRef>
          </c:val>
        </c:ser>
        <c:ser>
          <c:idx val="1"/>
          <c:order val="1"/>
          <c:tx>
            <c:strRef>
              <c:f>'Q4_Organic purchase past 6 mos'!$D$23</c:f>
              <c:strCache>
                <c:ptCount val="1"/>
                <c:pt idx="0">
                  <c:v>Most</c:v>
                </c:pt>
              </c:strCache>
            </c:strRef>
          </c:tx>
          <c:spPr>
            <a:solidFill>
              <a:srgbClr val="6DB62D"/>
            </a:solidFill>
            <a:effectLst/>
          </c:spPr>
          <c:invertIfNegative val="0"/>
          <c:dLbls>
            <c:txPr>
              <a:bodyPr/>
              <a:lstStyle/>
              <a:p>
                <a:pPr>
                  <a:defRPr sz="1200">
                    <a:solidFill>
                      <a:srgbClr val="FFFFFF"/>
                    </a:solidFill>
                  </a:defRPr>
                </a:pPr>
                <a:endParaRPr lang="en-US"/>
              </a:p>
            </c:txPr>
            <c:dLblPos val="ctr"/>
            <c:showLegendKey val="0"/>
            <c:showVal val="1"/>
            <c:showCatName val="0"/>
            <c:showSerName val="0"/>
            <c:showPercent val="0"/>
            <c:showBubbleSize val="0"/>
            <c:showLeaderLines val="0"/>
          </c:dLbls>
          <c:cat>
            <c:strRef>
              <c:f>'Q4_Organic purchase past 6 mos'!$B$24:$B$29</c:f>
              <c:strCache>
                <c:ptCount val="6"/>
                <c:pt idx="0">
                  <c:v>Services_x000d_(lawn care, dry cleaning, carpet cleaning, etc.)</c:v>
                </c:pt>
                <c:pt idx="1">
                  <c:v>Textiles_x000d_(clothing, bedding, mattresses, etc.)</c:v>
                </c:pt>
                <c:pt idx="2">
                  <c:v>Pet care products</c:v>
                </c:pt>
                <c:pt idx="3">
                  <c:v>Personal care products_x000d_(shampoo, toothpaste, deodorant, etc.)</c:v>
                </c:pt>
                <c:pt idx="4">
                  <c:v>Household cleaners_x000d_(hard surface, laundry, dishwashing, etc.)</c:v>
                </c:pt>
                <c:pt idx="5">
                  <c:v>Foods and beverages</c:v>
                </c:pt>
              </c:strCache>
            </c:strRef>
          </c:cat>
          <c:val>
            <c:numRef>
              <c:f>'Q4_Organic purchase past 6 mos'!$D$24:$D$29</c:f>
              <c:numCache>
                <c:formatCode>0%</c:formatCode>
                <c:ptCount val="6"/>
                <c:pt idx="0">
                  <c:v>0.0738993710691824</c:v>
                </c:pt>
                <c:pt idx="1">
                  <c:v>0.0636792452830189</c:v>
                </c:pt>
                <c:pt idx="2">
                  <c:v>0.10377358490566</c:v>
                </c:pt>
                <c:pt idx="3">
                  <c:v>0.229559748427673</c:v>
                </c:pt>
                <c:pt idx="4">
                  <c:v>0.238207547169811</c:v>
                </c:pt>
                <c:pt idx="5">
                  <c:v>0.348270440251572</c:v>
                </c:pt>
              </c:numCache>
            </c:numRef>
          </c:val>
        </c:ser>
        <c:ser>
          <c:idx val="2"/>
          <c:order val="2"/>
          <c:tx>
            <c:strRef>
              <c:f>'Q4_Organic purchase past 6 mos'!$E$23</c:f>
              <c:strCache>
                <c:ptCount val="1"/>
                <c:pt idx="0">
                  <c:v>Some</c:v>
                </c:pt>
              </c:strCache>
            </c:strRef>
          </c:tx>
          <c:spPr>
            <a:solidFill>
              <a:srgbClr val="073E3A"/>
            </a:solidFill>
            <a:effectLst/>
          </c:spPr>
          <c:invertIfNegative val="0"/>
          <c:dLbls>
            <c:txPr>
              <a:bodyPr/>
              <a:lstStyle/>
              <a:p>
                <a:pPr>
                  <a:defRPr sz="1200">
                    <a:solidFill>
                      <a:srgbClr val="FFFFFF"/>
                    </a:solidFill>
                  </a:defRPr>
                </a:pPr>
                <a:endParaRPr lang="en-US"/>
              </a:p>
            </c:txPr>
            <c:dLblPos val="ctr"/>
            <c:showLegendKey val="0"/>
            <c:showVal val="1"/>
            <c:showCatName val="0"/>
            <c:showSerName val="0"/>
            <c:showPercent val="0"/>
            <c:showBubbleSize val="0"/>
            <c:showLeaderLines val="0"/>
          </c:dLbls>
          <c:cat>
            <c:strRef>
              <c:f>'Q4_Organic purchase past 6 mos'!$B$24:$B$29</c:f>
              <c:strCache>
                <c:ptCount val="6"/>
                <c:pt idx="0">
                  <c:v>Services_x000d_(lawn care, dry cleaning, carpet cleaning, etc.)</c:v>
                </c:pt>
                <c:pt idx="1">
                  <c:v>Textiles_x000d_(clothing, bedding, mattresses, etc.)</c:v>
                </c:pt>
                <c:pt idx="2">
                  <c:v>Pet care products</c:v>
                </c:pt>
                <c:pt idx="3">
                  <c:v>Personal care products_x000d_(shampoo, toothpaste, deodorant, etc.)</c:v>
                </c:pt>
                <c:pt idx="4">
                  <c:v>Household cleaners_x000d_(hard surface, laundry, dishwashing, etc.)</c:v>
                </c:pt>
                <c:pt idx="5">
                  <c:v>Foods and beverages</c:v>
                </c:pt>
              </c:strCache>
            </c:strRef>
          </c:cat>
          <c:val>
            <c:numRef>
              <c:f>'Q4_Organic purchase past 6 mos'!$E$24:$E$29</c:f>
              <c:numCache>
                <c:formatCode>0%</c:formatCode>
                <c:ptCount val="6"/>
                <c:pt idx="0">
                  <c:v>0.155660377358491</c:v>
                </c:pt>
                <c:pt idx="1">
                  <c:v>0.278301886792453</c:v>
                </c:pt>
                <c:pt idx="2">
                  <c:v>0.265723270440252</c:v>
                </c:pt>
                <c:pt idx="3">
                  <c:v>0.43003144654088</c:v>
                </c:pt>
                <c:pt idx="4">
                  <c:v>0.429245283018868</c:v>
                </c:pt>
                <c:pt idx="5">
                  <c:v>0.514937106918239</c:v>
                </c:pt>
              </c:numCache>
            </c:numRef>
          </c:val>
        </c:ser>
        <c:dLbls>
          <c:showLegendKey val="0"/>
          <c:showVal val="0"/>
          <c:showCatName val="0"/>
          <c:showSerName val="0"/>
          <c:showPercent val="0"/>
          <c:showBubbleSize val="0"/>
        </c:dLbls>
        <c:gapWidth val="150"/>
        <c:overlap val="100"/>
        <c:axId val="-2026098248"/>
        <c:axId val="2143647352"/>
      </c:barChart>
      <c:catAx>
        <c:axId val="-2026098248"/>
        <c:scaling>
          <c:orientation val="minMax"/>
        </c:scaling>
        <c:delete val="0"/>
        <c:axPos val="l"/>
        <c:majorTickMark val="out"/>
        <c:minorTickMark val="none"/>
        <c:tickLblPos val="nextTo"/>
        <c:txPr>
          <a:bodyPr/>
          <a:lstStyle/>
          <a:p>
            <a:pPr algn="r">
              <a:lnSpc>
                <a:spcPct val="90000"/>
              </a:lnSpc>
              <a:defRPr sz="1200"/>
            </a:pPr>
            <a:endParaRPr lang="en-US"/>
          </a:p>
        </c:txPr>
        <c:crossAx val="2143647352"/>
        <c:crosses val="autoZero"/>
        <c:auto val="1"/>
        <c:lblAlgn val="ctr"/>
        <c:lblOffset val="100"/>
        <c:noMultiLvlLbl val="0"/>
      </c:catAx>
      <c:valAx>
        <c:axId val="2143647352"/>
        <c:scaling>
          <c:orientation val="minMax"/>
        </c:scaling>
        <c:delete val="1"/>
        <c:axPos val="b"/>
        <c:numFmt formatCode="0%" sourceLinked="1"/>
        <c:majorTickMark val="out"/>
        <c:minorTickMark val="none"/>
        <c:tickLblPos val="nextTo"/>
        <c:crossAx val="-2026098248"/>
        <c:crosses val="autoZero"/>
        <c:crossBetween val="between"/>
      </c:valAx>
    </c:plotArea>
    <c:legend>
      <c:legendPos val="t"/>
      <c:layout>
        <c:manualLayout>
          <c:xMode val="edge"/>
          <c:yMode val="edge"/>
          <c:x val="0.342419177504081"/>
          <c:y val="0.0106382978723404"/>
          <c:w val="0.323624157347045"/>
          <c:h val="0.0664581588205729"/>
        </c:manualLayout>
      </c:layout>
      <c:overlay val="0"/>
    </c:legend>
    <c:plotVisOnly val="1"/>
    <c:dispBlanksAs val="gap"/>
    <c:showDLblsOverMax val="0"/>
  </c:chart>
  <c:txPr>
    <a:bodyPr/>
    <a:lstStyle/>
    <a:p>
      <a:pPr>
        <a:defRPr sz="1400">
          <a:latin typeface="Century Gothic"/>
          <a:cs typeface="Century Gothic"/>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93351289890262"/>
          <c:y val="0.116790441409301"/>
          <c:w val="0.46442235919012"/>
          <c:h val="0.814299888117203"/>
        </c:manualLayout>
      </c:layout>
      <c:barChart>
        <c:barDir val="bar"/>
        <c:grouping val="stacked"/>
        <c:varyColors val="0"/>
        <c:ser>
          <c:idx val="0"/>
          <c:order val="0"/>
          <c:tx>
            <c:strRef>
              <c:f>'Q7_Truth of statements'!$C$19</c:f>
              <c:strCache>
                <c:ptCount val="1"/>
                <c:pt idx="0">
                  <c:v>Definitely true</c:v>
                </c:pt>
              </c:strCache>
            </c:strRef>
          </c:tx>
          <c:spPr>
            <a:solidFill>
              <a:srgbClr val="FF6600"/>
            </a:solidFill>
            <a:ln w="3175" cap="sq">
              <a:solidFill>
                <a:srgbClr val="FB6508"/>
              </a:solidFill>
              <a:bevel/>
            </a:ln>
            <a:effectLst/>
          </c:spPr>
          <c:invertIfNegative val="0"/>
          <c:cat>
            <c:strRef>
              <c:f>'Q7_Truth of statements'!$B$20:$B$24</c:f>
              <c:strCache>
                <c:ptCount val="5"/>
                <c:pt idx="0">
                  <c:v>A manufacturer can simply label its product “organic” as long as it pays a required licensing fee for the use of the term.</c:v>
                </c:pt>
                <c:pt idx="1">
                  <c:v>There is no one to stop a manufacturer or service provider from putting a claim of “organic” on its product’s label, even if that claim is false.</c:v>
                </c:pt>
                <c:pt idx="2">
                  <c:v>The term “organic” as it applies to an item such as breakfast cereal means the same thing as “organic” as it applies to an item such as shampoo.</c:v>
                </c:pt>
                <c:pt idx="3">
                  <c:v>A non-food product or service that is labeled "organic" must be certified by the USDA or other government agency.</c:v>
                </c:pt>
                <c:pt idx="4">
                  <c:v>Only organic food items can display the USDA Organic seal.</c:v>
                </c:pt>
              </c:strCache>
            </c:strRef>
          </c:cat>
          <c:val>
            <c:numRef>
              <c:f>'Q7_Truth of statements'!$C$20:$C$24</c:f>
              <c:numCache>
                <c:formatCode>0%</c:formatCode>
                <c:ptCount val="5"/>
                <c:pt idx="0">
                  <c:v>0.0677966101694915</c:v>
                </c:pt>
                <c:pt idx="1">
                  <c:v>0.0952380952380952</c:v>
                </c:pt>
                <c:pt idx="2">
                  <c:v>0.112994350282486</c:v>
                </c:pt>
                <c:pt idx="3">
                  <c:v>0.225988700564972</c:v>
                </c:pt>
                <c:pt idx="4">
                  <c:v>0.297013720742534</c:v>
                </c:pt>
              </c:numCache>
            </c:numRef>
          </c:val>
        </c:ser>
        <c:ser>
          <c:idx val="1"/>
          <c:order val="1"/>
          <c:tx>
            <c:strRef>
              <c:f>'Q7_Truth of statements'!$D$19</c:f>
              <c:strCache>
                <c:ptCount val="1"/>
                <c:pt idx="0">
                  <c:v>Probably true</c:v>
                </c:pt>
              </c:strCache>
            </c:strRef>
          </c:tx>
          <c:spPr>
            <a:solidFill>
              <a:srgbClr val="FFAA27"/>
            </a:solidFill>
            <a:ln w="3175" cap="sq">
              <a:solidFill>
                <a:srgbClr val="FFAA27"/>
              </a:solidFill>
              <a:bevel/>
            </a:ln>
            <a:effectLst/>
          </c:spPr>
          <c:invertIfNegative val="0"/>
          <c:cat>
            <c:strRef>
              <c:f>'Q7_Truth of statements'!$B$20:$B$24</c:f>
              <c:strCache>
                <c:ptCount val="5"/>
                <c:pt idx="0">
                  <c:v>A manufacturer can simply label its product “organic” as long as it pays a required licensing fee for the use of the term.</c:v>
                </c:pt>
                <c:pt idx="1">
                  <c:v>There is no one to stop a manufacturer or service provider from putting a claim of “organic” on its product’s label, even if that claim is false.</c:v>
                </c:pt>
                <c:pt idx="2">
                  <c:v>The term “organic” as it applies to an item such as breakfast cereal means the same thing as “organic” as it applies to an item such as shampoo.</c:v>
                </c:pt>
                <c:pt idx="3">
                  <c:v>A non-food product or service that is labeled "organic" must be certified by the USDA or other government agency.</c:v>
                </c:pt>
                <c:pt idx="4">
                  <c:v>Only organic food items can display the USDA Organic seal.</c:v>
                </c:pt>
              </c:strCache>
            </c:strRef>
          </c:cat>
          <c:val>
            <c:numRef>
              <c:f>'Q7_Truth of statements'!$D$20:$D$24</c:f>
              <c:numCache>
                <c:formatCode>0%</c:formatCode>
                <c:ptCount val="5"/>
                <c:pt idx="0">
                  <c:v>0.230024213075061</c:v>
                </c:pt>
                <c:pt idx="1">
                  <c:v>0.32364810330912</c:v>
                </c:pt>
                <c:pt idx="2">
                  <c:v>0.334140435835351</c:v>
                </c:pt>
                <c:pt idx="3">
                  <c:v>0.364810330912026</c:v>
                </c:pt>
                <c:pt idx="4">
                  <c:v>0.369652945924132</c:v>
                </c:pt>
              </c:numCache>
            </c:numRef>
          </c:val>
        </c:ser>
        <c:ser>
          <c:idx val="2"/>
          <c:order val="2"/>
          <c:tx>
            <c:strRef>
              <c:f>'Q7_Truth of statements'!$E$19</c:f>
              <c:strCache>
                <c:ptCount val="1"/>
                <c:pt idx="0">
                  <c:v>Probably false</c:v>
                </c:pt>
              </c:strCache>
            </c:strRef>
          </c:tx>
          <c:spPr>
            <a:solidFill>
              <a:srgbClr val="6DB62D"/>
            </a:solidFill>
            <a:ln w="3175" cap="sq">
              <a:solidFill>
                <a:srgbClr val="6DB62D"/>
              </a:solidFill>
              <a:bevel/>
            </a:ln>
            <a:effectLst/>
          </c:spPr>
          <c:invertIfNegative val="0"/>
          <c:cat>
            <c:strRef>
              <c:f>'Q7_Truth of statements'!$B$20:$B$24</c:f>
              <c:strCache>
                <c:ptCount val="5"/>
                <c:pt idx="0">
                  <c:v>A manufacturer can simply label its product “organic” as long as it pays a required licensing fee for the use of the term.</c:v>
                </c:pt>
                <c:pt idx="1">
                  <c:v>There is no one to stop a manufacturer or service provider from putting a claim of “organic” on its product’s label, even if that claim is false.</c:v>
                </c:pt>
                <c:pt idx="2">
                  <c:v>The term “organic” as it applies to an item such as breakfast cereal means the same thing as “organic” as it applies to an item such as shampoo.</c:v>
                </c:pt>
                <c:pt idx="3">
                  <c:v>A non-food product or service that is labeled "organic" must be certified by the USDA or other government agency.</c:v>
                </c:pt>
                <c:pt idx="4">
                  <c:v>Only organic food items can display the USDA Organic seal.</c:v>
                </c:pt>
              </c:strCache>
            </c:strRef>
          </c:cat>
          <c:val>
            <c:numRef>
              <c:f>'Q7_Truth of statements'!$E$20:$E$24</c:f>
              <c:numCache>
                <c:formatCode>0%</c:formatCode>
                <c:ptCount val="5"/>
                <c:pt idx="0">
                  <c:v>0.240516545601291</c:v>
                </c:pt>
                <c:pt idx="1">
                  <c:v>0.230024213075061</c:v>
                </c:pt>
                <c:pt idx="2">
                  <c:v>0.223567393058918</c:v>
                </c:pt>
                <c:pt idx="3">
                  <c:v>0.15092816787732</c:v>
                </c:pt>
                <c:pt idx="4">
                  <c:v>0.104923325262308</c:v>
                </c:pt>
              </c:numCache>
            </c:numRef>
          </c:val>
        </c:ser>
        <c:ser>
          <c:idx val="3"/>
          <c:order val="3"/>
          <c:tx>
            <c:strRef>
              <c:f>'Q7_Truth of statements'!$F$19</c:f>
              <c:strCache>
                <c:ptCount val="1"/>
                <c:pt idx="0">
                  <c:v>Definitely false</c:v>
                </c:pt>
              </c:strCache>
            </c:strRef>
          </c:tx>
          <c:spPr>
            <a:solidFill>
              <a:srgbClr val="073E3A"/>
            </a:solidFill>
            <a:ln w="3175" cap="sq">
              <a:solidFill>
                <a:srgbClr val="073E3A"/>
              </a:solidFill>
              <a:bevel/>
            </a:ln>
            <a:effectLst/>
          </c:spPr>
          <c:invertIfNegative val="0"/>
          <c:cat>
            <c:strRef>
              <c:f>'Q7_Truth of statements'!$B$20:$B$24</c:f>
              <c:strCache>
                <c:ptCount val="5"/>
                <c:pt idx="0">
                  <c:v>A manufacturer can simply label its product “organic” as long as it pays a required licensing fee for the use of the term.</c:v>
                </c:pt>
                <c:pt idx="1">
                  <c:v>There is no one to stop a manufacturer or service provider from putting a claim of “organic” on its product’s label, even if that claim is false.</c:v>
                </c:pt>
                <c:pt idx="2">
                  <c:v>The term “organic” as it applies to an item such as breakfast cereal means the same thing as “organic” as it applies to an item such as shampoo.</c:v>
                </c:pt>
                <c:pt idx="3">
                  <c:v>A non-food product or service that is labeled "organic" must be certified by the USDA or other government agency.</c:v>
                </c:pt>
                <c:pt idx="4">
                  <c:v>Only organic food items can display the USDA Organic seal.</c:v>
                </c:pt>
              </c:strCache>
            </c:strRef>
          </c:cat>
          <c:val>
            <c:numRef>
              <c:f>'Q7_Truth of statements'!$F$20:$F$24</c:f>
              <c:numCache>
                <c:formatCode>0%</c:formatCode>
                <c:ptCount val="5"/>
                <c:pt idx="0">
                  <c:v>0.253430185633575</c:v>
                </c:pt>
                <c:pt idx="1">
                  <c:v>0.181598062953995</c:v>
                </c:pt>
                <c:pt idx="2">
                  <c:v>0.101694915254237</c:v>
                </c:pt>
                <c:pt idx="3">
                  <c:v>0.0411622276029056</c:v>
                </c:pt>
                <c:pt idx="4">
                  <c:v>0.0686037126715093</c:v>
                </c:pt>
              </c:numCache>
            </c:numRef>
          </c:val>
        </c:ser>
        <c:ser>
          <c:idx val="4"/>
          <c:order val="4"/>
          <c:tx>
            <c:strRef>
              <c:f>'Q7_Truth of statements'!$G$19</c:f>
              <c:strCache>
                <c:ptCount val="1"/>
                <c:pt idx="0">
                  <c:v>Don't know/not sure</c:v>
                </c:pt>
              </c:strCache>
            </c:strRef>
          </c:tx>
          <c:spPr>
            <a:solidFill>
              <a:schemeClr val="bg1"/>
            </a:solidFill>
            <a:ln w="3175" cap="sq">
              <a:noFill/>
              <a:bevel/>
            </a:ln>
            <a:effectLst/>
          </c:spPr>
          <c:invertIfNegative val="0"/>
          <c:cat>
            <c:strRef>
              <c:f>'Q7_Truth of statements'!$B$20:$B$24</c:f>
              <c:strCache>
                <c:ptCount val="5"/>
                <c:pt idx="0">
                  <c:v>A manufacturer can simply label its product “organic” as long as it pays a required licensing fee for the use of the term.</c:v>
                </c:pt>
                <c:pt idx="1">
                  <c:v>There is no one to stop a manufacturer or service provider from putting a claim of “organic” on its product’s label, even if that claim is false.</c:v>
                </c:pt>
                <c:pt idx="2">
                  <c:v>The term “organic” as it applies to an item such as breakfast cereal means the same thing as “organic” as it applies to an item such as shampoo.</c:v>
                </c:pt>
                <c:pt idx="3">
                  <c:v>A non-food product or service that is labeled "organic" must be certified by the USDA or other government agency.</c:v>
                </c:pt>
                <c:pt idx="4">
                  <c:v>Only organic food items can display the USDA Organic seal.</c:v>
                </c:pt>
              </c:strCache>
            </c:strRef>
          </c:cat>
          <c:val>
            <c:numRef>
              <c:f>'Q7_Truth of statements'!$G$20:$G$24</c:f>
              <c:numCache>
                <c:formatCode>0%</c:formatCode>
                <c:ptCount val="5"/>
                <c:pt idx="0">
                  <c:v>0.208232445520581</c:v>
                </c:pt>
                <c:pt idx="1">
                  <c:v>0.169491525423729</c:v>
                </c:pt>
                <c:pt idx="2">
                  <c:v>0.227602905569007</c:v>
                </c:pt>
                <c:pt idx="3">
                  <c:v>0.217110573042776</c:v>
                </c:pt>
                <c:pt idx="4">
                  <c:v>0.159806295399516</c:v>
                </c:pt>
              </c:numCache>
            </c:numRef>
          </c:val>
        </c:ser>
        <c:dLbls>
          <c:showLegendKey val="0"/>
          <c:showVal val="0"/>
          <c:showCatName val="0"/>
          <c:showSerName val="0"/>
          <c:showPercent val="0"/>
          <c:showBubbleSize val="0"/>
        </c:dLbls>
        <c:gapWidth val="300"/>
        <c:overlap val="100"/>
        <c:axId val="-2145321000"/>
        <c:axId val="-2025318632"/>
      </c:barChart>
      <c:catAx>
        <c:axId val="-2145321000"/>
        <c:scaling>
          <c:orientation val="minMax"/>
        </c:scaling>
        <c:delete val="0"/>
        <c:axPos val="l"/>
        <c:majorTickMark val="out"/>
        <c:minorTickMark val="none"/>
        <c:tickLblPos val="nextTo"/>
        <c:txPr>
          <a:bodyPr/>
          <a:lstStyle/>
          <a:p>
            <a:pPr algn="r">
              <a:lnSpc>
                <a:spcPct val="90000"/>
              </a:lnSpc>
              <a:defRPr/>
            </a:pPr>
            <a:endParaRPr lang="en-US"/>
          </a:p>
        </c:txPr>
        <c:crossAx val="-2025318632"/>
        <c:crosses val="autoZero"/>
        <c:auto val="1"/>
        <c:lblAlgn val="ctr"/>
        <c:lblOffset val="100"/>
        <c:noMultiLvlLbl val="0"/>
      </c:catAx>
      <c:valAx>
        <c:axId val="-2025318632"/>
        <c:scaling>
          <c:orientation val="minMax"/>
          <c:max val="1.0"/>
        </c:scaling>
        <c:delete val="0"/>
        <c:axPos val="b"/>
        <c:numFmt formatCode="0%" sourceLinked="1"/>
        <c:majorTickMark val="out"/>
        <c:minorTickMark val="none"/>
        <c:tickLblPos val="nextTo"/>
        <c:txPr>
          <a:bodyPr/>
          <a:lstStyle/>
          <a:p>
            <a:pPr>
              <a:defRPr sz="1000">
                <a:solidFill>
                  <a:schemeClr val="bg1">
                    <a:lumMod val="50000"/>
                  </a:schemeClr>
                </a:solidFill>
              </a:defRPr>
            </a:pPr>
            <a:endParaRPr lang="en-US"/>
          </a:p>
        </c:txPr>
        <c:crossAx val="-2145321000"/>
        <c:crosses val="autoZero"/>
        <c:crossBetween val="between"/>
        <c:majorUnit val="0.1"/>
      </c:valAx>
    </c:plotArea>
    <c:legend>
      <c:legendPos val="t"/>
      <c:layout/>
      <c:overlay val="0"/>
    </c:legend>
    <c:plotVisOnly val="1"/>
    <c:dispBlanksAs val="gap"/>
    <c:showDLblsOverMax val="0"/>
  </c:chart>
  <c:txPr>
    <a:bodyPr/>
    <a:lstStyle/>
    <a:p>
      <a:pPr>
        <a:defRPr sz="1200">
          <a:latin typeface="Century Gothic"/>
          <a:cs typeface="Century Gothic"/>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88930582103086"/>
          <c:y val="0.148914815842811"/>
          <c:w val="0.389047876886143"/>
          <c:h val="0.781421223597951"/>
        </c:manualLayout>
      </c:layout>
      <c:barChart>
        <c:barDir val="bar"/>
        <c:grouping val="stacked"/>
        <c:varyColors val="0"/>
        <c:ser>
          <c:idx val="0"/>
          <c:order val="0"/>
          <c:tx>
            <c:strRef>
              <c:f>'Q8_Trust enforcement'!$C$11</c:f>
              <c:strCache>
                <c:ptCount val="1"/>
                <c:pt idx="0">
                  <c:v>Very high</c:v>
                </c:pt>
              </c:strCache>
            </c:strRef>
          </c:tx>
          <c:spPr>
            <a:solidFill>
              <a:srgbClr val="FF6600"/>
            </a:solidFill>
          </c:spPr>
          <c:invertIfNegative val="0"/>
          <c:cat>
            <c:strRef>
              <c:f>'Q8_Trust enforcement'!$B$12:$B$14</c:f>
              <c:strCache>
                <c:ptCount val="3"/>
                <c:pt idx="0">
                  <c:v>Level of trust that organic farmers' adherence to required behaviors and practices is enforced</c:v>
                </c:pt>
                <c:pt idx="1">
                  <c:v>Level of trust that organic manufacturers' and processors' adherence to required inspection and certification steps is enforced</c:v>
                </c:pt>
                <c:pt idx="2">
                  <c:v>Level of trust that the exclusive use of organic ingredients is enforced</c:v>
                </c:pt>
              </c:strCache>
            </c:strRef>
          </c:cat>
          <c:val>
            <c:numRef>
              <c:f>'Q8_Trust enforcement'!$C$12:$C$14</c:f>
              <c:numCache>
                <c:formatCode>0%</c:formatCode>
                <c:ptCount val="3"/>
                <c:pt idx="0">
                  <c:v>0.185575364667747</c:v>
                </c:pt>
                <c:pt idx="1">
                  <c:v>0.157212317666126</c:v>
                </c:pt>
                <c:pt idx="2">
                  <c:v>0.149108589951378</c:v>
                </c:pt>
              </c:numCache>
            </c:numRef>
          </c:val>
        </c:ser>
        <c:ser>
          <c:idx val="1"/>
          <c:order val="1"/>
          <c:tx>
            <c:strRef>
              <c:f>'Q8_Trust enforcement'!$D$11</c:f>
              <c:strCache>
                <c:ptCount val="1"/>
                <c:pt idx="0">
                  <c:v>Somewhat high</c:v>
                </c:pt>
              </c:strCache>
            </c:strRef>
          </c:tx>
          <c:spPr>
            <a:solidFill>
              <a:srgbClr val="FF8F02"/>
            </a:solidFill>
          </c:spPr>
          <c:invertIfNegative val="0"/>
          <c:cat>
            <c:strRef>
              <c:f>'Q8_Trust enforcement'!$B$12:$B$14</c:f>
              <c:strCache>
                <c:ptCount val="3"/>
                <c:pt idx="0">
                  <c:v>Level of trust that organic farmers' adherence to required behaviors and practices is enforced</c:v>
                </c:pt>
                <c:pt idx="1">
                  <c:v>Level of trust that organic manufacturers' and processors' adherence to required inspection and certification steps is enforced</c:v>
                </c:pt>
                <c:pt idx="2">
                  <c:v>Level of trust that the exclusive use of organic ingredients is enforced</c:v>
                </c:pt>
              </c:strCache>
            </c:strRef>
          </c:cat>
          <c:val>
            <c:numRef>
              <c:f>'Q8_Trust enforcement'!$D$12:$D$14</c:f>
              <c:numCache>
                <c:formatCode>0%</c:formatCode>
                <c:ptCount val="3"/>
                <c:pt idx="0">
                  <c:v>0.500810372771475</c:v>
                </c:pt>
                <c:pt idx="1">
                  <c:v>0.452188006482982</c:v>
                </c:pt>
                <c:pt idx="2">
                  <c:v>0.440032414910859</c:v>
                </c:pt>
              </c:numCache>
            </c:numRef>
          </c:val>
        </c:ser>
        <c:ser>
          <c:idx val="2"/>
          <c:order val="2"/>
          <c:tx>
            <c:strRef>
              <c:f>'Q8_Trust enforcement'!$E$11</c:f>
              <c:strCache>
                <c:ptCount val="1"/>
                <c:pt idx="0">
                  <c:v>Somewhat low</c:v>
                </c:pt>
              </c:strCache>
            </c:strRef>
          </c:tx>
          <c:spPr>
            <a:solidFill>
              <a:srgbClr val="6DB62D"/>
            </a:solidFill>
          </c:spPr>
          <c:invertIfNegative val="0"/>
          <c:cat>
            <c:strRef>
              <c:f>'Q8_Trust enforcement'!$B$12:$B$14</c:f>
              <c:strCache>
                <c:ptCount val="3"/>
                <c:pt idx="0">
                  <c:v>Level of trust that organic farmers' adherence to required behaviors and practices is enforced</c:v>
                </c:pt>
                <c:pt idx="1">
                  <c:v>Level of trust that organic manufacturers' and processors' adherence to required inspection and certification steps is enforced</c:v>
                </c:pt>
                <c:pt idx="2">
                  <c:v>Level of trust that the exclusive use of organic ingredients is enforced</c:v>
                </c:pt>
              </c:strCache>
            </c:strRef>
          </c:cat>
          <c:val>
            <c:numRef>
              <c:f>'Q8_Trust enforcement'!$E$12:$E$14</c:f>
              <c:numCache>
                <c:formatCode>0%</c:formatCode>
                <c:ptCount val="3"/>
                <c:pt idx="0">
                  <c:v>0.179902755267423</c:v>
                </c:pt>
                <c:pt idx="1">
                  <c:v>0.23257698541329</c:v>
                </c:pt>
                <c:pt idx="2">
                  <c:v>0.242301458670989</c:v>
                </c:pt>
              </c:numCache>
            </c:numRef>
          </c:val>
        </c:ser>
        <c:ser>
          <c:idx val="3"/>
          <c:order val="3"/>
          <c:tx>
            <c:strRef>
              <c:f>'Q8_Trust enforcement'!$F$11</c:f>
              <c:strCache>
                <c:ptCount val="1"/>
                <c:pt idx="0">
                  <c:v>Very low</c:v>
                </c:pt>
              </c:strCache>
            </c:strRef>
          </c:tx>
          <c:spPr>
            <a:solidFill>
              <a:srgbClr val="073E3A"/>
            </a:solidFill>
          </c:spPr>
          <c:invertIfNegative val="0"/>
          <c:cat>
            <c:strRef>
              <c:f>'Q8_Trust enforcement'!$B$12:$B$14</c:f>
              <c:strCache>
                <c:ptCount val="3"/>
                <c:pt idx="0">
                  <c:v>Level of trust that organic farmers' adherence to required behaviors and practices is enforced</c:v>
                </c:pt>
                <c:pt idx="1">
                  <c:v>Level of trust that organic manufacturers' and processors' adherence to required inspection and certification steps is enforced</c:v>
                </c:pt>
                <c:pt idx="2">
                  <c:v>Level of trust that the exclusive use of organic ingredients is enforced</c:v>
                </c:pt>
              </c:strCache>
            </c:strRef>
          </c:cat>
          <c:val>
            <c:numRef>
              <c:f>'Q8_Trust enforcement'!$F$12:$F$14</c:f>
              <c:numCache>
                <c:formatCode>0%</c:formatCode>
                <c:ptCount val="3"/>
                <c:pt idx="0">
                  <c:v>0.0324149108589951</c:v>
                </c:pt>
                <c:pt idx="1">
                  <c:v>0.0494327390599676</c:v>
                </c:pt>
                <c:pt idx="2">
                  <c:v>0.0640194489465154</c:v>
                </c:pt>
              </c:numCache>
            </c:numRef>
          </c:val>
        </c:ser>
        <c:ser>
          <c:idx val="4"/>
          <c:order val="4"/>
          <c:tx>
            <c:strRef>
              <c:f>'Q8_Trust enforcement'!$G$11</c:f>
              <c:strCache>
                <c:ptCount val="1"/>
                <c:pt idx="0">
                  <c:v>Don't know/not sure</c:v>
                </c:pt>
              </c:strCache>
            </c:strRef>
          </c:tx>
          <c:spPr>
            <a:solidFill>
              <a:schemeClr val="bg1"/>
            </a:solidFill>
            <a:ln>
              <a:noFill/>
            </a:ln>
          </c:spPr>
          <c:invertIfNegative val="0"/>
          <c:dPt>
            <c:idx val="0"/>
            <c:invertIfNegative val="0"/>
            <c:bubble3D val="0"/>
            <c:spPr>
              <a:noFill/>
              <a:ln>
                <a:noFill/>
              </a:ln>
              <a:effectLst/>
            </c:spPr>
          </c:dPt>
          <c:dPt>
            <c:idx val="1"/>
            <c:invertIfNegative val="0"/>
            <c:bubble3D val="0"/>
            <c:spPr>
              <a:noFill/>
              <a:ln>
                <a:noFill/>
              </a:ln>
              <a:effectLst/>
            </c:spPr>
          </c:dPt>
          <c:dPt>
            <c:idx val="2"/>
            <c:invertIfNegative val="0"/>
            <c:bubble3D val="0"/>
            <c:spPr>
              <a:noFill/>
              <a:ln>
                <a:noFill/>
              </a:ln>
              <a:effectLst/>
            </c:spPr>
          </c:dPt>
          <c:cat>
            <c:strRef>
              <c:f>'Q8_Trust enforcement'!$B$12:$B$14</c:f>
              <c:strCache>
                <c:ptCount val="3"/>
                <c:pt idx="0">
                  <c:v>Level of trust that organic farmers' adherence to required behaviors and practices is enforced</c:v>
                </c:pt>
                <c:pt idx="1">
                  <c:v>Level of trust that organic manufacturers' and processors' adherence to required inspection and certification steps is enforced</c:v>
                </c:pt>
                <c:pt idx="2">
                  <c:v>Level of trust that the exclusive use of organic ingredients is enforced</c:v>
                </c:pt>
              </c:strCache>
            </c:strRef>
          </c:cat>
          <c:val>
            <c:numRef>
              <c:f>'Q8_Trust enforcement'!$G$12:$G$14</c:f>
              <c:numCache>
                <c:formatCode>0%</c:formatCode>
                <c:ptCount val="3"/>
                <c:pt idx="0">
                  <c:v>0.10129659643436</c:v>
                </c:pt>
                <c:pt idx="1">
                  <c:v>0.108589951377634</c:v>
                </c:pt>
                <c:pt idx="2">
                  <c:v>0.104538087520259</c:v>
                </c:pt>
              </c:numCache>
            </c:numRef>
          </c:val>
        </c:ser>
        <c:dLbls>
          <c:showLegendKey val="0"/>
          <c:showVal val="0"/>
          <c:showCatName val="0"/>
          <c:showSerName val="0"/>
          <c:showPercent val="0"/>
          <c:showBubbleSize val="0"/>
        </c:dLbls>
        <c:gapWidth val="400"/>
        <c:overlap val="100"/>
        <c:axId val="-2030367576"/>
        <c:axId val="-2034396280"/>
      </c:barChart>
      <c:catAx>
        <c:axId val="-2030367576"/>
        <c:scaling>
          <c:orientation val="maxMin"/>
        </c:scaling>
        <c:delete val="0"/>
        <c:axPos val="l"/>
        <c:majorTickMark val="out"/>
        <c:minorTickMark val="none"/>
        <c:tickLblPos val="nextTo"/>
        <c:txPr>
          <a:bodyPr/>
          <a:lstStyle/>
          <a:p>
            <a:pPr algn="r">
              <a:defRPr/>
            </a:pPr>
            <a:endParaRPr lang="en-US"/>
          </a:p>
        </c:txPr>
        <c:crossAx val="-2034396280"/>
        <c:crosses val="autoZero"/>
        <c:auto val="1"/>
        <c:lblAlgn val="ctr"/>
        <c:lblOffset val="100"/>
        <c:noMultiLvlLbl val="0"/>
      </c:catAx>
      <c:valAx>
        <c:axId val="-2034396280"/>
        <c:scaling>
          <c:orientation val="minMax"/>
          <c:max val="1.0"/>
        </c:scaling>
        <c:delete val="0"/>
        <c:axPos val="b"/>
        <c:numFmt formatCode="0%" sourceLinked="1"/>
        <c:majorTickMark val="out"/>
        <c:minorTickMark val="none"/>
        <c:tickLblPos val="nextTo"/>
        <c:txPr>
          <a:bodyPr/>
          <a:lstStyle/>
          <a:p>
            <a:pPr>
              <a:defRPr>
                <a:solidFill>
                  <a:schemeClr val="bg1">
                    <a:lumMod val="50000"/>
                  </a:schemeClr>
                </a:solidFill>
              </a:defRPr>
            </a:pPr>
            <a:endParaRPr lang="en-US"/>
          </a:p>
        </c:txPr>
        <c:crossAx val="-2030367576"/>
        <c:crosses val="max"/>
        <c:crossBetween val="between"/>
      </c:valAx>
    </c:plotArea>
    <c:legend>
      <c:legendPos val="t"/>
      <c:layout/>
      <c:overlay val="0"/>
    </c:legend>
    <c:plotVisOnly val="1"/>
    <c:dispBlanksAs val="gap"/>
    <c:showDLblsOverMax val="0"/>
  </c:chart>
  <c:txPr>
    <a:bodyPr/>
    <a:lstStyle/>
    <a:p>
      <a:pPr>
        <a:defRPr sz="1200">
          <a:latin typeface="Century Gothic"/>
          <a:cs typeface="Century Gothic"/>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“A certification process such as is used by the USDA to oversee and enforce the labeling of organic foods should also be used to oversee and enforce the labeling of organic non-food products and services such as shampoo, mattresses, and dry-cleaning.”</a:t>
            </a:r>
          </a:p>
        </c:rich>
      </c:tx>
      <c:layout/>
      <c:overlay val="0"/>
    </c:title>
    <c:autoTitleDeleted val="0"/>
    <c:plotArea>
      <c:layout>
        <c:manualLayout>
          <c:layoutTarget val="inner"/>
          <c:xMode val="edge"/>
          <c:yMode val="edge"/>
          <c:x val="0.471045581937081"/>
          <c:y val="0.286894204013972"/>
          <c:w val="0.496701406160902"/>
          <c:h val="0.652781165512206"/>
        </c:manualLayout>
      </c:layout>
      <c:barChart>
        <c:barDir val="bar"/>
        <c:grouping val="clustered"/>
        <c:varyColors val="0"/>
        <c:ser>
          <c:idx val="0"/>
          <c:order val="0"/>
          <c:spPr>
            <a:solidFill>
              <a:srgbClr val="FB6508"/>
            </a:solidFill>
            <a:effectLst/>
          </c:spPr>
          <c:invertIfNegative val="0"/>
          <c:dLbls>
            <c:showLegendKey val="0"/>
            <c:showVal val="1"/>
            <c:showCatName val="0"/>
            <c:showSerName val="0"/>
            <c:showPercent val="0"/>
            <c:showBubbleSize val="0"/>
            <c:showLeaderLines val="0"/>
          </c:dLbls>
          <c:cat>
            <c:strRef>
              <c:f>'Q9_Key question'!$B$13:$B$17</c:f>
              <c:strCache>
                <c:ptCount val="5"/>
                <c:pt idx="0">
                  <c:v>Disagree strongly</c:v>
                </c:pt>
                <c:pt idx="1">
                  <c:v>Disagree somewhat</c:v>
                </c:pt>
                <c:pt idx="2">
                  <c:v>Don't know/not sure</c:v>
                </c:pt>
                <c:pt idx="3">
                  <c:v>Agree somewhat</c:v>
                </c:pt>
                <c:pt idx="4">
                  <c:v>Agree strongly</c:v>
                </c:pt>
              </c:strCache>
            </c:strRef>
          </c:cat>
          <c:val>
            <c:numRef>
              <c:f>'Q9_Key question'!$C$13:$C$17</c:f>
              <c:numCache>
                <c:formatCode>0%</c:formatCode>
                <c:ptCount val="5"/>
                <c:pt idx="0">
                  <c:v>0.01</c:v>
                </c:pt>
                <c:pt idx="1">
                  <c:v>0.025</c:v>
                </c:pt>
                <c:pt idx="2">
                  <c:v>0.089</c:v>
                </c:pt>
                <c:pt idx="3">
                  <c:v>0.277</c:v>
                </c:pt>
                <c:pt idx="4">
                  <c:v>0.599</c:v>
                </c:pt>
              </c:numCache>
            </c:numRef>
          </c:val>
        </c:ser>
        <c:dLbls>
          <c:showLegendKey val="0"/>
          <c:showVal val="0"/>
          <c:showCatName val="0"/>
          <c:showSerName val="0"/>
          <c:showPercent val="0"/>
          <c:showBubbleSize val="0"/>
        </c:dLbls>
        <c:gapWidth val="75"/>
        <c:axId val="-2032614632"/>
        <c:axId val="-2032611944"/>
      </c:barChart>
      <c:catAx>
        <c:axId val="-2032614632"/>
        <c:scaling>
          <c:orientation val="minMax"/>
        </c:scaling>
        <c:delete val="0"/>
        <c:axPos val="l"/>
        <c:majorTickMark val="out"/>
        <c:minorTickMark val="none"/>
        <c:tickLblPos val="nextTo"/>
        <c:txPr>
          <a:bodyPr/>
          <a:lstStyle/>
          <a:p>
            <a:pPr algn="r">
              <a:defRPr/>
            </a:pPr>
            <a:endParaRPr lang="en-US"/>
          </a:p>
        </c:txPr>
        <c:crossAx val="-2032611944"/>
        <c:crosses val="autoZero"/>
        <c:auto val="1"/>
        <c:lblAlgn val="ctr"/>
        <c:lblOffset val="100"/>
        <c:noMultiLvlLbl val="0"/>
      </c:catAx>
      <c:valAx>
        <c:axId val="-2032611944"/>
        <c:scaling>
          <c:orientation val="minMax"/>
          <c:max val="1.0"/>
        </c:scaling>
        <c:delete val="1"/>
        <c:axPos val="b"/>
        <c:numFmt formatCode="0%" sourceLinked="1"/>
        <c:majorTickMark val="out"/>
        <c:minorTickMark val="none"/>
        <c:tickLblPos val="nextTo"/>
        <c:crossAx val="-2032614632"/>
        <c:crosses val="autoZero"/>
        <c:crossBetween val="between"/>
        <c:majorUnit val="0.2"/>
      </c:valAx>
    </c:plotArea>
    <c:plotVisOnly val="1"/>
    <c:dispBlanksAs val="gap"/>
    <c:showDLblsOverMax val="0"/>
  </c:chart>
  <c:txPr>
    <a:bodyPr/>
    <a:lstStyle/>
    <a:p>
      <a:pPr>
        <a:defRPr sz="1200">
          <a:latin typeface="Century Gothic"/>
          <a:cs typeface="Century Gothic"/>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0.48881</cdr:x>
      <cdr:y>0.73311</cdr:y>
    </cdr:from>
    <cdr:to>
      <cdr:x>0.83833</cdr:x>
      <cdr:y>0.80086</cdr:y>
    </cdr:to>
    <cdr:grpSp>
      <cdr:nvGrpSpPr>
        <cdr:cNvPr id="2" name="Group 1"/>
        <cdr:cNvGrpSpPr/>
      </cdr:nvGrpSpPr>
      <cdr:grpSpPr>
        <a:xfrm xmlns:a="http://schemas.openxmlformats.org/drawingml/2006/main">
          <a:off x="3812216" y="3267258"/>
          <a:ext cx="2725897" cy="301942"/>
          <a:chOff x="6346" y="0"/>
          <a:chExt cx="3324390" cy="269749"/>
        </a:xfrm>
        <a:effectLst xmlns:a="http://schemas.openxmlformats.org/drawingml/2006/main">
          <a:outerShdw blurRad="50800" dist="38100" dir="5400000" algn="t" rotWithShape="0">
            <a:prstClr val="black">
              <a:alpha val="40000"/>
            </a:prstClr>
          </a:outerShdw>
        </a:effectLst>
      </cdr:grpSpPr>
      <cdr:sp macro="" textlink="">
        <cdr:nvSpPr>
          <cdr:cNvPr id="12" name="TextBox 11"/>
          <cdr:cNvSpPr txBox="1"/>
        </cdr:nvSpPr>
        <cdr:spPr>
          <a:xfrm xmlns:a="http://schemas.openxmlformats.org/drawingml/2006/main">
            <a:off x="6346" y="0"/>
            <a:ext cx="2185952" cy="269748"/>
          </a:xfrm>
          <a:prstGeom xmlns:a="http://schemas.openxmlformats.org/drawingml/2006/main" prst="rect">
            <a:avLst/>
          </a:prstGeom>
          <a:solidFill xmlns:a="http://schemas.openxmlformats.org/drawingml/2006/main">
            <a:srgbClr val="FF6600">
              <a:alpha val="83000"/>
            </a:srgb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a:solidFill>
                  <a:srgbClr val="FFFFFF"/>
                </a:solidFill>
                <a:latin typeface="Century Gothic"/>
                <a:cs typeface="Century Gothic"/>
              </a:rPr>
              <a:t>59%</a:t>
            </a:r>
          </a:p>
        </cdr:txBody>
      </cdr:sp>
      <cdr:sp macro="" textlink="">
        <cdr:nvSpPr>
          <cdr:cNvPr id="13" name="TextBox 12"/>
          <cdr:cNvSpPr txBox="1"/>
        </cdr:nvSpPr>
        <cdr:spPr>
          <a:xfrm xmlns:a="http://schemas.openxmlformats.org/drawingml/2006/main">
            <a:off x="2175339" y="1"/>
            <a:ext cx="1155397" cy="269748"/>
          </a:xfrm>
          <a:prstGeom xmlns:a="http://schemas.openxmlformats.org/drawingml/2006/main" prst="rect">
            <a:avLst/>
          </a:prstGeom>
          <a:solidFill xmlns:a="http://schemas.openxmlformats.org/drawingml/2006/main">
            <a:srgbClr val="073E3A">
              <a:alpha val="82000"/>
            </a:srgb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a:solidFill>
                  <a:srgbClr val="FFFFFF"/>
                </a:solidFill>
                <a:latin typeface="Century Gothic"/>
                <a:cs typeface="Century Gothic"/>
              </a:rPr>
              <a:t>30%</a:t>
            </a:r>
          </a:p>
        </cdr:txBody>
      </cdr:sp>
    </cdr:grpSp>
  </cdr:relSizeAnchor>
  <cdr:relSizeAnchor xmlns:cdr="http://schemas.openxmlformats.org/drawingml/2006/chartDrawing">
    <cdr:from>
      <cdr:x>0.48881</cdr:x>
      <cdr:y>0.47059</cdr:y>
    </cdr:from>
    <cdr:to>
      <cdr:x>0.83666</cdr:x>
      <cdr:y>0.53759</cdr:y>
    </cdr:to>
    <cdr:grpSp>
      <cdr:nvGrpSpPr>
        <cdr:cNvPr id="3" name="Group 2"/>
        <cdr:cNvGrpSpPr/>
      </cdr:nvGrpSpPr>
      <cdr:grpSpPr>
        <a:xfrm xmlns:a="http://schemas.openxmlformats.org/drawingml/2006/main">
          <a:off x="3812216" y="2097283"/>
          <a:ext cx="2712873" cy="298599"/>
          <a:chOff x="-19175" y="848791"/>
          <a:chExt cx="3343564" cy="278270"/>
        </a:xfrm>
      </cdr:grpSpPr>
      <cdr:sp macro="" textlink="">
        <cdr:nvSpPr>
          <cdr:cNvPr id="10" name="TextBox 9"/>
          <cdr:cNvSpPr txBox="1"/>
        </cdr:nvSpPr>
        <cdr:spPr>
          <a:xfrm xmlns:a="http://schemas.openxmlformats.org/drawingml/2006/main">
            <a:off x="-19175" y="848792"/>
            <a:ext cx="2269029" cy="278269"/>
          </a:xfrm>
          <a:prstGeom xmlns:a="http://schemas.openxmlformats.org/drawingml/2006/main" prst="rect">
            <a:avLst/>
          </a:prstGeom>
          <a:solidFill xmlns:a="http://schemas.openxmlformats.org/drawingml/2006/main">
            <a:srgbClr val="FF6600">
              <a:alpha val="80000"/>
            </a:srgbClr>
          </a:solidFill>
          <a:ln xmlns:a="http://schemas.openxmlformats.org/drawingml/2006/main" w="9525" cmpd="sng">
            <a:noFill/>
          </a:ln>
          <a:effectLst xmlns:a="http://schemas.openxmlformats.org/drawingml/2006/main">
            <a:outerShdw blurRad="50800" dist="38100" dir="5400000" algn="t" rotWithShape="0">
              <a:prstClr val="black">
                <a:alpha val="40000"/>
              </a:prstClr>
            </a:outerShdw>
          </a:effec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a:solidFill>
                  <a:srgbClr val="FFFFFF"/>
                </a:solidFill>
                <a:latin typeface="Century Gothic"/>
                <a:cs typeface="Century Gothic"/>
              </a:rPr>
              <a:t>61%</a:t>
            </a:r>
          </a:p>
        </cdr:txBody>
      </cdr:sp>
      <cdr:sp macro="" textlink="">
        <cdr:nvSpPr>
          <cdr:cNvPr id="11" name="TextBox 10"/>
          <cdr:cNvSpPr txBox="1"/>
        </cdr:nvSpPr>
        <cdr:spPr>
          <a:xfrm xmlns:a="http://schemas.openxmlformats.org/drawingml/2006/main">
            <a:off x="2249854" y="848791"/>
            <a:ext cx="1074535" cy="278268"/>
          </a:xfrm>
          <a:prstGeom xmlns:a="http://schemas.openxmlformats.org/drawingml/2006/main" prst="rect">
            <a:avLst/>
          </a:prstGeom>
          <a:solidFill xmlns:a="http://schemas.openxmlformats.org/drawingml/2006/main">
            <a:srgbClr val="073E3A">
              <a:alpha val="80000"/>
            </a:srgbClr>
          </a:solidFill>
          <a:ln xmlns:a="http://schemas.openxmlformats.org/drawingml/2006/main" w="9525" cmpd="sng">
            <a:noFill/>
          </a:ln>
          <a:effectLst xmlns:a="http://schemas.openxmlformats.org/drawingml/2006/main">
            <a:outerShdw blurRad="50800" dist="38100" dir="5400000" algn="t" rotWithShape="0">
              <a:prstClr val="black">
                <a:alpha val="40000"/>
              </a:prstClr>
            </a:outerShdw>
          </a:effec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a:solidFill>
                  <a:srgbClr val="FFFFFF"/>
                </a:solidFill>
                <a:latin typeface="Century Gothic"/>
                <a:cs typeface="Century Gothic"/>
              </a:rPr>
              <a:t>28%</a:t>
            </a:r>
          </a:p>
        </cdr:txBody>
      </cdr:sp>
    </cdr:grpSp>
  </cdr:relSizeAnchor>
  <cdr:relSizeAnchor xmlns:cdr="http://schemas.openxmlformats.org/drawingml/2006/chartDrawing">
    <cdr:from>
      <cdr:x>0.48856</cdr:x>
      <cdr:y>0.20617</cdr:y>
    </cdr:from>
    <cdr:to>
      <cdr:x>0.83917</cdr:x>
      <cdr:y>0.2725</cdr:y>
    </cdr:to>
    <cdr:grpSp>
      <cdr:nvGrpSpPr>
        <cdr:cNvPr id="5" name="Group 4"/>
        <cdr:cNvGrpSpPr/>
      </cdr:nvGrpSpPr>
      <cdr:grpSpPr>
        <a:xfrm xmlns:a="http://schemas.openxmlformats.org/drawingml/2006/main">
          <a:off x="3810266" y="918840"/>
          <a:ext cx="2734398" cy="295613"/>
          <a:chOff x="3750767" y="1016003"/>
          <a:chExt cx="2687212" cy="293634"/>
        </a:xfrm>
        <a:effectLst xmlns:a="http://schemas.openxmlformats.org/drawingml/2006/main">
          <a:outerShdw blurRad="50800" dist="38100" dir="5400000" algn="t" rotWithShape="0">
            <a:prstClr val="black">
              <a:alpha val="40000"/>
            </a:prstClr>
          </a:outerShdw>
        </a:effectLst>
      </cdr:grpSpPr>
      <cdr:sp macro="" textlink="">
        <cdr:nvSpPr>
          <cdr:cNvPr id="8" name="TextBox 7"/>
          <cdr:cNvSpPr txBox="1"/>
        </cdr:nvSpPr>
        <cdr:spPr>
          <a:xfrm xmlns:a="http://schemas.openxmlformats.org/drawingml/2006/main">
            <a:off x="3750767" y="1016553"/>
            <a:ext cx="2040433" cy="293084"/>
          </a:xfrm>
          <a:prstGeom xmlns:a="http://schemas.openxmlformats.org/drawingml/2006/main" prst="rect">
            <a:avLst/>
          </a:prstGeom>
          <a:solidFill xmlns:a="http://schemas.openxmlformats.org/drawingml/2006/main">
            <a:srgbClr val="FF6600">
              <a:alpha val="80000"/>
            </a:srgb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a:solidFill>
                  <a:srgbClr val="FFFFFF"/>
                </a:solidFill>
                <a:latin typeface="Century Gothic"/>
                <a:cs typeface="Century Gothic"/>
              </a:rPr>
              <a:t>69%</a:t>
            </a:r>
          </a:p>
        </cdr:txBody>
      </cdr:sp>
      <cdr:sp macro="" textlink="">
        <cdr:nvSpPr>
          <cdr:cNvPr id="9" name="TextBox 8"/>
          <cdr:cNvSpPr txBox="1"/>
        </cdr:nvSpPr>
        <cdr:spPr>
          <a:xfrm xmlns:a="http://schemas.openxmlformats.org/drawingml/2006/main">
            <a:off x="5790087" y="1016003"/>
            <a:ext cx="647892" cy="293084"/>
          </a:xfrm>
          <a:prstGeom xmlns:a="http://schemas.openxmlformats.org/drawingml/2006/main" prst="rect">
            <a:avLst/>
          </a:prstGeom>
          <a:solidFill xmlns:a="http://schemas.openxmlformats.org/drawingml/2006/main">
            <a:srgbClr val="073E3A">
              <a:alpha val="80000"/>
            </a:srgb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b="0" dirty="0" smtClean="0">
                <a:solidFill>
                  <a:srgbClr val="FFFFFF"/>
                </a:solidFill>
                <a:latin typeface="Century Gothic"/>
                <a:cs typeface="Century Gothic"/>
              </a:rPr>
              <a:t>21</a:t>
            </a:r>
            <a:r>
              <a:rPr lang="en-US" sz="1200" b="0" dirty="0">
                <a:solidFill>
                  <a:srgbClr val="FFFFFF"/>
                </a:solidFill>
                <a:latin typeface="Century Gothic"/>
                <a:cs typeface="Century Gothic"/>
              </a:rPr>
              <a:t>%</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CA741B44-3BCE-464F-A131-07253BDC1C64}" type="datetimeFigureOut">
              <a:rPr lang="en-US" smtClean="0"/>
              <a:t>10/11/16</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5E930933-ACD0-4B68-B59D-4E7B71F7DDE1}" type="slidenum">
              <a:rPr lang="en-US" smtClean="0"/>
              <a:t>‹#›</a:t>
            </a:fld>
            <a:endParaRPr lang="en-US"/>
          </a:p>
        </p:txBody>
      </p:sp>
    </p:spTree>
    <p:extLst>
      <p:ext uri="{BB962C8B-B14F-4D97-AF65-F5344CB8AC3E}">
        <p14:creationId xmlns:p14="http://schemas.microsoft.com/office/powerpoint/2010/main" val="21504285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BCBD2E0F-825C-EC48-83AB-98B8D7FB63F4}" type="datetimeFigureOut">
              <a:rPr lang="en-US" smtClean="0"/>
              <a:t>10/11/16</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3C2093B7-B283-5B4E-8BB9-D21DF83010DD}" type="slidenum">
              <a:rPr lang="en-US" smtClean="0"/>
              <a:t>‹#›</a:t>
            </a:fld>
            <a:endParaRPr lang="en-US"/>
          </a:p>
        </p:txBody>
      </p:sp>
    </p:spTree>
    <p:extLst>
      <p:ext uri="{BB962C8B-B14F-4D97-AF65-F5344CB8AC3E}">
        <p14:creationId xmlns:p14="http://schemas.microsoft.com/office/powerpoint/2010/main" val="10366808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image" Target="../media/image7.jpg"/></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image" Target="../media/image7.jpg"/></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image" Target="../media/image7.jpg"/></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image" Target="../media/image6.jpg"/></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image" Target="../media/image7.jpg"/></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image" Target="../media/image7.jp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093B7-B283-5B4E-8BB9-D21DF83010DD}" type="slidenum">
              <a:rPr lang="en-US" smtClean="0"/>
              <a:t>1</a:t>
            </a:fld>
            <a:endParaRPr lang="en-US"/>
          </a:p>
        </p:txBody>
      </p:sp>
    </p:spTree>
    <p:extLst>
      <p:ext uri="{BB962C8B-B14F-4D97-AF65-F5344CB8AC3E}">
        <p14:creationId xmlns:p14="http://schemas.microsoft.com/office/powerpoint/2010/main" val="4122670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Chart 18</a:t>
            </a:r>
          </a:p>
          <a:p>
            <a:pPr marL="0" indent="0">
              <a:buFont typeface="Arial"/>
              <a:buNone/>
            </a:pPr>
            <a:endParaRPr lang="en-US" dirty="0" smtClean="0"/>
          </a:p>
          <a:p>
            <a:pPr marL="0" indent="0">
              <a:buFont typeface="Arial"/>
              <a:buNone/>
            </a:pPr>
            <a:endParaRPr lang="en-US"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C2093B7-B283-5B4E-8BB9-D21DF83010DD}" type="slidenum">
              <a:rPr lang="en-US" smtClean="0"/>
              <a:t>10</a:t>
            </a:fld>
            <a:endParaRPr lang="en-US"/>
          </a:p>
        </p:txBody>
      </p:sp>
      <p:pic>
        <p:nvPicPr>
          <p:cNvPr id="5" name="Picture 4" descr="Chart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643" y="5121825"/>
            <a:ext cx="3699347" cy="2846342"/>
          </a:xfrm>
          <a:prstGeom prst="rect">
            <a:avLst/>
          </a:prstGeom>
        </p:spPr>
      </p:pic>
    </p:spTree>
    <p:extLst>
      <p:ext uri="{BB962C8B-B14F-4D97-AF65-F5344CB8AC3E}">
        <p14:creationId xmlns:p14="http://schemas.microsoft.com/office/powerpoint/2010/main" val="684402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Chart 18</a:t>
            </a:r>
          </a:p>
          <a:p>
            <a:pPr marL="0" indent="0">
              <a:buFont typeface="Arial"/>
              <a:buNone/>
            </a:pPr>
            <a:endParaRPr lang="en-US" dirty="0" smtClean="0"/>
          </a:p>
          <a:p>
            <a:pPr marL="0" indent="0">
              <a:buFont typeface="Arial"/>
              <a:buNone/>
            </a:pPr>
            <a:endParaRPr lang="en-US"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C2093B7-B283-5B4E-8BB9-D21DF83010DD}" type="slidenum">
              <a:rPr lang="en-US" smtClean="0"/>
              <a:t>11</a:t>
            </a:fld>
            <a:endParaRPr lang="en-US"/>
          </a:p>
        </p:txBody>
      </p:sp>
      <p:pic>
        <p:nvPicPr>
          <p:cNvPr id="5" name="Picture 4" descr="Chart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643" y="5121825"/>
            <a:ext cx="3699347" cy="2846342"/>
          </a:xfrm>
          <a:prstGeom prst="rect">
            <a:avLst/>
          </a:prstGeom>
        </p:spPr>
      </p:pic>
    </p:spTree>
    <p:extLst>
      <p:ext uri="{BB962C8B-B14F-4D97-AF65-F5344CB8AC3E}">
        <p14:creationId xmlns:p14="http://schemas.microsoft.com/office/powerpoint/2010/main" val="684402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Chart 18</a:t>
            </a:r>
          </a:p>
          <a:p>
            <a:pPr marL="0" indent="0">
              <a:buFont typeface="Arial"/>
              <a:buNone/>
            </a:pPr>
            <a:endParaRPr lang="en-US" dirty="0" smtClean="0"/>
          </a:p>
          <a:p>
            <a:pPr marL="0" indent="0">
              <a:buFont typeface="Arial"/>
              <a:buNone/>
            </a:pPr>
            <a:endParaRPr lang="en-US"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C2093B7-B283-5B4E-8BB9-D21DF83010DD}" type="slidenum">
              <a:rPr lang="en-US" smtClean="0"/>
              <a:t>12</a:t>
            </a:fld>
            <a:endParaRPr lang="en-US"/>
          </a:p>
        </p:txBody>
      </p:sp>
      <p:pic>
        <p:nvPicPr>
          <p:cNvPr id="5" name="Picture 4" descr="Chart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643" y="5121825"/>
            <a:ext cx="3699347" cy="2846342"/>
          </a:xfrm>
          <a:prstGeom prst="rect">
            <a:avLst/>
          </a:prstGeom>
        </p:spPr>
      </p:pic>
    </p:spTree>
    <p:extLst>
      <p:ext uri="{BB962C8B-B14F-4D97-AF65-F5344CB8AC3E}">
        <p14:creationId xmlns:p14="http://schemas.microsoft.com/office/powerpoint/2010/main" val="68440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093B7-B283-5B4E-8BB9-D21DF83010DD}" type="slidenum">
              <a:rPr lang="en-US" smtClean="0"/>
              <a:t>2</a:t>
            </a:fld>
            <a:endParaRPr lang="en-US"/>
          </a:p>
        </p:txBody>
      </p:sp>
    </p:spTree>
    <p:extLst>
      <p:ext uri="{BB962C8B-B14F-4D97-AF65-F5344CB8AC3E}">
        <p14:creationId xmlns:p14="http://schemas.microsoft.com/office/powerpoint/2010/main" val="4122670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2093B7-B283-5B4E-8BB9-D21DF83010DD}" type="slidenum">
              <a:rPr lang="en-US" smtClean="0"/>
              <a:t>3</a:t>
            </a:fld>
            <a:endParaRPr lang="en-US"/>
          </a:p>
        </p:txBody>
      </p:sp>
    </p:spTree>
    <p:extLst>
      <p:ext uri="{BB962C8B-B14F-4D97-AF65-F5344CB8AC3E}">
        <p14:creationId xmlns:p14="http://schemas.microsoft.com/office/powerpoint/2010/main" val="4122670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C2093B7-B283-5B4E-8BB9-D21DF83010DD}" type="slidenum">
              <a:rPr lang="en-US" smtClean="0"/>
              <a:t>4</a:t>
            </a:fld>
            <a:endParaRPr lang="en-US"/>
          </a:p>
        </p:txBody>
      </p:sp>
      <p:sp>
        <p:nvSpPr>
          <p:cNvPr id="7" name="Notes Placeholder 6"/>
          <p:cNvSpPr>
            <a:spLocks noGrp="1"/>
          </p:cNvSpPr>
          <p:nvPr>
            <p:ph type="body" idx="1"/>
          </p:nvPr>
        </p:nvSpPr>
        <p:spPr>
          <a:xfrm>
            <a:off x="707708" y="4447461"/>
            <a:ext cx="5661660" cy="525740"/>
          </a:xfrm>
          <a:prstGeom prst="rect">
            <a:avLst/>
          </a:prstGeom>
        </p:spPr>
        <p:txBody>
          <a:bodyPr wrap="square">
            <a:spAutoFit/>
          </a:bodyPr>
          <a:lstStyle/>
          <a:p>
            <a:pPr algn="ctr" fontAlgn="auto">
              <a:spcBef>
                <a:spcPts val="0"/>
              </a:spcBef>
              <a:spcAft>
                <a:spcPts val="0"/>
              </a:spcAft>
              <a:defRPr/>
            </a:pPr>
            <a:r>
              <a:rPr lang="en-US" sz="1400" dirty="0" smtClean="0">
                <a:solidFill>
                  <a:srgbClr val="FB6508"/>
                </a:solidFill>
              </a:rPr>
              <a:t>slide 17: </a:t>
            </a:r>
            <a:r>
              <a:rPr lang="en-US" sz="1400" dirty="0"/>
              <a:t>Chart 3</a:t>
            </a:r>
            <a:br>
              <a:rPr lang="en-US" sz="1400" dirty="0"/>
            </a:br>
            <a:r>
              <a:rPr lang="en-US" sz="1400" dirty="0"/>
              <a:t>Important considerations when grocery shopping</a:t>
            </a:r>
            <a:endParaRPr lang="en-US" sz="1400" dirty="0">
              <a:solidFill>
                <a:srgbClr val="FB6508"/>
              </a:solidFill>
            </a:endParaRPr>
          </a:p>
        </p:txBody>
      </p:sp>
    </p:spTree>
    <p:extLst>
      <p:ext uri="{BB962C8B-B14F-4D97-AF65-F5344CB8AC3E}">
        <p14:creationId xmlns:p14="http://schemas.microsoft.com/office/powerpoint/2010/main" val="3517710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C2093B7-B283-5B4E-8BB9-D21DF83010DD}" type="slidenum">
              <a:rPr lang="en-US" smtClean="0"/>
              <a:t>5</a:t>
            </a:fld>
            <a:endParaRPr lang="en-US"/>
          </a:p>
        </p:txBody>
      </p:sp>
      <p:sp>
        <p:nvSpPr>
          <p:cNvPr id="7" name="Notes Placeholder 6"/>
          <p:cNvSpPr>
            <a:spLocks noGrp="1"/>
          </p:cNvSpPr>
          <p:nvPr>
            <p:ph type="body" idx="1"/>
          </p:nvPr>
        </p:nvSpPr>
        <p:spPr>
          <a:xfrm>
            <a:off x="707708" y="4447461"/>
            <a:ext cx="5661660" cy="4403725"/>
          </a:xfrm>
          <a:prstGeom prst="rect">
            <a:avLst/>
          </a:prstGeom>
        </p:spPr>
        <p:txBody>
          <a:bodyPr wrap="square">
            <a:spAutoFit/>
          </a:bodyPr>
          <a:lstStyle/>
          <a:p>
            <a:pPr algn="ctr" fontAlgn="auto">
              <a:spcBef>
                <a:spcPts val="0"/>
              </a:spcBef>
              <a:spcAft>
                <a:spcPts val="0"/>
              </a:spcAft>
              <a:defRPr/>
            </a:pPr>
            <a:endParaRPr lang="en-US" sz="1400" dirty="0" smtClean="0">
              <a:solidFill>
                <a:srgbClr val="FB6508"/>
              </a:solidFill>
            </a:endParaRPr>
          </a:p>
          <a:p>
            <a:pPr algn="ctr" fontAlgn="auto">
              <a:spcBef>
                <a:spcPts val="0"/>
              </a:spcBef>
              <a:spcAft>
                <a:spcPts val="0"/>
              </a:spcAft>
              <a:defRPr/>
            </a:pPr>
            <a:endParaRPr lang="en-US" sz="1400" dirty="0">
              <a:solidFill>
                <a:srgbClr val="FB6508"/>
              </a:solidFill>
            </a:endParaRPr>
          </a:p>
          <a:p>
            <a:pPr algn="ctr" fontAlgn="auto">
              <a:spcBef>
                <a:spcPts val="0"/>
              </a:spcBef>
              <a:spcAft>
                <a:spcPts val="0"/>
              </a:spcAft>
              <a:defRPr/>
            </a:pPr>
            <a:endParaRPr lang="en-US" sz="1400" dirty="0" smtClean="0">
              <a:solidFill>
                <a:srgbClr val="FB6508"/>
              </a:solidFill>
            </a:endParaRPr>
          </a:p>
          <a:p>
            <a:pPr algn="ctr" fontAlgn="auto">
              <a:spcBef>
                <a:spcPts val="0"/>
              </a:spcBef>
              <a:spcAft>
                <a:spcPts val="0"/>
              </a:spcAft>
              <a:defRPr/>
            </a:pPr>
            <a:endParaRPr lang="en-US" sz="1400" dirty="0">
              <a:solidFill>
                <a:srgbClr val="FB6508"/>
              </a:solidFill>
            </a:endParaRPr>
          </a:p>
          <a:p>
            <a:pPr algn="ctr" fontAlgn="auto">
              <a:spcBef>
                <a:spcPts val="0"/>
              </a:spcBef>
              <a:spcAft>
                <a:spcPts val="0"/>
              </a:spcAft>
              <a:defRPr/>
            </a:pPr>
            <a:endParaRPr lang="en-US" sz="1400" dirty="0" smtClean="0">
              <a:solidFill>
                <a:srgbClr val="FB6508"/>
              </a:solidFill>
            </a:endParaRPr>
          </a:p>
          <a:p>
            <a:pPr algn="ctr" fontAlgn="auto">
              <a:spcBef>
                <a:spcPts val="0"/>
              </a:spcBef>
              <a:spcAft>
                <a:spcPts val="0"/>
              </a:spcAft>
              <a:defRPr/>
            </a:pPr>
            <a:endParaRPr lang="en-US" sz="1400" dirty="0">
              <a:solidFill>
                <a:srgbClr val="FB6508"/>
              </a:solidFill>
            </a:endParaRPr>
          </a:p>
          <a:p>
            <a:pPr algn="ctr" fontAlgn="auto">
              <a:spcBef>
                <a:spcPts val="0"/>
              </a:spcBef>
              <a:spcAft>
                <a:spcPts val="0"/>
              </a:spcAft>
              <a:defRPr/>
            </a:pPr>
            <a:endParaRPr lang="en-US" sz="1400" dirty="0" smtClean="0">
              <a:solidFill>
                <a:srgbClr val="FB6508"/>
              </a:solidFill>
            </a:endParaRPr>
          </a:p>
          <a:p>
            <a:pPr algn="ctr" fontAlgn="auto">
              <a:spcBef>
                <a:spcPts val="0"/>
              </a:spcBef>
              <a:spcAft>
                <a:spcPts val="0"/>
              </a:spcAft>
              <a:defRPr/>
            </a:pPr>
            <a:endParaRPr lang="en-US" sz="1400" dirty="0">
              <a:solidFill>
                <a:srgbClr val="FB6508"/>
              </a:solidFill>
            </a:endParaRPr>
          </a:p>
          <a:p>
            <a:pPr algn="ctr" fontAlgn="auto">
              <a:spcBef>
                <a:spcPts val="0"/>
              </a:spcBef>
              <a:spcAft>
                <a:spcPts val="0"/>
              </a:spcAft>
              <a:defRPr/>
            </a:pPr>
            <a:endParaRPr lang="en-US" sz="1400" dirty="0" smtClean="0">
              <a:solidFill>
                <a:srgbClr val="FB6508"/>
              </a:solidFill>
            </a:endParaRPr>
          </a:p>
          <a:p>
            <a:pPr algn="ctr" fontAlgn="auto">
              <a:spcBef>
                <a:spcPts val="0"/>
              </a:spcBef>
              <a:spcAft>
                <a:spcPts val="0"/>
              </a:spcAft>
              <a:defRPr/>
            </a:pPr>
            <a:endParaRPr lang="en-US" sz="1400" dirty="0">
              <a:solidFill>
                <a:srgbClr val="FB6508"/>
              </a:solidFill>
            </a:endParaRPr>
          </a:p>
          <a:p>
            <a:pPr algn="ctr" fontAlgn="auto">
              <a:spcBef>
                <a:spcPts val="0"/>
              </a:spcBef>
              <a:spcAft>
                <a:spcPts val="0"/>
              </a:spcAft>
              <a:defRPr/>
            </a:pPr>
            <a:endParaRPr lang="en-US" sz="1400" dirty="0" smtClean="0">
              <a:solidFill>
                <a:srgbClr val="FB6508"/>
              </a:solidFill>
            </a:endParaRPr>
          </a:p>
          <a:p>
            <a:pPr algn="ctr" fontAlgn="auto">
              <a:spcBef>
                <a:spcPts val="0"/>
              </a:spcBef>
              <a:spcAft>
                <a:spcPts val="0"/>
              </a:spcAft>
              <a:defRPr/>
            </a:pPr>
            <a:endParaRPr lang="en-US" sz="1400" dirty="0">
              <a:solidFill>
                <a:srgbClr val="FB6508"/>
              </a:solidFill>
            </a:endParaRPr>
          </a:p>
          <a:p>
            <a:pPr algn="ctr" fontAlgn="auto">
              <a:spcBef>
                <a:spcPts val="0"/>
              </a:spcBef>
              <a:spcAft>
                <a:spcPts val="0"/>
              </a:spcAft>
              <a:defRPr/>
            </a:pPr>
            <a:endParaRPr lang="en-US" sz="1400" dirty="0" smtClean="0">
              <a:solidFill>
                <a:srgbClr val="FB6508"/>
              </a:solidFill>
            </a:endParaRPr>
          </a:p>
          <a:p>
            <a:pPr algn="ctr" fontAlgn="auto">
              <a:spcBef>
                <a:spcPts val="0"/>
              </a:spcBef>
              <a:spcAft>
                <a:spcPts val="0"/>
              </a:spcAft>
              <a:defRPr/>
            </a:pPr>
            <a:endParaRPr lang="en-US" sz="1400" dirty="0">
              <a:solidFill>
                <a:srgbClr val="FB6508"/>
              </a:solidFill>
            </a:endParaRPr>
          </a:p>
          <a:p>
            <a:pPr algn="ctr" fontAlgn="auto">
              <a:spcBef>
                <a:spcPts val="0"/>
              </a:spcBef>
              <a:spcAft>
                <a:spcPts val="0"/>
              </a:spcAft>
              <a:defRPr/>
            </a:pPr>
            <a:endParaRPr lang="en-US" sz="1400" dirty="0" smtClean="0">
              <a:solidFill>
                <a:srgbClr val="FB6508"/>
              </a:solidFill>
            </a:endParaRPr>
          </a:p>
          <a:p>
            <a:pPr algn="ctr" fontAlgn="auto">
              <a:spcBef>
                <a:spcPts val="0"/>
              </a:spcBef>
              <a:spcAft>
                <a:spcPts val="0"/>
              </a:spcAft>
              <a:defRPr/>
            </a:pPr>
            <a:endParaRPr lang="en-US" sz="1400" dirty="0">
              <a:solidFill>
                <a:srgbClr val="FB6508"/>
              </a:solidFill>
            </a:endParaRPr>
          </a:p>
          <a:p>
            <a:pPr algn="ctr" fontAlgn="auto">
              <a:spcBef>
                <a:spcPts val="0"/>
              </a:spcBef>
              <a:spcAft>
                <a:spcPts val="0"/>
              </a:spcAft>
              <a:defRPr/>
            </a:pPr>
            <a:endParaRPr lang="en-US" sz="1400" dirty="0" smtClean="0">
              <a:solidFill>
                <a:srgbClr val="FB6508"/>
              </a:solidFill>
            </a:endParaRPr>
          </a:p>
          <a:p>
            <a:pPr algn="ctr" fontAlgn="auto">
              <a:spcBef>
                <a:spcPts val="0"/>
              </a:spcBef>
              <a:spcAft>
                <a:spcPts val="0"/>
              </a:spcAft>
              <a:defRPr/>
            </a:pPr>
            <a:endParaRPr lang="en-US" sz="1400" dirty="0">
              <a:solidFill>
                <a:srgbClr val="FB6508"/>
              </a:solidFill>
            </a:endParaRPr>
          </a:p>
          <a:p>
            <a:pPr algn="ctr" fontAlgn="auto">
              <a:spcBef>
                <a:spcPts val="0"/>
              </a:spcBef>
              <a:spcAft>
                <a:spcPts val="0"/>
              </a:spcAft>
              <a:defRPr/>
            </a:pPr>
            <a:endParaRPr lang="en-US" sz="1400" dirty="0" smtClean="0">
              <a:solidFill>
                <a:srgbClr val="FB6508"/>
              </a:solidFill>
            </a:endParaRPr>
          </a:p>
          <a:p>
            <a:pPr algn="ctr" fontAlgn="auto">
              <a:spcBef>
                <a:spcPts val="0"/>
              </a:spcBef>
              <a:spcAft>
                <a:spcPts val="0"/>
              </a:spcAft>
              <a:defRPr/>
            </a:pPr>
            <a:endParaRPr lang="en-US" sz="1400" dirty="0">
              <a:solidFill>
                <a:srgbClr val="FB6508"/>
              </a:solidFill>
            </a:endParaRPr>
          </a:p>
        </p:txBody>
      </p:sp>
      <p:pic>
        <p:nvPicPr>
          <p:cNvPr id="10" name="Picture 9" descr="Screen Shot 2016-09-20 at 12.40.59 PM (2).png"/>
          <p:cNvPicPr>
            <a:picLocks noChangeAspect="1"/>
          </p:cNvPicPr>
          <p:nvPr/>
        </p:nvPicPr>
        <p:blipFill rotWithShape="1">
          <a:blip r:embed="rId3">
            <a:extLst>
              <a:ext uri="{28A0092B-C50C-407E-A947-70E740481C1C}">
                <a14:useLocalDpi xmlns:a14="http://schemas.microsoft.com/office/drawing/2010/main" val="0"/>
              </a:ext>
            </a:extLst>
          </a:blip>
          <a:srcRect l="8155" r="10000"/>
          <a:stretch/>
        </p:blipFill>
        <p:spPr>
          <a:xfrm>
            <a:off x="2697170" y="6486104"/>
            <a:ext cx="3182930" cy="2430642"/>
          </a:xfrm>
          <a:prstGeom prst="rect">
            <a:avLst/>
          </a:prstGeom>
        </p:spPr>
      </p:pic>
      <p:pic>
        <p:nvPicPr>
          <p:cNvPr id="9" name="Picture 8" descr="Screen Shot 2016-09-20 at 12.38.57 PM (2).png"/>
          <p:cNvPicPr>
            <a:picLocks noChangeAspect="1"/>
          </p:cNvPicPr>
          <p:nvPr/>
        </p:nvPicPr>
        <p:blipFill rotWithShape="1">
          <a:blip r:embed="rId4">
            <a:extLst>
              <a:ext uri="{28A0092B-C50C-407E-A947-70E740481C1C}">
                <a14:useLocalDpi xmlns:a14="http://schemas.microsoft.com/office/drawing/2010/main" val="0"/>
              </a:ext>
            </a:extLst>
          </a:blip>
          <a:srcRect l="8155" r="10000"/>
          <a:stretch/>
        </p:blipFill>
        <p:spPr>
          <a:xfrm>
            <a:off x="1113477" y="4690649"/>
            <a:ext cx="3167386" cy="2418772"/>
          </a:xfrm>
          <a:prstGeom prst="rect">
            <a:avLst/>
          </a:prstGeom>
        </p:spPr>
      </p:pic>
    </p:spTree>
    <p:extLst>
      <p:ext uri="{BB962C8B-B14F-4D97-AF65-F5344CB8AC3E}">
        <p14:creationId xmlns:p14="http://schemas.microsoft.com/office/powerpoint/2010/main" val="3517710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C2093B7-B283-5B4E-8BB9-D21DF83010DD}" type="slidenum">
              <a:rPr lang="en-US" smtClean="0"/>
              <a:t>6</a:t>
            </a:fld>
            <a:endParaRPr lang="en-US"/>
          </a:p>
        </p:txBody>
      </p:sp>
      <p:sp>
        <p:nvSpPr>
          <p:cNvPr id="7" name="Notes Placeholder 6"/>
          <p:cNvSpPr>
            <a:spLocks noGrp="1"/>
          </p:cNvSpPr>
          <p:nvPr>
            <p:ph type="body" idx="1"/>
          </p:nvPr>
        </p:nvSpPr>
        <p:spPr>
          <a:xfrm>
            <a:off x="707708" y="4447461"/>
            <a:ext cx="5661660" cy="4403725"/>
          </a:xfrm>
          <a:prstGeom prst="rect">
            <a:avLst/>
          </a:prstGeom>
        </p:spPr>
        <p:txBody>
          <a:bodyPr wrap="square">
            <a:spAutoFit/>
          </a:bodyPr>
          <a:lstStyle/>
          <a:p>
            <a:pPr algn="ctr" fontAlgn="auto">
              <a:spcBef>
                <a:spcPts val="0"/>
              </a:spcBef>
              <a:spcAft>
                <a:spcPts val="0"/>
              </a:spcAft>
              <a:defRPr/>
            </a:pPr>
            <a:endParaRPr lang="en-US" sz="1400" dirty="0" smtClean="0">
              <a:solidFill>
                <a:srgbClr val="FB6508"/>
              </a:solidFill>
            </a:endParaRPr>
          </a:p>
          <a:p>
            <a:pPr algn="ctr" fontAlgn="auto">
              <a:spcBef>
                <a:spcPts val="0"/>
              </a:spcBef>
              <a:spcAft>
                <a:spcPts val="0"/>
              </a:spcAft>
              <a:defRPr/>
            </a:pPr>
            <a:endParaRPr lang="en-US" sz="1400" dirty="0">
              <a:solidFill>
                <a:srgbClr val="FB6508"/>
              </a:solidFill>
            </a:endParaRPr>
          </a:p>
          <a:p>
            <a:pPr algn="ctr" fontAlgn="auto">
              <a:spcBef>
                <a:spcPts val="0"/>
              </a:spcBef>
              <a:spcAft>
                <a:spcPts val="0"/>
              </a:spcAft>
              <a:defRPr/>
            </a:pPr>
            <a:endParaRPr lang="en-US" sz="1400" dirty="0" smtClean="0">
              <a:solidFill>
                <a:srgbClr val="FB6508"/>
              </a:solidFill>
            </a:endParaRPr>
          </a:p>
          <a:p>
            <a:pPr algn="ctr" fontAlgn="auto">
              <a:spcBef>
                <a:spcPts val="0"/>
              </a:spcBef>
              <a:spcAft>
                <a:spcPts val="0"/>
              </a:spcAft>
              <a:defRPr/>
            </a:pPr>
            <a:endParaRPr lang="en-US" sz="1400" dirty="0">
              <a:solidFill>
                <a:srgbClr val="FB6508"/>
              </a:solidFill>
            </a:endParaRPr>
          </a:p>
          <a:p>
            <a:pPr algn="ctr" fontAlgn="auto">
              <a:spcBef>
                <a:spcPts val="0"/>
              </a:spcBef>
              <a:spcAft>
                <a:spcPts val="0"/>
              </a:spcAft>
              <a:defRPr/>
            </a:pPr>
            <a:endParaRPr lang="en-US" sz="1400" dirty="0" smtClean="0">
              <a:solidFill>
                <a:srgbClr val="FB6508"/>
              </a:solidFill>
            </a:endParaRPr>
          </a:p>
          <a:p>
            <a:pPr algn="ctr" fontAlgn="auto">
              <a:spcBef>
                <a:spcPts val="0"/>
              </a:spcBef>
              <a:spcAft>
                <a:spcPts val="0"/>
              </a:spcAft>
              <a:defRPr/>
            </a:pPr>
            <a:endParaRPr lang="en-US" sz="1400" dirty="0">
              <a:solidFill>
                <a:srgbClr val="FB6508"/>
              </a:solidFill>
            </a:endParaRPr>
          </a:p>
          <a:p>
            <a:pPr algn="ctr" fontAlgn="auto">
              <a:spcBef>
                <a:spcPts val="0"/>
              </a:spcBef>
              <a:spcAft>
                <a:spcPts val="0"/>
              </a:spcAft>
              <a:defRPr/>
            </a:pPr>
            <a:endParaRPr lang="en-US" sz="1400" dirty="0" smtClean="0">
              <a:solidFill>
                <a:srgbClr val="FB6508"/>
              </a:solidFill>
            </a:endParaRPr>
          </a:p>
          <a:p>
            <a:pPr algn="ctr" fontAlgn="auto">
              <a:spcBef>
                <a:spcPts val="0"/>
              </a:spcBef>
              <a:spcAft>
                <a:spcPts val="0"/>
              </a:spcAft>
              <a:defRPr/>
            </a:pPr>
            <a:endParaRPr lang="en-US" sz="1400" dirty="0">
              <a:solidFill>
                <a:srgbClr val="FB6508"/>
              </a:solidFill>
            </a:endParaRPr>
          </a:p>
          <a:p>
            <a:pPr algn="ctr" fontAlgn="auto">
              <a:spcBef>
                <a:spcPts val="0"/>
              </a:spcBef>
              <a:spcAft>
                <a:spcPts val="0"/>
              </a:spcAft>
              <a:defRPr/>
            </a:pPr>
            <a:endParaRPr lang="en-US" sz="1400" dirty="0" smtClean="0">
              <a:solidFill>
                <a:srgbClr val="FB6508"/>
              </a:solidFill>
            </a:endParaRPr>
          </a:p>
          <a:p>
            <a:pPr algn="ctr" fontAlgn="auto">
              <a:spcBef>
                <a:spcPts val="0"/>
              </a:spcBef>
              <a:spcAft>
                <a:spcPts val="0"/>
              </a:spcAft>
              <a:defRPr/>
            </a:pPr>
            <a:endParaRPr lang="en-US" sz="1400" dirty="0">
              <a:solidFill>
                <a:srgbClr val="FB6508"/>
              </a:solidFill>
            </a:endParaRPr>
          </a:p>
          <a:p>
            <a:pPr algn="ctr" fontAlgn="auto">
              <a:spcBef>
                <a:spcPts val="0"/>
              </a:spcBef>
              <a:spcAft>
                <a:spcPts val="0"/>
              </a:spcAft>
              <a:defRPr/>
            </a:pPr>
            <a:endParaRPr lang="en-US" sz="1400" dirty="0" smtClean="0">
              <a:solidFill>
                <a:srgbClr val="FB6508"/>
              </a:solidFill>
            </a:endParaRPr>
          </a:p>
          <a:p>
            <a:pPr algn="ctr" fontAlgn="auto">
              <a:spcBef>
                <a:spcPts val="0"/>
              </a:spcBef>
              <a:spcAft>
                <a:spcPts val="0"/>
              </a:spcAft>
              <a:defRPr/>
            </a:pPr>
            <a:endParaRPr lang="en-US" sz="1400" dirty="0">
              <a:solidFill>
                <a:srgbClr val="FB6508"/>
              </a:solidFill>
            </a:endParaRPr>
          </a:p>
          <a:p>
            <a:pPr algn="ctr" fontAlgn="auto">
              <a:spcBef>
                <a:spcPts val="0"/>
              </a:spcBef>
              <a:spcAft>
                <a:spcPts val="0"/>
              </a:spcAft>
              <a:defRPr/>
            </a:pPr>
            <a:endParaRPr lang="en-US" sz="1400" dirty="0" smtClean="0">
              <a:solidFill>
                <a:srgbClr val="FB6508"/>
              </a:solidFill>
            </a:endParaRPr>
          </a:p>
          <a:p>
            <a:pPr algn="ctr" fontAlgn="auto">
              <a:spcBef>
                <a:spcPts val="0"/>
              </a:spcBef>
              <a:spcAft>
                <a:spcPts val="0"/>
              </a:spcAft>
              <a:defRPr/>
            </a:pPr>
            <a:endParaRPr lang="en-US" sz="1400" dirty="0">
              <a:solidFill>
                <a:srgbClr val="FB6508"/>
              </a:solidFill>
            </a:endParaRPr>
          </a:p>
          <a:p>
            <a:pPr algn="ctr" fontAlgn="auto">
              <a:spcBef>
                <a:spcPts val="0"/>
              </a:spcBef>
              <a:spcAft>
                <a:spcPts val="0"/>
              </a:spcAft>
              <a:defRPr/>
            </a:pPr>
            <a:endParaRPr lang="en-US" sz="1400" dirty="0" smtClean="0">
              <a:solidFill>
                <a:srgbClr val="FB6508"/>
              </a:solidFill>
            </a:endParaRPr>
          </a:p>
          <a:p>
            <a:pPr algn="ctr" fontAlgn="auto">
              <a:spcBef>
                <a:spcPts val="0"/>
              </a:spcBef>
              <a:spcAft>
                <a:spcPts val="0"/>
              </a:spcAft>
              <a:defRPr/>
            </a:pPr>
            <a:endParaRPr lang="en-US" sz="1400" dirty="0">
              <a:solidFill>
                <a:srgbClr val="FB6508"/>
              </a:solidFill>
            </a:endParaRPr>
          </a:p>
          <a:p>
            <a:pPr algn="ctr" fontAlgn="auto">
              <a:spcBef>
                <a:spcPts val="0"/>
              </a:spcBef>
              <a:spcAft>
                <a:spcPts val="0"/>
              </a:spcAft>
              <a:defRPr/>
            </a:pPr>
            <a:endParaRPr lang="en-US" sz="1400" dirty="0" smtClean="0">
              <a:solidFill>
                <a:srgbClr val="FB6508"/>
              </a:solidFill>
            </a:endParaRPr>
          </a:p>
          <a:p>
            <a:pPr algn="ctr" fontAlgn="auto">
              <a:spcBef>
                <a:spcPts val="0"/>
              </a:spcBef>
              <a:spcAft>
                <a:spcPts val="0"/>
              </a:spcAft>
              <a:defRPr/>
            </a:pPr>
            <a:endParaRPr lang="en-US" sz="1400" dirty="0">
              <a:solidFill>
                <a:srgbClr val="FB6508"/>
              </a:solidFill>
            </a:endParaRPr>
          </a:p>
          <a:p>
            <a:pPr algn="ctr" fontAlgn="auto">
              <a:spcBef>
                <a:spcPts val="0"/>
              </a:spcBef>
              <a:spcAft>
                <a:spcPts val="0"/>
              </a:spcAft>
              <a:defRPr/>
            </a:pPr>
            <a:endParaRPr lang="en-US" sz="1400" dirty="0" smtClean="0">
              <a:solidFill>
                <a:srgbClr val="FB6508"/>
              </a:solidFill>
            </a:endParaRPr>
          </a:p>
          <a:p>
            <a:pPr algn="ctr" fontAlgn="auto">
              <a:spcBef>
                <a:spcPts val="0"/>
              </a:spcBef>
              <a:spcAft>
                <a:spcPts val="0"/>
              </a:spcAft>
              <a:defRPr/>
            </a:pPr>
            <a:endParaRPr lang="en-US" sz="1400" dirty="0">
              <a:solidFill>
                <a:srgbClr val="FB6508"/>
              </a:solidFill>
            </a:endParaRPr>
          </a:p>
        </p:txBody>
      </p:sp>
      <p:pic>
        <p:nvPicPr>
          <p:cNvPr id="10" name="Picture 9" descr="Screen Shot 2016-09-20 at 12.40.59 PM (2).png"/>
          <p:cNvPicPr>
            <a:picLocks noChangeAspect="1"/>
          </p:cNvPicPr>
          <p:nvPr/>
        </p:nvPicPr>
        <p:blipFill rotWithShape="1">
          <a:blip r:embed="rId3">
            <a:extLst>
              <a:ext uri="{28A0092B-C50C-407E-A947-70E740481C1C}">
                <a14:useLocalDpi xmlns:a14="http://schemas.microsoft.com/office/drawing/2010/main" val="0"/>
              </a:ext>
            </a:extLst>
          </a:blip>
          <a:srcRect l="8155" r="10000"/>
          <a:stretch/>
        </p:blipFill>
        <p:spPr>
          <a:xfrm>
            <a:off x="2697170" y="6486104"/>
            <a:ext cx="3182930" cy="2430642"/>
          </a:xfrm>
          <a:prstGeom prst="rect">
            <a:avLst/>
          </a:prstGeom>
        </p:spPr>
      </p:pic>
      <p:pic>
        <p:nvPicPr>
          <p:cNvPr id="9" name="Picture 8" descr="Screen Shot 2016-09-20 at 12.38.57 PM (2).png"/>
          <p:cNvPicPr>
            <a:picLocks noChangeAspect="1"/>
          </p:cNvPicPr>
          <p:nvPr/>
        </p:nvPicPr>
        <p:blipFill rotWithShape="1">
          <a:blip r:embed="rId4">
            <a:extLst>
              <a:ext uri="{28A0092B-C50C-407E-A947-70E740481C1C}">
                <a14:useLocalDpi xmlns:a14="http://schemas.microsoft.com/office/drawing/2010/main" val="0"/>
              </a:ext>
            </a:extLst>
          </a:blip>
          <a:srcRect l="8155" r="10000"/>
          <a:stretch/>
        </p:blipFill>
        <p:spPr>
          <a:xfrm>
            <a:off x="1113477" y="4690649"/>
            <a:ext cx="3167386" cy="2418772"/>
          </a:xfrm>
          <a:prstGeom prst="rect">
            <a:avLst/>
          </a:prstGeom>
        </p:spPr>
      </p:pic>
    </p:spTree>
    <p:extLst>
      <p:ext uri="{BB962C8B-B14F-4D97-AF65-F5344CB8AC3E}">
        <p14:creationId xmlns:p14="http://schemas.microsoft.com/office/powerpoint/2010/main" val="3517710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C2093B7-B283-5B4E-8BB9-D21DF83010DD}" type="slidenum">
              <a:rPr lang="en-US" smtClean="0"/>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26337690"/>
              </p:ext>
            </p:extLst>
          </p:nvPr>
        </p:nvGraphicFramePr>
        <p:xfrm>
          <a:off x="1260933" y="6681963"/>
          <a:ext cx="4619167" cy="2041931"/>
        </p:xfrm>
        <a:graphic>
          <a:graphicData uri="http://schemas.openxmlformats.org/drawingml/2006/table">
            <a:tbl>
              <a:tblPr firstRow="1" bandRow="1">
                <a:tableStyleId>{5940675A-B579-460E-94D1-54222C63F5DA}</a:tableStyleId>
              </a:tblPr>
              <a:tblGrid>
                <a:gridCol w="2351218"/>
                <a:gridCol w="762180"/>
                <a:gridCol w="855129"/>
                <a:gridCol w="650640"/>
              </a:tblGrid>
              <a:tr h="103514">
                <a:tc>
                  <a:txBody>
                    <a:bodyPr/>
                    <a:lstStyle/>
                    <a:p>
                      <a:pPr algn="l" fontAlgn="b"/>
                      <a:r>
                        <a:rPr lang="en-US" sz="1100" u="none" strike="noStrike" dirty="0">
                          <a:effectLst/>
                        </a:rPr>
                        <a:t>Column1</a:t>
                      </a:r>
                      <a:endParaRPr lang="en-US" sz="1100" b="0" i="0" u="none" strike="noStrike" dirty="0">
                        <a:solidFill>
                          <a:srgbClr val="000000"/>
                        </a:solidFill>
                        <a:effectLst/>
                        <a:latin typeface="Calibri"/>
                      </a:endParaRPr>
                    </a:p>
                  </a:txBody>
                  <a:tcPr marL="12700" marR="12700" marT="12700" marB="0" anchor="b"/>
                </a:tc>
                <a:tc>
                  <a:txBody>
                    <a:bodyPr/>
                    <a:lstStyle/>
                    <a:p>
                      <a:pPr algn="l" fontAlgn="b"/>
                      <a:r>
                        <a:rPr lang="en-US" sz="1100" u="none" strike="noStrike">
                          <a:effectLst/>
                        </a:rPr>
                        <a:t>Light</a:t>
                      </a:r>
                      <a:endParaRPr lang="en-US" sz="1100" b="0" i="0" u="none" strike="noStrike">
                        <a:solidFill>
                          <a:srgbClr val="000000"/>
                        </a:solidFill>
                        <a:effectLst/>
                        <a:latin typeface="Calibri"/>
                      </a:endParaRPr>
                    </a:p>
                  </a:txBody>
                  <a:tcPr marL="12700" marR="12700" marT="12700" marB="0" anchor="b"/>
                </a:tc>
                <a:tc>
                  <a:txBody>
                    <a:bodyPr/>
                    <a:lstStyle/>
                    <a:p>
                      <a:pPr algn="l" fontAlgn="b"/>
                      <a:r>
                        <a:rPr lang="en-US" sz="1100" u="none" strike="noStrike">
                          <a:effectLst/>
                        </a:rPr>
                        <a:t>Moderate</a:t>
                      </a:r>
                      <a:endParaRPr lang="en-US" sz="1100" b="0" i="0" u="none" strike="noStrike">
                        <a:solidFill>
                          <a:srgbClr val="000000"/>
                        </a:solidFill>
                        <a:effectLst/>
                        <a:latin typeface="Calibri"/>
                      </a:endParaRPr>
                    </a:p>
                  </a:txBody>
                  <a:tcPr marL="12700" marR="12700" marT="12700" marB="0" anchor="b"/>
                </a:tc>
                <a:tc>
                  <a:txBody>
                    <a:bodyPr/>
                    <a:lstStyle/>
                    <a:p>
                      <a:pPr algn="l" fontAlgn="b"/>
                      <a:r>
                        <a:rPr lang="en-US" sz="1100" u="none" strike="noStrike">
                          <a:effectLst/>
                        </a:rPr>
                        <a:t>Heavy</a:t>
                      </a:r>
                      <a:endParaRPr lang="en-US" sz="1100" b="0" i="0" u="none" strike="noStrike">
                        <a:solidFill>
                          <a:srgbClr val="000000"/>
                        </a:solidFill>
                        <a:effectLst/>
                        <a:latin typeface="Calibri"/>
                      </a:endParaRPr>
                    </a:p>
                  </a:txBody>
                  <a:tcPr marL="12700" marR="12700" marT="12700" marB="0" anchor="b"/>
                </a:tc>
              </a:tr>
              <a:tr h="103514">
                <a:tc>
                  <a:txBody>
                    <a:bodyPr/>
                    <a:lstStyle/>
                    <a:p>
                      <a:pPr algn="l" fontAlgn="b"/>
                      <a:r>
                        <a:rPr lang="en-US" sz="1100" u="none" strike="noStrike">
                          <a:effectLst/>
                        </a:rPr>
                        <a:t>Recyclable packaging</a:t>
                      </a:r>
                      <a:endParaRPr lang="en-US" sz="1100" b="0" i="0" u="none" strike="noStrike">
                        <a:solidFill>
                          <a:srgbClr val="000000"/>
                        </a:solidFill>
                        <a:effectLst/>
                        <a:latin typeface="Calibri"/>
                      </a:endParaRPr>
                    </a:p>
                  </a:txBody>
                  <a:tcPr marL="12700" marR="12700" marT="12700" marB="0" anchor="b"/>
                </a:tc>
                <a:tc>
                  <a:txBody>
                    <a:bodyPr/>
                    <a:lstStyle/>
                    <a:p>
                      <a:pPr algn="r" fontAlgn="b"/>
                      <a:r>
                        <a:rPr lang="is-IS" sz="1100" u="none" strike="noStrike">
                          <a:effectLst/>
                        </a:rPr>
                        <a:t>2%</a:t>
                      </a:r>
                      <a:endParaRPr lang="is-IS" sz="1100" b="0" i="0" u="none" strike="noStrike">
                        <a:solidFill>
                          <a:srgbClr val="000000"/>
                        </a:solidFill>
                        <a:effectLst/>
                        <a:latin typeface="Calibri"/>
                      </a:endParaRPr>
                    </a:p>
                  </a:txBody>
                  <a:tcPr marL="12700" marR="12700" marT="12700" marB="0" anchor="b"/>
                </a:tc>
                <a:tc>
                  <a:txBody>
                    <a:bodyPr/>
                    <a:lstStyle/>
                    <a:p>
                      <a:pPr algn="r" fontAlgn="b"/>
                      <a:r>
                        <a:rPr lang="is-IS" sz="1100" u="none" strike="noStrike">
                          <a:effectLst/>
                        </a:rPr>
                        <a:t>2%</a:t>
                      </a:r>
                      <a:endParaRPr lang="is-IS" sz="1100" b="0" i="0" u="none" strike="noStrike">
                        <a:solidFill>
                          <a:srgbClr val="000000"/>
                        </a:solidFill>
                        <a:effectLst/>
                        <a:latin typeface="Calibri"/>
                      </a:endParaRPr>
                    </a:p>
                  </a:txBody>
                  <a:tcPr marL="12700" marR="12700" marT="12700" marB="0" anchor="b"/>
                </a:tc>
                <a:tc>
                  <a:txBody>
                    <a:bodyPr/>
                    <a:lstStyle/>
                    <a:p>
                      <a:pPr algn="r" fontAlgn="b"/>
                      <a:r>
                        <a:rPr lang="pt-BR" sz="1100" u="none" strike="noStrike">
                          <a:effectLst/>
                        </a:rPr>
                        <a:t>3%</a:t>
                      </a:r>
                      <a:endParaRPr lang="pt-BR" sz="1100" b="0" i="0" u="none" strike="noStrike">
                        <a:solidFill>
                          <a:srgbClr val="000000"/>
                        </a:solidFill>
                        <a:effectLst/>
                        <a:latin typeface="Calibri"/>
                      </a:endParaRPr>
                    </a:p>
                  </a:txBody>
                  <a:tcPr marL="12700" marR="12700" marT="12700" marB="0" anchor="b"/>
                </a:tc>
              </a:tr>
              <a:tr h="103514">
                <a:tc>
                  <a:txBody>
                    <a:bodyPr/>
                    <a:lstStyle/>
                    <a:p>
                      <a:pPr algn="l" fontAlgn="b"/>
                      <a:r>
                        <a:rPr lang="en-US" sz="1100" u="none" strike="noStrike">
                          <a:effectLst/>
                        </a:rPr>
                        <a:t>Have a "store brand" option</a:t>
                      </a:r>
                      <a:endParaRPr lang="en-US" sz="1100" b="0" i="0" u="none" strike="noStrike">
                        <a:solidFill>
                          <a:srgbClr val="000000"/>
                        </a:solidFill>
                        <a:effectLst/>
                        <a:latin typeface="Calibri"/>
                      </a:endParaRPr>
                    </a:p>
                  </a:txBody>
                  <a:tcPr marL="12700" marR="12700" marT="12700" marB="0" anchor="b"/>
                </a:tc>
                <a:tc>
                  <a:txBody>
                    <a:bodyPr/>
                    <a:lstStyle/>
                    <a:p>
                      <a:pPr algn="r" fontAlgn="b"/>
                      <a:r>
                        <a:rPr lang="is-IS" sz="1100" u="none" strike="noStrike">
                          <a:effectLst/>
                        </a:rPr>
                        <a:t>21%</a:t>
                      </a:r>
                      <a:endParaRPr lang="is-IS" sz="1100" b="0" i="0" u="none" strike="noStrike">
                        <a:solidFill>
                          <a:srgbClr val="000000"/>
                        </a:solidFill>
                        <a:effectLst/>
                        <a:latin typeface="Calibri"/>
                      </a:endParaRPr>
                    </a:p>
                  </a:txBody>
                  <a:tcPr marL="12700" marR="12700" marT="12700" marB="0" anchor="b"/>
                </a:tc>
                <a:tc>
                  <a:txBody>
                    <a:bodyPr/>
                    <a:lstStyle/>
                    <a:p>
                      <a:pPr algn="r" fontAlgn="b"/>
                      <a:r>
                        <a:rPr lang="pt-BR" sz="1100" u="none" strike="noStrike">
                          <a:effectLst/>
                        </a:rPr>
                        <a:t>6%</a:t>
                      </a:r>
                      <a:endParaRPr lang="pt-BR" sz="1100" b="0" i="0" u="none" strike="noStrike">
                        <a:solidFill>
                          <a:srgbClr val="000000"/>
                        </a:solidFill>
                        <a:effectLst/>
                        <a:latin typeface="Calibri"/>
                      </a:endParaRPr>
                    </a:p>
                  </a:txBody>
                  <a:tcPr marL="12700" marR="12700" marT="12700" marB="0" anchor="b"/>
                </a:tc>
                <a:tc>
                  <a:txBody>
                    <a:bodyPr/>
                    <a:lstStyle/>
                    <a:p>
                      <a:pPr algn="r" fontAlgn="b"/>
                      <a:r>
                        <a:rPr lang="pt-BR" sz="1100" u="none" strike="noStrike">
                          <a:effectLst/>
                        </a:rPr>
                        <a:t>10%</a:t>
                      </a:r>
                      <a:endParaRPr lang="pt-BR" sz="1100" b="0" i="0" u="none" strike="noStrike">
                        <a:solidFill>
                          <a:srgbClr val="000000"/>
                        </a:solidFill>
                        <a:effectLst/>
                        <a:latin typeface="Calibri"/>
                      </a:endParaRPr>
                    </a:p>
                  </a:txBody>
                  <a:tcPr marL="12700" marR="12700" marT="12700" marB="0" anchor="b"/>
                </a:tc>
              </a:tr>
              <a:tr h="199737">
                <a:tc>
                  <a:txBody>
                    <a:bodyPr/>
                    <a:lstStyle/>
                    <a:p>
                      <a:pPr algn="l" fontAlgn="b"/>
                      <a:r>
                        <a:rPr lang="en-US" sz="1100" u="none" strike="noStrike">
                          <a:effectLst/>
                        </a:rPr>
                        <a:t>Availability in my preferred store</a:t>
                      </a:r>
                      <a:endParaRPr lang="en-US" sz="1100" b="0" i="0" u="none" strike="noStrike">
                        <a:solidFill>
                          <a:srgbClr val="000000"/>
                        </a:solidFill>
                        <a:effectLst/>
                        <a:latin typeface="Calibri"/>
                      </a:endParaRPr>
                    </a:p>
                  </a:txBody>
                  <a:tcPr marL="12700" marR="12700" marT="12700" marB="0" anchor="b"/>
                </a:tc>
                <a:tc>
                  <a:txBody>
                    <a:bodyPr/>
                    <a:lstStyle/>
                    <a:p>
                      <a:pPr algn="r" fontAlgn="b"/>
                      <a:r>
                        <a:rPr lang="pt-BR" sz="1100" u="none" strike="noStrike">
                          <a:effectLst/>
                        </a:rPr>
                        <a:t>13%</a:t>
                      </a:r>
                      <a:endParaRPr lang="pt-BR" sz="1100" b="0" i="0" u="none" strike="noStrike">
                        <a:solidFill>
                          <a:srgbClr val="000000"/>
                        </a:solidFill>
                        <a:effectLst/>
                        <a:latin typeface="Calibri"/>
                      </a:endParaRPr>
                    </a:p>
                  </a:txBody>
                  <a:tcPr marL="12700" marR="12700" marT="12700" marB="0" anchor="b"/>
                </a:tc>
                <a:tc>
                  <a:txBody>
                    <a:bodyPr/>
                    <a:lstStyle/>
                    <a:p>
                      <a:pPr algn="r" fontAlgn="b"/>
                      <a:r>
                        <a:rPr lang="pt-BR" sz="1100" u="none" strike="noStrike">
                          <a:effectLst/>
                        </a:rPr>
                        <a:t>19%</a:t>
                      </a:r>
                      <a:endParaRPr lang="pt-BR" sz="1100" b="0" i="0" u="none" strike="noStrike">
                        <a:solidFill>
                          <a:srgbClr val="000000"/>
                        </a:solidFill>
                        <a:effectLst/>
                        <a:latin typeface="Calibri"/>
                      </a:endParaRPr>
                    </a:p>
                  </a:txBody>
                  <a:tcPr marL="12700" marR="12700" marT="12700" marB="0" anchor="b"/>
                </a:tc>
                <a:tc>
                  <a:txBody>
                    <a:bodyPr/>
                    <a:lstStyle/>
                    <a:p>
                      <a:pPr algn="r" fontAlgn="b"/>
                      <a:r>
                        <a:rPr lang="is-IS" sz="1100" u="none" strike="noStrike">
                          <a:effectLst/>
                        </a:rPr>
                        <a:t>21%</a:t>
                      </a:r>
                      <a:endParaRPr lang="is-IS" sz="1100" b="0" i="0" u="none" strike="noStrike">
                        <a:solidFill>
                          <a:srgbClr val="000000"/>
                        </a:solidFill>
                        <a:effectLst/>
                        <a:latin typeface="Calibri"/>
                      </a:endParaRPr>
                    </a:p>
                  </a:txBody>
                  <a:tcPr marL="12700" marR="12700" marT="12700" marB="0" anchor="b"/>
                </a:tc>
              </a:tr>
              <a:tr h="199737">
                <a:tc>
                  <a:txBody>
                    <a:bodyPr/>
                    <a:lstStyle/>
                    <a:p>
                      <a:pPr algn="l" fontAlgn="b"/>
                      <a:r>
                        <a:rPr lang="en-US" sz="1100" u="none" strike="noStrike">
                          <a:effectLst/>
                        </a:rPr>
                        <a:t>Easy to understand ingredient list</a:t>
                      </a:r>
                      <a:endParaRPr lang="en-US" sz="1100" b="0" i="0" u="none" strike="noStrike">
                        <a:solidFill>
                          <a:srgbClr val="000000"/>
                        </a:solidFill>
                        <a:effectLst/>
                        <a:latin typeface="Calibri"/>
                      </a:endParaRPr>
                    </a:p>
                  </a:txBody>
                  <a:tcPr marL="12700" marR="12700" marT="12700" marB="0" anchor="b"/>
                </a:tc>
                <a:tc>
                  <a:txBody>
                    <a:bodyPr/>
                    <a:lstStyle/>
                    <a:p>
                      <a:pPr algn="r" fontAlgn="b"/>
                      <a:r>
                        <a:rPr lang="pt-BR" sz="1100" u="none" strike="noStrike">
                          <a:effectLst/>
                        </a:rPr>
                        <a:t>18%</a:t>
                      </a:r>
                      <a:endParaRPr lang="pt-BR" sz="1100" b="0" i="0" u="none" strike="noStrike">
                        <a:solidFill>
                          <a:srgbClr val="000000"/>
                        </a:solidFill>
                        <a:effectLst/>
                        <a:latin typeface="Calibri"/>
                      </a:endParaRPr>
                    </a:p>
                  </a:txBody>
                  <a:tcPr marL="12700" marR="12700" marT="12700" marB="0" anchor="b"/>
                </a:tc>
                <a:tc>
                  <a:txBody>
                    <a:bodyPr/>
                    <a:lstStyle/>
                    <a:p>
                      <a:pPr algn="r" fontAlgn="b"/>
                      <a:r>
                        <a:rPr lang="pt-BR" sz="1100" u="none" strike="noStrike">
                          <a:effectLst/>
                        </a:rPr>
                        <a:t>17%</a:t>
                      </a:r>
                      <a:endParaRPr lang="pt-BR" sz="1100" b="0" i="0" u="none" strike="noStrike">
                        <a:solidFill>
                          <a:srgbClr val="000000"/>
                        </a:solidFill>
                        <a:effectLst/>
                        <a:latin typeface="Calibri"/>
                      </a:endParaRPr>
                    </a:p>
                  </a:txBody>
                  <a:tcPr marL="12700" marR="12700" marT="12700" marB="0" anchor="b"/>
                </a:tc>
                <a:tc>
                  <a:txBody>
                    <a:bodyPr/>
                    <a:lstStyle/>
                    <a:p>
                      <a:pPr algn="r" fontAlgn="b"/>
                      <a:r>
                        <a:rPr lang="is-IS" sz="1100" u="none" strike="noStrike">
                          <a:effectLst/>
                        </a:rPr>
                        <a:t>27%</a:t>
                      </a:r>
                      <a:endParaRPr lang="is-IS" sz="1100" b="0" i="0" u="none" strike="noStrike">
                        <a:solidFill>
                          <a:srgbClr val="000000"/>
                        </a:solidFill>
                        <a:effectLst/>
                        <a:latin typeface="Calibri"/>
                      </a:endParaRPr>
                    </a:p>
                  </a:txBody>
                  <a:tcPr marL="12700" marR="12700" marT="12700" marB="0" anchor="b"/>
                </a:tc>
              </a:tr>
              <a:tr h="103514">
                <a:tc>
                  <a:txBody>
                    <a:bodyPr/>
                    <a:lstStyle/>
                    <a:p>
                      <a:pPr algn="l" fontAlgn="b"/>
                      <a:r>
                        <a:rPr lang="en-US" sz="1100" u="none" strike="noStrike">
                          <a:effectLst/>
                        </a:rPr>
                        <a:t>Organic</a:t>
                      </a:r>
                      <a:endParaRPr lang="en-US" sz="1100" b="0" i="0" u="none" strike="noStrike">
                        <a:solidFill>
                          <a:srgbClr val="000000"/>
                        </a:solidFill>
                        <a:effectLst/>
                        <a:latin typeface="Calibri"/>
                      </a:endParaRPr>
                    </a:p>
                  </a:txBody>
                  <a:tcPr marL="12700" marR="12700" marT="12700" marB="0" anchor="b"/>
                </a:tc>
                <a:tc>
                  <a:txBody>
                    <a:bodyPr/>
                    <a:lstStyle/>
                    <a:p>
                      <a:pPr algn="r" fontAlgn="b"/>
                      <a:r>
                        <a:rPr lang="pt-BR" sz="1100" u="none" strike="noStrike">
                          <a:effectLst/>
                        </a:rPr>
                        <a:t>17%</a:t>
                      </a:r>
                      <a:endParaRPr lang="pt-BR" sz="1100" b="0" i="0" u="none" strike="noStrike">
                        <a:solidFill>
                          <a:srgbClr val="000000"/>
                        </a:solidFill>
                        <a:effectLst/>
                        <a:latin typeface="Calibri"/>
                      </a:endParaRPr>
                    </a:p>
                  </a:txBody>
                  <a:tcPr marL="12700" marR="12700" marT="12700" marB="0" anchor="b"/>
                </a:tc>
                <a:tc>
                  <a:txBody>
                    <a:bodyPr/>
                    <a:lstStyle/>
                    <a:p>
                      <a:pPr algn="r" fontAlgn="b"/>
                      <a:r>
                        <a:rPr lang="is-IS" sz="1100" u="none" strike="noStrike">
                          <a:effectLst/>
                        </a:rPr>
                        <a:t>12%</a:t>
                      </a:r>
                      <a:endParaRPr lang="is-IS" sz="1100" b="0" i="0" u="none" strike="noStrike">
                        <a:solidFill>
                          <a:srgbClr val="000000"/>
                        </a:solidFill>
                        <a:effectLst/>
                        <a:latin typeface="Calibri"/>
                      </a:endParaRPr>
                    </a:p>
                  </a:txBody>
                  <a:tcPr marL="12700" marR="12700" marT="12700" marB="0" anchor="b"/>
                </a:tc>
                <a:tc>
                  <a:txBody>
                    <a:bodyPr/>
                    <a:lstStyle/>
                    <a:p>
                      <a:pPr algn="r" fontAlgn="b"/>
                      <a:r>
                        <a:rPr lang="is-IS" sz="1100" u="none" strike="noStrike">
                          <a:effectLst/>
                        </a:rPr>
                        <a:t>48%</a:t>
                      </a:r>
                      <a:endParaRPr lang="is-IS" sz="1100" b="0" i="0" u="none" strike="noStrike">
                        <a:solidFill>
                          <a:srgbClr val="000000"/>
                        </a:solidFill>
                        <a:effectLst/>
                        <a:latin typeface="Calibri"/>
                      </a:endParaRPr>
                    </a:p>
                  </a:txBody>
                  <a:tcPr marL="12700" marR="12700" marT="12700" marB="0" anchor="b"/>
                </a:tc>
              </a:tr>
              <a:tr h="199737">
                <a:tc>
                  <a:txBody>
                    <a:bodyPr/>
                    <a:lstStyle/>
                    <a:p>
                      <a:pPr algn="l" fontAlgn="b"/>
                      <a:r>
                        <a:rPr lang="en-US" sz="1100" u="none" strike="noStrike">
                          <a:effectLst/>
                        </a:rPr>
                        <a:t>Have a coupon or item is on sale</a:t>
                      </a:r>
                      <a:endParaRPr lang="en-US" sz="1100" b="0" i="0" u="none" strike="noStrike">
                        <a:solidFill>
                          <a:srgbClr val="000000"/>
                        </a:solidFill>
                        <a:effectLst/>
                        <a:latin typeface="Calibri"/>
                      </a:endParaRPr>
                    </a:p>
                  </a:txBody>
                  <a:tcPr marL="12700" marR="12700" marT="12700" marB="0" anchor="b"/>
                </a:tc>
                <a:tc>
                  <a:txBody>
                    <a:bodyPr/>
                    <a:lstStyle/>
                    <a:p>
                      <a:pPr algn="r" fontAlgn="b"/>
                      <a:r>
                        <a:rPr lang="pt-BR" sz="1100" u="none" strike="noStrike">
                          <a:effectLst/>
                        </a:rPr>
                        <a:t>29%</a:t>
                      </a:r>
                      <a:endParaRPr lang="pt-BR" sz="1100" b="0" i="0" u="none" strike="noStrike">
                        <a:solidFill>
                          <a:srgbClr val="000000"/>
                        </a:solidFill>
                        <a:effectLst/>
                        <a:latin typeface="Calibri"/>
                      </a:endParaRPr>
                    </a:p>
                  </a:txBody>
                  <a:tcPr marL="12700" marR="12700" marT="12700" marB="0" anchor="b"/>
                </a:tc>
                <a:tc>
                  <a:txBody>
                    <a:bodyPr/>
                    <a:lstStyle/>
                    <a:p>
                      <a:pPr algn="r" fontAlgn="b"/>
                      <a:r>
                        <a:rPr lang="is-IS" sz="1100" u="none" strike="noStrike">
                          <a:effectLst/>
                        </a:rPr>
                        <a:t>26%</a:t>
                      </a:r>
                      <a:endParaRPr lang="is-IS" sz="1100" b="0" i="0" u="none" strike="noStrike">
                        <a:solidFill>
                          <a:srgbClr val="000000"/>
                        </a:solidFill>
                        <a:effectLst/>
                        <a:latin typeface="Calibri"/>
                      </a:endParaRPr>
                    </a:p>
                  </a:txBody>
                  <a:tcPr marL="12700" marR="12700" marT="12700" marB="0" anchor="b"/>
                </a:tc>
                <a:tc>
                  <a:txBody>
                    <a:bodyPr/>
                    <a:lstStyle/>
                    <a:p>
                      <a:pPr algn="r" fontAlgn="b"/>
                      <a:r>
                        <a:rPr lang="it-IT" sz="1100" u="none" strike="noStrike">
                          <a:effectLst/>
                        </a:rPr>
                        <a:t>14%</a:t>
                      </a:r>
                      <a:endParaRPr lang="it-IT" sz="1100" b="0" i="0" u="none" strike="noStrike">
                        <a:solidFill>
                          <a:srgbClr val="000000"/>
                        </a:solidFill>
                        <a:effectLst/>
                        <a:latin typeface="Calibri"/>
                      </a:endParaRPr>
                    </a:p>
                  </a:txBody>
                  <a:tcPr marL="12700" marR="12700" marT="12700" marB="0" anchor="b"/>
                </a:tc>
              </a:tr>
              <a:tr h="103514">
                <a:tc>
                  <a:txBody>
                    <a:bodyPr/>
                    <a:lstStyle/>
                    <a:p>
                      <a:pPr algn="l" fontAlgn="b"/>
                      <a:r>
                        <a:rPr lang="en-US" sz="1100" u="none" strike="noStrike">
                          <a:effectLst/>
                        </a:rPr>
                        <a:t>Brand I know and trust</a:t>
                      </a:r>
                      <a:endParaRPr lang="en-US" sz="1100" b="0" i="0" u="none" strike="noStrike">
                        <a:solidFill>
                          <a:srgbClr val="000000"/>
                        </a:solidFill>
                        <a:effectLst/>
                        <a:latin typeface="Calibri"/>
                      </a:endParaRPr>
                    </a:p>
                  </a:txBody>
                  <a:tcPr marL="12700" marR="12700" marT="12700" marB="0" anchor="b"/>
                </a:tc>
                <a:tc>
                  <a:txBody>
                    <a:bodyPr/>
                    <a:lstStyle/>
                    <a:p>
                      <a:pPr algn="r" fontAlgn="b"/>
                      <a:r>
                        <a:rPr lang="is-IS" sz="1100" u="none" strike="noStrike">
                          <a:effectLst/>
                        </a:rPr>
                        <a:t>24%</a:t>
                      </a:r>
                      <a:endParaRPr lang="is-IS" sz="1100" b="0" i="0" u="none" strike="noStrike">
                        <a:solidFill>
                          <a:srgbClr val="000000"/>
                        </a:solidFill>
                        <a:effectLst/>
                        <a:latin typeface="Calibri"/>
                      </a:endParaRPr>
                    </a:p>
                  </a:txBody>
                  <a:tcPr marL="12700" marR="12700" marT="12700" marB="0" anchor="b"/>
                </a:tc>
                <a:tc>
                  <a:txBody>
                    <a:bodyPr/>
                    <a:lstStyle/>
                    <a:p>
                      <a:pPr algn="r" fontAlgn="b"/>
                      <a:r>
                        <a:rPr lang="pt-BR" sz="1100" u="none" strike="noStrike">
                          <a:effectLst/>
                        </a:rPr>
                        <a:t>33%</a:t>
                      </a:r>
                      <a:endParaRPr lang="pt-BR" sz="1100" b="0" i="0" u="none" strike="noStrike">
                        <a:solidFill>
                          <a:srgbClr val="000000"/>
                        </a:solidFill>
                        <a:effectLst/>
                        <a:latin typeface="Calibri"/>
                      </a:endParaRPr>
                    </a:p>
                  </a:txBody>
                  <a:tcPr marL="12700" marR="12700" marT="12700" marB="0" anchor="b"/>
                </a:tc>
                <a:tc>
                  <a:txBody>
                    <a:bodyPr/>
                    <a:lstStyle/>
                    <a:p>
                      <a:pPr algn="r" fontAlgn="b"/>
                      <a:r>
                        <a:rPr lang="it-IT" sz="1100" u="none" strike="noStrike">
                          <a:effectLst/>
                        </a:rPr>
                        <a:t>34%</a:t>
                      </a:r>
                      <a:endParaRPr lang="it-IT" sz="1100" b="0" i="0" u="none" strike="noStrike">
                        <a:solidFill>
                          <a:srgbClr val="000000"/>
                        </a:solidFill>
                        <a:effectLst/>
                        <a:latin typeface="Calibri"/>
                      </a:endParaRPr>
                    </a:p>
                  </a:txBody>
                  <a:tcPr marL="12700" marR="12700" marT="12700" marB="0" anchor="b"/>
                </a:tc>
              </a:tr>
              <a:tr h="103514">
                <a:tc>
                  <a:txBody>
                    <a:bodyPr/>
                    <a:lstStyle/>
                    <a:p>
                      <a:pPr algn="l" fontAlgn="b"/>
                      <a:r>
                        <a:rPr lang="en-US" sz="1100" u="none" strike="noStrike">
                          <a:effectLst/>
                        </a:rPr>
                        <a:t>Healthy, nutritious choice</a:t>
                      </a:r>
                      <a:endParaRPr lang="en-US" sz="1100" b="0" i="0" u="none" strike="noStrike">
                        <a:solidFill>
                          <a:srgbClr val="000000"/>
                        </a:solidFill>
                        <a:effectLst/>
                        <a:latin typeface="Calibri"/>
                      </a:endParaRPr>
                    </a:p>
                  </a:txBody>
                  <a:tcPr marL="12700" marR="12700" marT="12700" marB="0" anchor="b"/>
                </a:tc>
                <a:tc>
                  <a:txBody>
                    <a:bodyPr/>
                    <a:lstStyle/>
                    <a:p>
                      <a:pPr algn="r" fontAlgn="b"/>
                      <a:r>
                        <a:rPr lang="it-IT" sz="1100" u="none" strike="noStrike">
                          <a:effectLst/>
                        </a:rPr>
                        <a:t>34%</a:t>
                      </a:r>
                      <a:endParaRPr lang="it-IT" sz="1100" b="0" i="0" u="none" strike="noStrike">
                        <a:solidFill>
                          <a:srgbClr val="000000"/>
                        </a:solidFill>
                        <a:effectLst/>
                        <a:latin typeface="Calibri"/>
                      </a:endParaRPr>
                    </a:p>
                  </a:txBody>
                  <a:tcPr marL="12700" marR="12700" marT="12700" marB="0" anchor="b"/>
                </a:tc>
                <a:tc>
                  <a:txBody>
                    <a:bodyPr/>
                    <a:lstStyle/>
                    <a:p>
                      <a:pPr algn="r" fontAlgn="b"/>
                      <a:r>
                        <a:rPr lang="pt-BR" sz="1100" u="none" strike="noStrike">
                          <a:effectLst/>
                        </a:rPr>
                        <a:t>57%</a:t>
                      </a:r>
                      <a:endParaRPr lang="pt-BR" sz="1100" b="0" i="0" u="none" strike="noStrike">
                        <a:solidFill>
                          <a:srgbClr val="000000"/>
                        </a:solidFill>
                        <a:effectLst/>
                        <a:latin typeface="Calibri"/>
                      </a:endParaRPr>
                    </a:p>
                  </a:txBody>
                  <a:tcPr marL="12700" marR="12700" marT="12700" marB="0" anchor="b"/>
                </a:tc>
                <a:tc>
                  <a:txBody>
                    <a:bodyPr/>
                    <a:lstStyle/>
                    <a:p>
                      <a:pPr algn="r" fontAlgn="b"/>
                      <a:r>
                        <a:rPr lang="it-IT" sz="1100" u="none" strike="noStrike">
                          <a:effectLst/>
                        </a:rPr>
                        <a:t>55%</a:t>
                      </a:r>
                      <a:endParaRPr lang="it-IT" sz="1100" b="0" i="0" u="none" strike="noStrike">
                        <a:solidFill>
                          <a:srgbClr val="000000"/>
                        </a:solidFill>
                        <a:effectLst/>
                        <a:latin typeface="Calibri"/>
                      </a:endParaRPr>
                    </a:p>
                  </a:txBody>
                  <a:tcPr marL="12700" marR="12700" marT="12700" marB="0" anchor="b"/>
                </a:tc>
              </a:tr>
              <a:tr h="103514">
                <a:tc>
                  <a:txBody>
                    <a:bodyPr/>
                    <a:lstStyle/>
                    <a:p>
                      <a:pPr algn="l" fontAlgn="b"/>
                      <a:r>
                        <a:rPr lang="en-US" sz="1100" u="none" strike="noStrike">
                          <a:effectLst/>
                        </a:rPr>
                        <a:t>My family will like the taste</a:t>
                      </a:r>
                      <a:endParaRPr lang="en-US" sz="1100" b="0" i="0" u="none" strike="noStrike">
                        <a:solidFill>
                          <a:srgbClr val="000000"/>
                        </a:solidFill>
                        <a:effectLst/>
                        <a:latin typeface="Calibri"/>
                      </a:endParaRPr>
                    </a:p>
                  </a:txBody>
                  <a:tcPr marL="12700" marR="12700" marT="12700" marB="0" anchor="b"/>
                </a:tc>
                <a:tc>
                  <a:txBody>
                    <a:bodyPr/>
                    <a:lstStyle/>
                    <a:p>
                      <a:pPr algn="r" fontAlgn="b"/>
                      <a:r>
                        <a:rPr lang="en-US" sz="1100" u="none" strike="noStrike">
                          <a:effectLst/>
                        </a:rPr>
                        <a:t>50%</a:t>
                      </a:r>
                      <a:endParaRPr lang="en-US" sz="1100" b="0" i="0" u="none" strike="noStrike">
                        <a:solidFill>
                          <a:srgbClr val="000000"/>
                        </a:solidFill>
                        <a:effectLst/>
                        <a:latin typeface="Calibri"/>
                      </a:endParaRPr>
                    </a:p>
                  </a:txBody>
                  <a:tcPr marL="12700" marR="12700" marT="12700" marB="0" anchor="b"/>
                </a:tc>
                <a:tc>
                  <a:txBody>
                    <a:bodyPr/>
                    <a:lstStyle/>
                    <a:p>
                      <a:pPr algn="r" fontAlgn="b"/>
                      <a:r>
                        <a:rPr lang="en-US" sz="1100" u="none" strike="noStrike">
                          <a:effectLst/>
                        </a:rPr>
                        <a:t>60%</a:t>
                      </a:r>
                      <a:endParaRPr lang="en-US" sz="1100" b="0" i="0" u="none" strike="noStrike">
                        <a:solidFill>
                          <a:srgbClr val="000000"/>
                        </a:solidFill>
                        <a:effectLst/>
                        <a:latin typeface="Calibri"/>
                      </a:endParaRPr>
                    </a:p>
                  </a:txBody>
                  <a:tcPr marL="12700" marR="12700" marT="12700" marB="0" anchor="b"/>
                </a:tc>
                <a:tc>
                  <a:txBody>
                    <a:bodyPr/>
                    <a:lstStyle/>
                    <a:p>
                      <a:pPr algn="r" fontAlgn="b"/>
                      <a:r>
                        <a:rPr lang="it-IT" sz="1100" u="none" strike="noStrike">
                          <a:effectLst/>
                        </a:rPr>
                        <a:t>35%</a:t>
                      </a:r>
                      <a:endParaRPr lang="it-IT" sz="1100" b="0" i="0" u="none" strike="noStrike">
                        <a:solidFill>
                          <a:srgbClr val="000000"/>
                        </a:solidFill>
                        <a:effectLst/>
                        <a:latin typeface="Calibri"/>
                      </a:endParaRPr>
                    </a:p>
                  </a:txBody>
                  <a:tcPr marL="12700" marR="12700" marT="12700" marB="0" anchor="b"/>
                </a:tc>
              </a:tr>
              <a:tr h="103514">
                <a:tc>
                  <a:txBody>
                    <a:bodyPr/>
                    <a:lstStyle/>
                    <a:p>
                      <a:pPr algn="l" fontAlgn="b"/>
                      <a:r>
                        <a:rPr lang="en-US" sz="1100" u="none" strike="noStrike" dirty="0">
                          <a:effectLst/>
                        </a:rPr>
                        <a:t>Price</a:t>
                      </a:r>
                      <a:endParaRPr lang="en-US" sz="1100" b="0" i="0" u="none" strike="noStrike" dirty="0">
                        <a:solidFill>
                          <a:srgbClr val="000000"/>
                        </a:solidFill>
                        <a:effectLst/>
                        <a:latin typeface="Calibri"/>
                      </a:endParaRPr>
                    </a:p>
                  </a:txBody>
                  <a:tcPr marL="12700" marR="12700" marT="12700" marB="0" anchor="b"/>
                </a:tc>
                <a:tc>
                  <a:txBody>
                    <a:bodyPr/>
                    <a:lstStyle/>
                    <a:p>
                      <a:pPr algn="r" fontAlgn="b"/>
                      <a:r>
                        <a:rPr lang="pt-BR" sz="1100" u="none" strike="noStrike">
                          <a:effectLst/>
                        </a:rPr>
                        <a:t>56%</a:t>
                      </a:r>
                      <a:endParaRPr lang="pt-BR" sz="1100" b="0" i="0" u="none" strike="noStrike">
                        <a:solidFill>
                          <a:srgbClr val="000000"/>
                        </a:solidFill>
                        <a:effectLst/>
                        <a:latin typeface="Calibri"/>
                      </a:endParaRPr>
                    </a:p>
                  </a:txBody>
                  <a:tcPr marL="12700" marR="12700" marT="12700" marB="0" anchor="b"/>
                </a:tc>
                <a:tc>
                  <a:txBody>
                    <a:bodyPr/>
                    <a:lstStyle/>
                    <a:p>
                      <a:pPr algn="r" fontAlgn="b"/>
                      <a:r>
                        <a:rPr lang="is-IS" sz="1100" u="none" strike="noStrike">
                          <a:effectLst/>
                        </a:rPr>
                        <a:t>63%</a:t>
                      </a:r>
                      <a:endParaRPr lang="is-IS" sz="1100" b="0" i="0" u="none" strike="noStrike">
                        <a:solidFill>
                          <a:srgbClr val="000000"/>
                        </a:solidFill>
                        <a:effectLst/>
                        <a:latin typeface="Calibri"/>
                      </a:endParaRPr>
                    </a:p>
                  </a:txBody>
                  <a:tcPr marL="12700" marR="12700" marT="12700" marB="0" anchor="b"/>
                </a:tc>
                <a:tc>
                  <a:txBody>
                    <a:bodyPr/>
                    <a:lstStyle/>
                    <a:p>
                      <a:pPr algn="r" fontAlgn="b"/>
                      <a:r>
                        <a:rPr lang="en-US" sz="1100" u="none" strike="noStrike" dirty="0">
                          <a:effectLst/>
                        </a:rPr>
                        <a:t>40%</a:t>
                      </a:r>
                      <a:endParaRPr lang="en-US" sz="1100" b="0" i="0" u="none" strike="noStrike" dirty="0">
                        <a:solidFill>
                          <a:srgbClr val="000000"/>
                        </a:solidFill>
                        <a:effectLst/>
                        <a:latin typeface="Calibri"/>
                      </a:endParaRPr>
                    </a:p>
                  </a:txBody>
                  <a:tcPr marL="12700" marR="12700" marT="12700" marB="0" anchor="b"/>
                </a:tc>
              </a:tr>
            </a:tbl>
          </a:graphicData>
        </a:graphic>
      </p:graphicFrame>
      <p:pic>
        <p:nvPicPr>
          <p:cNvPr id="6" name="Picture 5" descr="Chart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8584" y="4808615"/>
            <a:ext cx="3198724" cy="1688597"/>
          </a:xfrm>
          <a:prstGeom prst="rect">
            <a:avLst/>
          </a:prstGeom>
        </p:spPr>
      </p:pic>
      <p:sp>
        <p:nvSpPr>
          <p:cNvPr id="7" name="Notes Placeholder 6"/>
          <p:cNvSpPr>
            <a:spLocks noGrp="1"/>
          </p:cNvSpPr>
          <p:nvPr>
            <p:ph type="body" idx="1"/>
          </p:nvPr>
        </p:nvSpPr>
        <p:spPr>
          <a:xfrm>
            <a:off x="707708" y="4447461"/>
            <a:ext cx="5661660" cy="310297"/>
          </a:xfrm>
          <a:prstGeom prst="rect">
            <a:avLst/>
          </a:prstGeom>
        </p:spPr>
        <p:txBody>
          <a:bodyPr wrap="square">
            <a:spAutoFit/>
          </a:bodyPr>
          <a:lstStyle/>
          <a:p>
            <a:pPr algn="ctr" fontAlgn="auto">
              <a:spcBef>
                <a:spcPts val="0"/>
              </a:spcBef>
              <a:spcAft>
                <a:spcPts val="0"/>
              </a:spcAft>
              <a:defRPr/>
            </a:pPr>
            <a:r>
              <a:rPr lang="en-US" sz="1400" dirty="0" smtClean="0">
                <a:solidFill>
                  <a:srgbClr val="FB6508"/>
                </a:solidFill>
              </a:rPr>
              <a:t>Chart 22, slide 47: Organic </a:t>
            </a:r>
            <a:r>
              <a:rPr lang="en-US" sz="1400" dirty="0">
                <a:solidFill>
                  <a:srgbClr val="FB6508"/>
                </a:solidFill>
              </a:rPr>
              <a:t>buyer groups</a:t>
            </a:r>
          </a:p>
        </p:txBody>
      </p:sp>
    </p:spTree>
    <p:extLst>
      <p:ext uri="{BB962C8B-B14F-4D97-AF65-F5344CB8AC3E}">
        <p14:creationId xmlns:p14="http://schemas.microsoft.com/office/powerpoint/2010/main" val="3517710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Chart 18</a:t>
            </a:r>
          </a:p>
          <a:p>
            <a:pPr marL="0" indent="0">
              <a:buFont typeface="Arial"/>
              <a:buNone/>
            </a:pPr>
            <a:endParaRPr lang="en-US" dirty="0" smtClean="0"/>
          </a:p>
          <a:p>
            <a:pPr marL="0" indent="0">
              <a:buFont typeface="Arial"/>
              <a:buNone/>
            </a:pPr>
            <a:endParaRPr lang="en-US"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C2093B7-B283-5B4E-8BB9-D21DF83010DD}" type="slidenum">
              <a:rPr lang="en-US" smtClean="0"/>
              <a:t>8</a:t>
            </a:fld>
            <a:endParaRPr lang="en-US"/>
          </a:p>
        </p:txBody>
      </p:sp>
      <p:pic>
        <p:nvPicPr>
          <p:cNvPr id="5" name="Picture 4" descr="Chart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643" y="5121825"/>
            <a:ext cx="3699347" cy="2846342"/>
          </a:xfrm>
          <a:prstGeom prst="rect">
            <a:avLst/>
          </a:prstGeom>
        </p:spPr>
      </p:pic>
    </p:spTree>
    <p:extLst>
      <p:ext uri="{BB962C8B-B14F-4D97-AF65-F5344CB8AC3E}">
        <p14:creationId xmlns:p14="http://schemas.microsoft.com/office/powerpoint/2010/main" val="684402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Chart 18</a:t>
            </a:r>
          </a:p>
          <a:p>
            <a:pPr marL="0" indent="0">
              <a:buFont typeface="Arial"/>
              <a:buNone/>
            </a:pPr>
            <a:endParaRPr lang="en-US" dirty="0" smtClean="0"/>
          </a:p>
          <a:p>
            <a:pPr marL="0" indent="0">
              <a:buFont typeface="Arial"/>
              <a:buNone/>
            </a:pPr>
            <a:endParaRPr lang="en-US"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C2093B7-B283-5B4E-8BB9-D21DF83010DD}" type="slidenum">
              <a:rPr lang="en-US" smtClean="0"/>
              <a:t>9</a:t>
            </a:fld>
            <a:endParaRPr lang="en-US"/>
          </a:p>
        </p:txBody>
      </p:sp>
      <p:pic>
        <p:nvPicPr>
          <p:cNvPr id="5" name="Picture 4" descr="Chart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643" y="5121825"/>
            <a:ext cx="3699347" cy="2846342"/>
          </a:xfrm>
          <a:prstGeom prst="rect">
            <a:avLst/>
          </a:prstGeom>
        </p:spPr>
      </p:pic>
    </p:spTree>
    <p:extLst>
      <p:ext uri="{BB962C8B-B14F-4D97-AF65-F5344CB8AC3E}">
        <p14:creationId xmlns:p14="http://schemas.microsoft.com/office/powerpoint/2010/main" val="684402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userDrawn="1"/>
        </p:nvSpPr>
        <p:spPr>
          <a:xfrm>
            <a:off x="0" y="0"/>
            <a:ext cx="9144000" cy="1417638"/>
          </a:xfrm>
          <a:prstGeom prst="rect">
            <a:avLst/>
          </a:prstGeom>
          <a:solidFill>
            <a:srgbClr val="073E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417638"/>
            <a:ext cx="9144000" cy="0"/>
          </a:xfrm>
          <a:prstGeom prst="line">
            <a:avLst/>
          </a:prstGeom>
          <a:ln>
            <a:solidFill>
              <a:srgbClr val="87C20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243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4578281"/>
            <a:ext cx="9144000" cy="2279719"/>
          </a:xfrm>
          <a:prstGeom prst="rect">
            <a:avLst/>
          </a:prstGeom>
          <a:solidFill>
            <a:srgbClr val="FB65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457200" y="4585752"/>
            <a:ext cx="8229600" cy="1143000"/>
          </a:xfrm>
        </p:spPr>
        <p:txBody>
          <a:bodyPr>
            <a:normAutofit/>
          </a:bodyPr>
          <a:lstStyle>
            <a:lvl1pPr>
              <a:defRPr sz="3200">
                <a:solidFill>
                  <a:schemeClr val="bg1"/>
                </a:solidFill>
              </a:defRPr>
            </a:lvl1pPr>
          </a:lstStyle>
          <a:p>
            <a:r>
              <a:rPr lang="en-US" dirty="0"/>
              <a:t>Click to edit Master title style</a:t>
            </a:r>
          </a:p>
        </p:txBody>
      </p:sp>
      <p:sp>
        <p:nvSpPr>
          <p:cNvPr id="5" name="Slide Number Placeholder 5"/>
          <p:cNvSpPr>
            <a:spLocks noGrp="1"/>
          </p:cNvSpPr>
          <p:nvPr>
            <p:ph type="sldNum" sz="quarter" idx="4"/>
          </p:nvPr>
        </p:nvSpPr>
        <p:spPr>
          <a:xfrm>
            <a:off x="6553200" y="6595241"/>
            <a:ext cx="2133600" cy="262759"/>
          </a:xfrm>
          <a:prstGeom prst="rect">
            <a:avLst/>
          </a:prstGeom>
        </p:spPr>
        <p:txBody>
          <a:bodyPr/>
          <a:lstStyle>
            <a:lvl1pPr algn="r">
              <a:defRPr sz="900">
                <a:solidFill>
                  <a:schemeClr val="bg1"/>
                </a:solidFill>
              </a:defRPr>
            </a:lvl1pPr>
          </a:lstStyle>
          <a:p>
            <a:fld id="{7BDCB1A5-1D85-2B41-9591-5677F53CBCC8}" type="slidenum">
              <a:rPr lang="en-US" smtClean="0"/>
              <a:pPr/>
              <a:t>‹#›</a:t>
            </a:fld>
            <a:endParaRPr lang="en-US" dirty="0"/>
          </a:p>
        </p:txBody>
      </p:sp>
    </p:spTree>
    <p:extLst>
      <p:ext uri="{BB962C8B-B14F-4D97-AF65-F5344CB8AC3E}">
        <p14:creationId xmlns:p14="http://schemas.microsoft.com/office/powerpoint/2010/main" val="1178674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6595241"/>
            <a:ext cx="2133600" cy="262759"/>
          </a:xfrm>
          <a:prstGeom prst="rect">
            <a:avLst/>
          </a:prstGeom>
        </p:spPr>
        <p:txBody>
          <a:bodyPr/>
          <a:lstStyle>
            <a:lvl1pPr algn="r">
              <a:defRPr sz="900">
                <a:solidFill>
                  <a:schemeClr val="bg1"/>
                </a:solidFill>
              </a:defRPr>
            </a:lvl1pPr>
          </a:lstStyle>
          <a:p>
            <a:fld id="{7BDCB1A5-1D85-2B41-9591-5677F53CBCC8}" type="slidenum">
              <a:rPr lang="en-US" smtClean="0"/>
              <a:pPr/>
              <a:t>‹#›</a:t>
            </a:fld>
            <a:endParaRPr lang="en-US" dirty="0"/>
          </a:p>
        </p:txBody>
      </p:sp>
    </p:spTree>
    <p:extLst>
      <p:ext uri="{BB962C8B-B14F-4D97-AF65-F5344CB8AC3E}">
        <p14:creationId xmlns:p14="http://schemas.microsoft.com/office/powerpoint/2010/main" val="3302559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6595241"/>
            <a:ext cx="2133600" cy="262759"/>
          </a:xfrm>
          <a:prstGeom prst="rect">
            <a:avLst/>
          </a:prstGeom>
        </p:spPr>
        <p:txBody>
          <a:bodyPr/>
          <a:lstStyle>
            <a:lvl1pPr algn="r">
              <a:defRPr sz="900">
                <a:solidFill>
                  <a:schemeClr val="bg1"/>
                </a:solidFill>
              </a:defRPr>
            </a:lvl1pPr>
          </a:lstStyle>
          <a:p>
            <a:fld id="{7BDCB1A5-1D85-2B41-9591-5677F53CBCC8}" type="slidenum">
              <a:rPr lang="en-US" smtClean="0"/>
              <a:pPr/>
              <a:t>‹#›</a:t>
            </a:fld>
            <a:endParaRPr lang="en-US" dirty="0"/>
          </a:p>
        </p:txBody>
      </p:sp>
    </p:spTree>
    <p:extLst>
      <p:ext uri="{BB962C8B-B14F-4D97-AF65-F5344CB8AC3E}">
        <p14:creationId xmlns:p14="http://schemas.microsoft.com/office/powerpoint/2010/main" val="2994939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1417638"/>
          </a:xfrm>
          <a:prstGeom prst="rect">
            <a:avLst/>
          </a:prstGeom>
          <a:solidFill>
            <a:srgbClr val="073E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417638"/>
            <a:ext cx="9144000" cy="0"/>
          </a:xfrm>
          <a:prstGeom prst="line">
            <a:avLst/>
          </a:prstGeom>
          <a:ln>
            <a:solidFill>
              <a:srgbClr val="87C20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417638"/>
          </a:xfrm>
        </p:spPr>
        <p:txBody>
          <a:bodyPr/>
          <a:lstStyle>
            <a:lvl1pPr>
              <a:defRPr>
                <a:solidFill>
                  <a:srgbClr val="FFFFFF"/>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595241"/>
            <a:ext cx="2133600" cy="262759"/>
          </a:xfrm>
          <a:prstGeom prst="rect">
            <a:avLst/>
          </a:prstGeom>
        </p:spPr>
        <p:txBody>
          <a:bodyPr/>
          <a:lstStyle>
            <a:lvl1pPr algn="r">
              <a:defRPr sz="900">
                <a:solidFill>
                  <a:schemeClr val="bg1"/>
                </a:solidFill>
              </a:defRPr>
            </a:lvl1pPr>
          </a:lstStyle>
          <a:p>
            <a:fld id="{7BDCB1A5-1D85-2B41-9591-5677F53CBCC8}" type="slidenum">
              <a:rPr lang="en-US" smtClean="0"/>
              <a:pPr/>
              <a:t>‹#›</a:t>
            </a:fld>
            <a:endParaRPr lang="en-US" dirty="0"/>
          </a:p>
        </p:txBody>
      </p:sp>
    </p:spTree>
    <p:extLst>
      <p:ext uri="{BB962C8B-B14F-4D97-AF65-F5344CB8AC3E}">
        <p14:creationId xmlns:p14="http://schemas.microsoft.com/office/powerpoint/2010/main" val="3667560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userDrawn="1"/>
        </p:nvSpPr>
        <p:spPr>
          <a:xfrm>
            <a:off x="6629400" y="0"/>
            <a:ext cx="2514600" cy="6858000"/>
          </a:xfrm>
          <a:prstGeom prst="rect">
            <a:avLst/>
          </a:prstGeom>
          <a:solidFill>
            <a:srgbClr val="073E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lvl1pPr>
              <a:defRPr>
                <a:solidFill>
                  <a:srgbClr val="FFFFFF"/>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6629400" y="0"/>
            <a:ext cx="0" cy="6858000"/>
          </a:xfrm>
          <a:prstGeom prst="line">
            <a:avLst/>
          </a:prstGeom>
          <a:ln>
            <a:solidFill>
              <a:srgbClr val="87C205"/>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457200" y="6595241"/>
            <a:ext cx="2133600" cy="262759"/>
          </a:xfrm>
          <a:prstGeom prst="rect">
            <a:avLst/>
          </a:prstGeom>
        </p:spPr>
        <p:txBody>
          <a:bodyPr/>
          <a:lstStyle>
            <a:lvl1pPr algn="l">
              <a:defRPr sz="900">
                <a:solidFill>
                  <a:schemeClr val="bg1"/>
                </a:solidFill>
              </a:defRPr>
            </a:lvl1pPr>
          </a:lstStyle>
          <a:p>
            <a:fld id="{7BDCB1A5-1D85-2B41-9591-5677F53CBCC8}" type="slidenum">
              <a:rPr lang="en-US" smtClean="0"/>
              <a:pPr/>
              <a:t>‹#›</a:t>
            </a:fld>
            <a:endParaRPr lang="en-US" dirty="0"/>
          </a:p>
        </p:txBody>
      </p:sp>
    </p:spTree>
    <p:extLst>
      <p:ext uri="{BB962C8B-B14F-4D97-AF65-F5344CB8AC3E}">
        <p14:creationId xmlns:p14="http://schemas.microsoft.com/office/powerpoint/2010/main" val="290530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103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417638"/>
          </a:xfrm>
          <a:prstGeom prst="rect">
            <a:avLst/>
          </a:prstGeom>
          <a:solidFill>
            <a:srgbClr val="073E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7C205"/>
              </a:solidFill>
            </a:endParaRPr>
          </a:p>
        </p:txBody>
      </p:sp>
      <p:cxnSp>
        <p:nvCxnSpPr>
          <p:cNvPr id="8" name="Straight Connector 7"/>
          <p:cNvCxnSpPr/>
          <p:nvPr userDrawn="1"/>
        </p:nvCxnSpPr>
        <p:spPr>
          <a:xfrm>
            <a:off x="0" y="1417638"/>
            <a:ext cx="9144000" cy="0"/>
          </a:xfrm>
          <a:prstGeom prst="line">
            <a:avLst/>
          </a:prstGeom>
          <a:ln>
            <a:solidFill>
              <a:srgbClr val="87C20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417638"/>
          </a:xfrm>
        </p:spPr>
        <p:txBody>
          <a:bodyPr>
            <a:normAutofit/>
          </a:bodyPr>
          <a:lstStyle>
            <a:lvl1pPr>
              <a:defRPr sz="2800">
                <a:solidFill>
                  <a:schemeClr val="bg1"/>
                </a:solidFill>
                <a:latin typeface="Century Gothic"/>
                <a:cs typeface="Century Gothic"/>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txBox="1">
            <a:spLocks/>
          </p:cNvSpPr>
          <p:nvPr userDrawn="1"/>
        </p:nvSpPr>
        <p:spPr>
          <a:xfrm>
            <a:off x="6631622" y="6595241"/>
            <a:ext cx="2133600" cy="262759"/>
          </a:xfrm>
          <a:prstGeom prst="rect">
            <a:avLst/>
          </a:prstGeom>
        </p:spPr>
        <p:txBody>
          <a:bodyPr/>
          <a:lstStyle>
            <a:defPPr>
              <a:defRPr lang="en-US"/>
            </a:defPPr>
            <a:lvl1pPr marL="0" algn="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DCB1A5-1D85-2B41-9591-5677F53CBCC8}" type="slidenum">
              <a:rPr lang="en-US" smtClean="0"/>
              <a:pPr/>
              <a:t>‹#›</a:t>
            </a:fld>
            <a:endParaRPr lang="en-US" dirty="0"/>
          </a:p>
        </p:txBody>
      </p:sp>
    </p:spTree>
    <p:extLst>
      <p:ext uri="{BB962C8B-B14F-4D97-AF65-F5344CB8AC3E}">
        <p14:creationId xmlns:p14="http://schemas.microsoft.com/office/powerpoint/2010/main" val="236633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Rectangle 6"/>
          <p:cNvSpPr/>
          <p:nvPr userDrawn="1"/>
        </p:nvSpPr>
        <p:spPr>
          <a:xfrm>
            <a:off x="0" y="0"/>
            <a:ext cx="9144000" cy="1417638"/>
          </a:xfrm>
          <a:prstGeom prst="rect">
            <a:avLst/>
          </a:prstGeom>
          <a:solidFill>
            <a:srgbClr val="073E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417638"/>
            <a:ext cx="9144000" cy="0"/>
          </a:xfrm>
          <a:prstGeom prst="line">
            <a:avLst/>
          </a:prstGeom>
          <a:ln>
            <a:solidFill>
              <a:srgbClr val="87C205"/>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txBox="1">
            <a:spLocks/>
          </p:cNvSpPr>
          <p:nvPr userDrawn="1"/>
        </p:nvSpPr>
        <p:spPr>
          <a:xfrm>
            <a:off x="6553200" y="6595241"/>
            <a:ext cx="2133600" cy="262759"/>
          </a:xfrm>
          <a:prstGeom prst="rect">
            <a:avLst/>
          </a:prstGeom>
        </p:spPr>
        <p:txBody>
          <a:bodyPr/>
          <a:lstStyle>
            <a:defPPr>
              <a:defRPr lang="en-US"/>
            </a:defPPr>
            <a:lvl1pPr marL="0" algn="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DCB1A5-1D85-2B41-9591-5677F53CBCC8}" type="slidenum">
              <a:rPr lang="en-US" smtClean="0"/>
              <a:pPr/>
              <a:t>‹#›</a:t>
            </a:fld>
            <a:endParaRPr lang="en-US" dirty="0"/>
          </a:p>
        </p:txBody>
      </p:sp>
    </p:spTree>
    <p:extLst>
      <p:ext uri="{BB962C8B-B14F-4D97-AF65-F5344CB8AC3E}">
        <p14:creationId xmlns:p14="http://schemas.microsoft.com/office/powerpoint/2010/main" val="2714898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1417638"/>
          </a:xfrm>
          <a:prstGeom prst="rect">
            <a:avLst/>
          </a:prstGeom>
          <a:solidFill>
            <a:srgbClr val="073E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1417638"/>
            <a:ext cx="9144000" cy="0"/>
          </a:xfrm>
          <a:prstGeom prst="line">
            <a:avLst/>
          </a:prstGeom>
          <a:ln>
            <a:solidFill>
              <a:srgbClr val="87C20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417638"/>
          </a:xfrm>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6553200" y="6595241"/>
            <a:ext cx="2133600" cy="262759"/>
          </a:xfrm>
          <a:prstGeom prst="rect">
            <a:avLst/>
          </a:prstGeom>
        </p:spPr>
        <p:txBody>
          <a:bodyPr/>
          <a:lstStyle>
            <a:lvl1pPr algn="r">
              <a:defRPr sz="900">
                <a:solidFill>
                  <a:schemeClr val="bg1"/>
                </a:solidFill>
              </a:defRPr>
            </a:lvl1pPr>
          </a:lstStyle>
          <a:p>
            <a:fld id="{7BDCB1A5-1D85-2B41-9591-5677F53CBCC8}" type="slidenum">
              <a:rPr lang="en-US" smtClean="0"/>
              <a:pPr/>
              <a:t>‹#›</a:t>
            </a:fld>
            <a:endParaRPr lang="en-US" dirty="0"/>
          </a:p>
        </p:txBody>
      </p:sp>
    </p:spTree>
    <p:extLst>
      <p:ext uri="{BB962C8B-B14F-4D97-AF65-F5344CB8AC3E}">
        <p14:creationId xmlns:p14="http://schemas.microsoft.com/office/powerpoint/2010/main" val="398176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1417638"/>
          </a:xfrm>
          <a:prstGeom prst="rect">
            <a:avLst/>
          </a:prstGeom>
          <a:solidFill>
            <a:srgbClr val="073E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userDrawn="1"/>
        </p:nvCxnSpPr>
        <p:spPr>
          <a:xfrm>
            <a:off x="0" y="1417638"/>
            <a:ext cx="9144000" cy="0"/>
          </a:xfrm>
          <a:prstGeom prst="line">
            <a:avLst/>
          </a:prstGeom>
          <a:ln>
            <a:solidFill>
              <a:srgbClr val="87C205"/>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417638"/>
          </a:xfrm>
        </p:spPr>
        <p:txBody>
          <a:bodyPr/>
          <a:lstStyle>
            <a:lvl1pPr>
              <a:defRPr>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p:cNvSpPr>
            <a:spLocks noGrp="1"/>
          </p:cNvSpPr>
          <p:nvPr>
            <p:ph type="sldNum" sz="quarter" idx="10"/>
          </p:nvPr>
        </p:nvSpPr>
        <p:spPr>
          <a:xfrm>
            <a:off x="6553200" y="6595241"/>
            <a:ext cx="2133600" cy="262759"/>
          </a:xfrm>
          <a:prstGeom prst="rect">
            <a:avLst/>
          </a:prstGeom>
        </p:spPr>
        <p:txBody>
          <a:bodyPr/>
          <a:lstStyle>
            <a:lvl1pPr algn="r">
              <a:defRPr sz="900">
                <a:solidFill>
                  <a:schemeClr val="bg1"/>
                </a:solidFill>
              </a:defRPr>
            </a:lvl1pPr>
          </a:lstStyle>
          <a:p>
            <a:fld id="{7BDCB1A5-1D85-2B41-9591-5677F53CBCC8}" type="slidenum">
              <a:rPr lang="en-US" smtClean="0"/>
              <a:pPr/>
              <a:t>‹#›</a:t>
            </a:fld>
            <a:endParaRPr lang="en-US" dirty="0"/>
          </a:p>
        </p:txBody>
      </p:sp>
    </p:spTree>
    <p:extLst>
      <p:ext uri="{BB962C8B-B14F-4D97-AF65-F5344CB8AC3E}">
        <p14:creationId xmlns:p14="http://schemas.microsoft.com/office/powerpoint/2010/main" val="2871516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1417638"/>
          </a:xfrm>
          <a:prstGeom prst="rect">
            <a:avLst/>
          </a:prstGeom>
          <a:solidFill>
            <a:srgbClr val="073E3A"/>
          </a:solidFill>
          <a:ln>
            <a:solidFill>
              <a:srgbClr val="87C20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0" y="1417638"/>
            <a:ext cx="9144000" cy="0"/>
          </a:xfrm>
          <a:prstGeom prst="line">
            <a:avLst/>
          </a:prstGeom>
          <a:ln>
            <a:solidFill>
              <a:srgbClr val="073E3A"/>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417638"/>
          </a:xfrm>
        </p:spPr>
        <p:txBody>
          <a:bodyPr/>
          <a:lstStyle>
            <a:lvl1pPr>
              <a:defRPr>
                <a:solidFill>
                  <a:srgbClr val="FFFFFF"/>
                </a:solidFill>
              </a:defRPr>
            </a:lvl1pPr>
          </a:lstStyle>
          <a:p>
            <a:r>
              <a:rPr lang="en-US" dirty="0"/>
              <a:t>Click to edit Master title style</a:t>
            </a:r>
          </a:p>
        </p:txBody>
      </p:sp>
      <p:sp>
        <p:nvSpPr>
          <p:cNvPr id="5" name="Slide Number Placeholder 5"/>
          <p:cNvSpPr>
            <a:spLocks noGrp="1"/>
          </p:cNvSpPr>
          <p:nvPr>
            <p:ph type="sldNum" sz="quarter" idx="4"/>
          </p:nvPr>
        </p:nvSpPr>
        <p:spPr>
          <a:xfrm>
            <a:off x="6553200" y="6595241"/>
            <a:ext cx="2133600" cy="262759"/>
          </a:xfrm>
          <a:prstGeom prst="rect">
            <a:avLst/>
          </a:prstGeom>
        </p:spPr>
        <p:txBody>
          <a:bodyPr/>
          <a:lstStyle>
            <a:lvl1pPr algn="r">
              <a:defRPr sz="900">
                <a:solidFill>
                  <a:schemeClr val="bg1"/>
                </a:solidFill>
              </a:defRPr>
            </a:lvl1pPr>
          </a:lstStyle>
          <a:p>
            <a:fld id="{7BDCB1A5-1D85-2B41-9591-5677F53CBCC8}" type="slidenum">
              <a:rPr lang="en-US" smtClean="0"/>
              <a:pPr/>
              <a:t>‹#›</a:t>
            </a:fld>
            <a:endParaRPr lang="en-US" dirty="0"/>
          </a:p>
        </p:txBody>
      </p:sp>
    </p:spTree>
    <p:extLst>
      <p:ext uri="{BB962C8B-B14F-4D97-AF65-F5344CB8AC3E}">
        <p14:creationId xmlns:p14="http://schemas.microsoft.com/office/powerpoint/2010/main" val="396864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4578281"/>
            <a:ext cx="9144000" cy="2279719"/>
          </a:xfrm>
          <a:prstGeom prst="rect">
            <a:avLst/>
          </a:prstGeom>
          <a:solidFill>
            <a:srgbClr val="87C2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4584562"/>
            <a:ext cx="8229600" cy="1143000"/>
          </a:xfrm>
        </p:spPr>
        <p:txBody>
          <a:bodyPr>
            <a:normAutofit/>
          </a:bodyPr>
          <a:lstStyle>
            <a:lvl1pPr>
              <a:defRPr sz="3200" b="0">
                <a:solidFill>
                  <a:schemeClr val="bg1"/>
                </a:solidFill>
              </a:defRPr>
            </a:lvl1pPr>
          </a:lstStyle>
          <a:p>
            <a:r>
              <a:rPr lang="en-US" dirty="0"/>
              <a:t>Click to edit Master title style</a:t>
            </a:r>
          </a:p>
        </p:txBody>
      </p:sp>
      <p:sp>
        <p:nvSpPr>
          <p:cNvPr id="4" name="Slide Number Placeholder 5"/>
          <p:cNvSpPr>
            <a:spLocks noGrp="1"/>
          </p:cNvSpPr>
          <p:nvPr>
            <p:ph type="sldNum" sz="quarter" idx="4"/>
          </p:nvPr>
        </p:nvSpPr>
        <p:spPr>
          <a:xfrm>
            <a:off x="6553200" y="6595241"/>
            <a:ext cx="2133600" cy="262759"/>
          </a:xfrm>
          <a:prstGeom prst="rect">
            <a:avLst/>
          </a:prstGeom>
        </p:spPr>
        <p:txBody>
          <a:bodyPr/>
          <a:lstStyle>
            <a:lvl1pPr algn="r">
              <a:defRPr sz="900">
                <a:solidFill>
                  <a:schemeClr val="bg1"/>
                </a:solidFill>
              </a:defRPr>
            </a:lvl1pPr>
          </a:lstStyle>
          <a:p>
            <a:fld id="{7BDCB1A5-1D85-2B41-9591-5677F53CBCC8}" type="slidenum">
              <a:rPr lang="en-US" smtClean="0"/>
              <a:pPr/>
              <a:t>‹#›</a:t>
            </a:fld>
            <a:endParaRPr lang="en-US" dirty="0"/>
          </a:p>
        </p:txBody>
      </p:sp>
    </p:spTree>
    <p:extLst>
      <p:ext uri="{BB962C8B-B14F-4D97-AF65-F5344CB8AC3E}">
        <p14:creationId xmlns:p14="http://schemas.microsoft.com/office/powerpoint/2010/main" val="319872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userDrawn="1"/>
        </p:nvSpPr>
        <p:spPr>
          <a:xfrm>
            <a:off x="0" y="4578281"/>
            <a:ext cx="9144000" cy="2279719"/>
          </a:xfrm>
          <a:prstGeom prst="rect">
            <a:avLst/>
          </a:prstGeom>
          <a:solidFill>
            <a:srgbClr val="073E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84562"/>
            <a:ext cx="8229600" cy="1143000"/>
          </a:xfrm>
        </p:spPr>
        <p:txBody>
          <a:bodyPr>
            <a:normAutofit/>
          </a:bodyPr>
          <a:lstStyle>
            <a:lvl1pPr>
              <a:defRPr sz="3200">
                <a:solidFill>
                  <a:schemeClr val="bg1"/>
                </a:solidFill>
              </a:defRPr>
            </a:lvl1pPr>
          </a:lstStyle>
          <a:p>
            <a:r>
              <a:rPr lang="en-US" dirty="0"/>
              <a:t>Click to edit Master title style</a:t>
            </a:r>
          </a:p>
        </p:txBody>
      </p:sp>
      <p:sp>
        <p:nvSpPr>
          <p:cNvPr id="4" name="Slide Number Placeholder 5"/>
          <p:cNvSpPr>
            <a:spLocks noGrp="1"/>
          </p:cNvSpPr>
          <p:nvPr>
            <p:ph type="sldNum" sz="quarter" idx="4"/>
          </p:nvPr>
        </p:nvSpPr>
        <p:spPr>
          <a:xfrm>
            <a:off x="6553200" y="6595241"/>
            <a:ext cx="2133600" cy="262759"/>
          </a:xfrm>
          <a:prstGeom prst="rect">
            <a:avLst/>
          </a:prstGeom>
        </p:spPr>
        <p:txBody>
          <a:bodyPr/>
          <a:lstStyle>
            <a:lvl1pPr algn="r">
              <a:defRPr sz="900">
                <a:solidFill>
                  <a:schemeClr val="bg1"/>
                </a:solidFill>
              </a:defRPr>
            </a:lvl1pPr>
          </a:lstStyle>
          <a:p>
            <a:fld id="{7BDCB1A5-1D85-2B41-9591-5677F53CBCC8}" type="slidenum">
              <a:rPr lang="en-US" smtClean="0"/>
              <a:pPr/>
              <a:t>‹#›</a:t>
            </a:fld>
            <a:endParaRPr lang="en-US" dirty="0"/>
          </a:p>
        </p:txBody>
      </p:sp>
    </p:spTree>
    <p:extLst>
      <p:ext uri="{BB962C8B-B14F-4D97-AF65-F5344CB8AC3E}">
        <p14:creationId xmlns:p14="http://schemas.microsoft.com/office/powerpoint/2010/main" val="366489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4578281"/>
            <a:ext cx="9144000" cy="2279719"/>
          </a:xfrm>
          <a:prstGeom prst="rect">
            <a:avLst/>
          </a:prstGeom>
          <a:solidFill>
            <a:srgbClr val="98A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457200" y="4585752"/>
            <a:ext cx="8229600" cy="1143000"/>
          </a:xfrm>
        </p:spPr>
        <p:txBody>
          <a:bodyPr>
            <a:normAutofit/>
          </a:bodyPr>
          <a:lstStyle>
            <a:lvl1pPr>
              <a:defRPr sz="3200">
                <a:solidFill>
                  <a:schemeClr val="bg1"/>
                </a:solidFill>
              </a:defRPr>
            </a:lvl1pPr>
          </a:lstStyle>
          <a:p>
            <a:r>
              <a:rPr lang="en-US" dirty="0"/>
              <a:t>Click to edit Master title style</a:t>
            </a:r>
          </a:p>
        </p:txBody>
      </p:sp>
      <p:sp>
        <p:nvSpPr>
          <p:cNvPr id="5" name="Slide Number Placeholder 5"/>
          <p:cNvSpPr>
            <a:spLocks noGrp="1"/>
          </p:cNvSpPr>
          <p:nvPr>
            <p:ph type="sldNum" sz="quarter" idx="4"/>
          </p:nvPr>
        </p:nvSpPr>
        <p:spPr>
          <a:xfrm>
            <a:off x="6553200" y="6595241"/>
            <a:ext cx="2133600" cy="262759"/>
          </a:xfrm>
          <a:prstGeom prst="rect">
            <a:avLst/>
          </a:prstGeom>
        </p:spPr>
        <p:txBody>
          <a:bodyPr/>
          <a:lstStyle>
            <a:lvl1pPr algn="r">
              <a:defRPr sz="900">
                <a:solidFill>
                  <a:schemeClr val="bg1"/>
                </a:solidFill>
              </a:defRPr>
            </a:lvl1pPr>
          </a:lstStyle>
          <a:p>
            <a:fld id="{7BDCB1A5-1D85-2B41-9591-5677F53CBCC8}" type="slidenum">
              <a:rPr lang="en-US" smtClean="0"/>
              <a:pPr/>
              <a:t>‹#›</a:t>
            </a:fld>
            <a:endParaRPr lang="en-US" dirty="0"/>
          </a:p>
        </p:txBody>
      </p:sp>
    </p:spTree>
    <p:extLst>
      <p:ext uri="{BB962C8B-B14F-4D97-AF65-F5344CB8AC3E}">
        <p14:creationId xmlns:p14="http://schemas.microsoft.com/office/powerpoint/2010/main" val="13369196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0" y="6595241"/>
            <a:ext cx="9144000" cy="262759"/>
          </a:xfrm>
          <a:prstGeom prst="rect">
            <a:avLst/>
          </a:prstGeom>
          <a:solidFill>
            <a:srgbClr val="98AB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5"/>
          <p:cNvSpPr>
            <a:spLocks noGrp="1"/>
          </p:cNvSpPr>
          <p:nvPr>
            <p:ph type="sldNum" sz="quarter" idx="4"/>
          </p:nvPr>
        </p:nvSpPr>
        <p:spPr>
          <a:xfrm>
            <a:off x="6553200" y="6595241"/>
            <a:ext cx="2133600" cy="262759"/>
          </a:xfrm>
          <a:prstGeom prst="rect">
            <a:avLst/>
          </a:prstGeom>
        </p:spPr>
        <p:txBody>
          <a:bodyPr/>
          <a:lstStyle>
            <a:lvl1pPr algn="r">
              <a:defRPr sz="900">
                <a:solidFill>
                  <a:schemeClr val="bg1"/>
                </a:solidFill>
              </a:defRPr>
            </a:lvl1pPr>
          </a:lstStyle>
          <a:p>
            <a:fld id="{7BDCB1A5-1D85-2B41-9591-5677F53CBCC8}" type="slidenum">
              <a:rPr lang="en-US" smtClean="0"/>
              <a:pPr/>
              <a:t>‹#›</a:t>
            </a:fld>
            <a:endParaRPr lang="en-US" dirty="0"/>
          </a:p>
        </p:txBody>
      </p:sp>
      <p:pic>
        <p:nvPicPr>
          <p:cNvPr id="6" name="Picture 5" descr="O_CMYK.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82181" y="6336028"/>
            <a:ext cx="455701" cy="447262"/>
          </a:xfrm>
          <a:prstGeom prst="rect">
            <a:avLst/>
          </a:prstGeom>
        </p:spPr>
      </p:pic>
    </p:spTree>
    <p:extLst>
      <p:ext uri="{BB962C8B-B14F-4D97-AF65-F5344CB8AC3E}">
        <p14:creationId xmlns:p14="http://schemas.microsoft.com/office/powerpoint/2010/main" val="900183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3" r:id="rId9"/>
    <p:sldLayoutId id="2147483662" r:id="rId10"/>
    <p:sldLayoutId id="2147483656" r:id="rId11"/>
    <p:sldLayoutId id="2147483657" r:id="rId12"/>
    <p:sldLayoutId id="2147483658" r:id="rId13"/>
    <p:sldLayoutId id="2147483659" r:id="rId14"/>
    <p:sldLayoutId id="2147483664" r:id="rId15"/>
  </p:sldLayoutIdLst>
  <p:hf hdr="0" ftr="0" dt="0"/>
  <p:txStyles>
    <p:titleStyle>
      <a:lvl1pPr algn="ctr" defTabSz="457200" rtl="0" eaLnBrk="1" latinLnBrk="0" hangingPunct="1">
        <a:spcBef>
          <a:spcPct val="0"/>
        </a:spcBef>
        <a:buNone/>
        <a:defRPr sz="2400" kern="1200">
          <a:solidFill>
            <a:srgbClr val="073E3A"/>
          </a:solidFill>
          <a:latin typeface="Dosis"/>
          <a:ea typeface="+mj-ea"/>
          <a:cs typeface="Dosi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Encode Sans Narrow"/>
          <a:ea typeface="+mn-ea"/>
          <a:cs typeface="Encode Sans Narrow"/>
        </a:defRPr>
      </a:lvl1pPr>
      <a:lvl2pPr marL="742950" indent="-285750" algn="l" defTabSz="457200" rtl="0" eaLnBrk="1" latinLnBrk="0" hangingPunct="1">
        <a:spcBef>
          <a:spcPct val="20000"/>
        </a:spcBef>
        <a:buFont typeface="Arial"/>
        <a:buChar char="–"/>
        <a:defRPr sz="2800" kern="1200">
          <a:solidFill>
            <a:schemeClr val="tx1"/>
          </a:solidFill>
          <a:latin typeface="Encode Sans Narrow"/>
          <a:ea typeface="+mn-ea"/>
          <a:cs typeface="Encode Sans Narrow"/>
        </a:defRPr>
      </a:lvl2pPr>
      <a:lvl3pPr marL="1143000" indent="-228600" algn="l" defTabSz="457200" rtl="0" eaLnBrk="1" latinLnBrk="0" hangingPunct="1">
        <a:spcBef>
          <a:spcPct val="20000"/>
        </a:spcBef>
        <a:buFont typeface="Arial"/>
        <a:buChar char="•"/>
        <a:defRPr sz="2400" kern="1200">
          <a:solidFill>
            <a:schemeClr val="tx1"/>
          </a:solidFill>
          <a:latin typeface="Encode Sans Narrow"/>
          <a:ea typeface="+mn-ea"/>
          <a:cs typeface="Encode Sans Narrow"/>
        </a:defRPr>
      </a:lvl3pPr>
      <a:lvl4pPr marL="1600200" indent="-228600" algn="l" defTabSz="457200" rtl="0" eaLnBrk="1" latinLnBrk="0" hangingPunct="1">
        <a:spcBef>
          <a:spcPct val="20000"/>
        </a:spcBef>
        <a:buFont typeface="Arial"/>
        <a:buChar char="–"/>
        <a:defRPr sz="2000" kern="1200">
          <a:solidFill>
            <a:schemeClr val="tx1"/>
          </a:solidFill>
          <a:latin typeface="Encode Sans Narrow"/>
          <a:ea typeface="+mn-ea"/>
          <a:cs typeface="Encode Sans Narrow"/>
        </a:defRPr>
      </a:lvl4pPr>
      <a:lvl5pPr marL="2057400" indent="-228600" algn="l" defTabSz="457200" rtl="0" eaLnBrk="1" latinLnBrk="0" hangingPunct="1">
        <a:spcBef>
          <a:spcPct val="20000"/>
        </a:spcBef>
        <a:buFont typeface="Arial"/>
        <a:buChar char="»"/>
        <a:defRPr sz="2000" kern="1200">
          <a:solidFill>
            <a:schemeClr val="tx1"/>
          </a:solidFill>
          <a:latin typeface="Encode Sans Narrow"/>
          <a:ea typeface="+mn-ea"/>
          <a:cs typeface="Encode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978025"/>
            <a:ext cx="7772400" cy="2466975"/>
          </a:xfrm>
        </p:spPr>
        <p:txBody>
          <a:bodyPr>
            <a:noAutofit/>
          </a:bodyPr>
          <a:lstStyle/>
          <a:p>
            <a:pPr>
              <a:lnSpc>
                <a:spcPct val="150000"/>
              </a:lnSpc>
            </a:pPr>
            <a:r>
              <a:rPr lang="en-US" dirty="0" smtClean="0">
                <a:latin typeface="Century Gothic"/>
                <a:cs typeface="Century Gothic"/>
              </a:rPr>
              <a:t>Attitudes and Behaviors </a:t>
            </a:r>
            <a:br>
              <a:rPr lang="en-US" dirty="0" smtClean="0">
                <a:latin typeface="Century Gothic"/>
                <a:cs typeface="Century Gothic"/>
              </a:rPr>
            </a:br>
            <a:r>
              <a:rPr lang="en-US" dirty="0" smtClean="0">
                <a:latin typeface="Century Gothic"/>
                <a:cs typeface="Century Gothic"/>
              </a:rPr>
              <a:t>Concerning Organic Labeling of</a:t>
            </a:r>
            <a:br>
              <a:rPr lang="en-US" dirty="0" smtClean="0">
                <a:latin typeface="Century Gothic"/>
                <a:cs typeface="Century Gothic"/>
              </a:rPr>
            </a:br>
            <a:r>
              <a:rPr lang="en-US" dirty="0" smtClean="0">
                <a:latin typeface="Century Gothic"/>
                <a:cs typeface="Century Gothic"/>
              </a:rPr>
              <a:t> Food and Non-Food Products and Services</a:t>
            </a:r>
            <a:endParaRPr lang="en-US" dirty="0">
              <a:latin typeface="Century Gothic"/>
              <a:cs typeface="Century Gothic"/>
            </a:endParaRPr>
          </a:p>
        </p:txBody>
      </p:sp>
      <p:sp>
        <p:nvSpPr>
          <p:cNvPr id="8" name="Subtitle 7"/>
          <p:cNvSpPr>
            <a:spLocks noGrp="1"/>
          </p:cNvSpPr>
          <p:nvPr>
            <p:ph type="subTitle" idx="1"/>
          </p:nvPr>
        </p:nvSpPr>
        <p:spPr>
          <a:xfrm>
            <a:off x="2336800" y="5779699"/>
            <a:ext cx="6400800" cy="925901"/>
          </a:xfrm>
        </p:spPr>
        <p:txBody>
          <a:bodyPr>
            <a:normAutofit/>
          </a:bodyPr>
          <a:lstStyle/>
          <a:p>
            <a:pPr algn="r"/>
            <a:r>
              <a:rPr lang="en-US" sz="1400" dirty="0" smtClean="0">
                <a:latin typeface="Century Gothic"/>
                <a:cs typeface="Century Gothic"/>
              </a:rPr>
              <a:t>Prepared by May Media Group, LLC</a:t>
            </a:r>
          </a:p>
          <a:p>
            <a:pPr algn="r"/>
            <a:r>
              <a:rPr lang="en-US" sz="1400" dirty="0" smtClean="0">
                <a:latin typeface="Century Gothic"/>
                <a:cs typeface="Century Gothic"/>
              </a:rPr>
              <a:t>October 11, 2016</a:t>
            </a:r>
            <a:endParaRPr lang="en-US" sz="1400" dirty="0">
              <a:latin typeface="Century Gothic"/>
              <a:cs typeface="Century Gothic"/>
            </a:endParaRPr>
          </a:p>
        </p:txBody>
      </p:sp>
      <p:pic>
        <p:nvPicPr>
          <p:cNvPr id="10" name="Picture 9" descr="ota_logo_w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122" y="289507"/>
            <a:ext cx="2286000" cy="817245"/>
          </a:xfrm>
          <a:prstGeom prst="rect">
            <a:avLst/>
          </a:prstGeom>
        </p:spPr>
      </p:pic>
      <p:pic>
        <p:nvPicPr>
          <p:cNvPr id="15" name="Picture 14" descr="headerim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4426" y="12329"/>
            <a:ext cx="6022848" cy="1389888"/>
          </a:xfrm>
          <a:prstGeom prst="rect">
            <a:avLst/>
          </a:prstGeom>
        </p:spPr>
      </p:pic>
    </p:spTree>
    <p:extLst>
      <p:ext uri="{BB962C8B-B14F-4D97-AF65-F5344CB8AC3E}">
        <p14:creationId xmlns:p14="http://schemas.microsoft.com/office/powerpoint/2010/main" val="5758693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Level of trust in organic labeling practices</a:t>
            </a:r>
            <a:r>
              <a:rPr lang="en-US" sz="2400" dirty="0">
                <a:solidFill>
                  <a:srgbClr val="000000"/>
                </a:solidFill>
                <a:latin typeface="Lucida Grande"/>
                <a:ea typeface="Lucida Grande"/>
                <a:cs typeface="Lucida Grande"/>
              </a:rPr>
              <a:t> </a:t>
            </a:r>
            <a:endParaRPr lang="en-US" sz="2400" dirty="0"/>
          </a:p>
        </p:txBody>
      </p:sp>
      <p:sp>
        <p:nvSpPr>
          <p:cNvPr id="13" name="TextBox 12"/>
          <p:cNvSpPr txBox="1"/>
          <p:nvPr/>
        </p:nvSpPr>
        <p:spPr>
          <a:xfrm>
            <a:off x="635000" y="6134100"/>
            <a:ext cx="7785100" cy="461665"/>
          </a:xfrm>
          <a:prstGeom prst="rect">
            <a:avLst/>
          </a:prstGeom>
          <a:noFill/>
        </p:spPr>
        <p:txBody>
          <a:bodyPr wrap="square" rtlCol="0">
            <a:spAutoFit/>
          </a:bodyPr>
          <a:lstStyle/>
          <a:p>
            <a:pPr algn="ctr"/>
            <a:r>
              <a:rPr lang="en-US" sz="1200" i="1" dirty="0" smtClean="0">
                <a:solidFill>
                  <a:srgbClr val="7F7F7F"/>
                </a:solidFill>
                <a:latin typeface="Calibri"/>
                <a:cs typeface="Calibri"/>
              </a:rPr>
              <a:t>Q6. </a:t>
            </a:r>
            <a:r>
              <a:rPr lang="en-US" sz="1200" i="1" dirty="0">
                <a:solidFill>
                  <a:srgbClr val="7F7F7F"/>
                </a:solidFill>
                <a:latin typeface="Calibri"/>
                <a:ea typeface="Lucida Grande"/>
                <a:cs typeface="Calibri"/>
              </a:rPr>
              <a:t>How would you rate your overall level of trust that the following elements of organic labeling for non-foods and services are being enforced? </a:t>
            </a:r>
            <a:endParaRPr lang="en-US" sz="1200" i="1" dirty="0">
              <a:solidFill>
                <a:srgbClr val="7F7F7F"/>
              </a:solidFill>
              <a:latin typeface="Calibri"/>
              <a:cs typeface="Calibri"/>
            </a:endParaRPr>
          </a:p>
        </p:txBody>
      </p:sp>
      <p:graphicFrame>
        <p:nvGraphicFramePr>
          <p:cNvPr id="15" name="Chart 14"/>
          <p:cNvGraphicFramePr>
            <a:graphicFrameLocks/>
          </p:cNvGraphicFramePr>
          <p:nvPr>
            <p:extLst>
              <p:ext uri="{D42A27DB-BD31-4B8C-83A1-F6EECF244321}">
                <p14:modId xmlns:p14="http://schemas.microsoft.com/office/powerpoint/2010/main" val="3372438556"/>
              </p:ext>
            </p:extLst>
          </p:nvPr>
        </p:nvGraphicFramePr>
        <p:xfrm>
          <a:off x="739774" y="1474228"/>
          <a:ext cx="7798973" cy="4456709"/>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6248400" y="1587500"/>
            <a:ext cx="292100" cy="276999"/>
          </a:xfrm>
          <a:prstGeom prst="rect">
            <a:avLst/>
          </a:prstGeom>
          <a:noFill/>
        </p:spPr>
        <p:txBody>
          <a:bodyPr wrap="square" rtlCol="0">
            <a:spAutoFit/>
          </a:bodyPr>
          <a:lstStyle/>
          <a:p>
            <a:r>
              <a:rPr lang="en-US" sz="1200" dirty="0" smtClean="0">
                <a:solidFill>
                  <a:srgbClr val="7F7F7F"/>
                </a:solidFill>
                <a:latin typeface="Century Gothic"/>
                <a:cs typeface="Century Gothic"/>
              </a:rPr>
              <a:t>%</a:t>
            </a:r>
            <a:endParaRPr lang="en-US" sz="1200" dirty="0">
              <a:solidFill>
                <a:srgbClr val="7F7F7F"/>
              </a:solidFill>
              <a:latin typeface="Century Gothic"/>
              <a:cs typeface="Century Gothic"/>
            </a:endParaRPr>
          </a:p>
        </p:txBody>
      </p:sp>
      <p:sp>
        <p:nvSpPr>
          <p:cNvPr id="17" name="TextBox 16"/>
          <p:cNvSpPr txBox="1"/>
          <p:nvPr/>
        </p:nvSpPr>
        <p:spPr>
          <a:xfrm>
            <a:off x="7276164" y="2403797"/>
            <a:ext cx="484550" cy="281085"/>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200" b="0" dirty="0">
                <a:solidFill>
                  <a:srgbClr val="7F7F7F"/>
                </a:solidFill>
                <a:effectLst/>
                <a:latin typeface="Century Gothic"/>
                <a:cs typeface="Century Gothic"/>
              </a:rPr>
              <a:t>10%</a:t>
            </a:r>
          </a:p>
        </p:txBody>
      </p:sp>
      <p:sp>
        <p:nvSpPr>
          <p:cNvPr id="18" name="TextBox 17"/>
          <p:cNvSpPr txBox="1"/>
          <p:nvPr/>
        </p:nvSpPr>
        <p:spPr>
          <a:xfrm>
            <a:off x="7276086" y="3569394"/>
            <a:ext cx="484628" cy="291112"/>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200" b="0" dirty="0">
                <a:solidFill>
                  <a:srgbClr val="7F7F7F"/>
                </a:solidFill>
                <a:effectLst/>
                <a:latin typeface="Century Gothic"/>
                <a:cs typeface="Century Gothic"/>
              </a:rPr>
              <a:t>11%</a:t>
            </a:r>
          </a:p>
        </p:txBody>
      </p:sp>
      <p:sp>
        <p:nvSpPr>
          <p:cNvPr id="19" name="TextBox 18"/>
          <p:cNvSpPr txBox="1"/>
          <p:nvPr/>
        </p:nvSpPr>
        <p:spPr>
          <a:xfrm>
            <a:off x="7276164" y="4739626"/>
            <a:ext cx="484550" cy="286077"/>
          </a:xfrm>
          <a:prstGeom prst="rect">
            <a:avLst/>
          </a:prstGeom>
          <a:noFill/>
          <a:ln w="9525" cmpd="sng">
            <a:noFill/>
          </a:ln>
          <a:effectLst/>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200" b="0" dirty="0">
                <a:solidFill>
                  <a:srgbClr val="7F7F7F"/>
                </a:solidFill>
                <a:effectLst/>
                <a:latin typeface="Century Gothic"/>
                <a:cs typeface="Century Gothic"/>
              </a:rPr>
              <a:t>10%</a:t>
            </a:r>
          </a:p>
        </p:txBody>
      </p:sp>
    </p:spTree>
    <p:extLst>
      <p:ext uri="{BB962C8B-B14F-4D97-AF65-F5344CB8AC3E}">
        <p14:creationId xmlns:p14="http://schemas.microsoft.com/office/powerpoint/2010/main" val="23468087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139700"/>
            <a:ext cx="8229600" cy="1549400"/>
          </a:xfrm>
        </p:spPr>
        <p:txBody>
          <a:bodyPr>
            <a:normAutofit/>
          </a:bodyPr>
          <a:lstStyle/>
          <a:p>
            <a:r>
              <a:rPr lang="en-US" sz="2400" dirty="0" smtClean="0"/>
              <a:t>Need for a government </a:t>
            </a:r>
            <a:r>
              <a:rPr lang="en-US" sz="2400" dirty="0"/>
              <a:t>regulated certification </a:t>
            </a:r>
            <a:r>
              <a:rPr lang="en-US" sz="2400" dirty="0" smtClean="0"/>
              <a:t>process for organic non-food products and services</a:t>
            </a:r>
            <a:endParaRPr lang="en-US" sz="2400" dirty="0"/>
          </a:p>
        </p:txBody>
      </p:sp>
      <p:graphicFrame>
        <p:nvGraphicFramePr>
          <p:cNvPr id="6" name="Chart 5"/>
          <p:cNvGraphicFramePr>
            <a:graphicFrameLocks/>
          </p:cNvGraphicFramePr>
          <p:nvPr>
            <p:extLst>
              <p:ext uri="{D42A27DB-BD31-4B8C-83A1-F6EECF244321}">
                <p14:modId xmlns:p14="http://schemas.microsoft.com/office/powerpoint/2010/main" val="2152424081"/>
              </p:ext>
            </p:extLst>
          </p:nvPr>
        </p:nvGraphicFramePr>
        <p:xfrm>
          <a:off x="463550" y="1498600"/>
          <a:ext cx="821055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60400" y="6311900"/>
            <a:ext cx="7785100" cy="276999"/>
          </a:xfrm>
          <a:prstGeom prst="rect">
            <a:avLst/>
          </a:prstGeom>
          <a:noFill/>
        </p:spPr>
        <p:txBody>
          <a:bodyPr wrap="square" rtlCol="0">
            <a:spAutoFit/>
          </a:bodyPr>
          <a:lstStyle/>
          <a:p>
            <a:pPr algn="ctr"/>
            <a:r>
              <a:rPr lang="en-US" sz="1200" i="1" dirty="0" smtClean="0">
                <a:solidFill>
                  <a:srgbClr val="7F7F7F"/>
                </a:solidFill>
                <a:latin typeface="Calibri"/>
                <a:cs typeface="Calibri"/>
              </a:rPr>
              <a:t>Q7. </a:t>
            </a:r>
            <a:r>
              <a:rPr lang="en-US" sz="1200" i="1" dirty="0">
                <a:solidFill>
                  <a:srgbClr val="7F7F7F"/>
                </a:solidFill>
                <a:latin typeface="Calibri"/>
                <a:cs typeface="Calibri"/>
              </a:rPr>
              <a:t>How strongly do you agree or disagree with the following statement?</a:t>
            </a:r>
          </a:p>
        </p:txBody>
      </p:sp>
    </p:spTree>
    <p:extLst>
      <p:ext uri="{BB962C8B-B14F-4D97-AF65-F5344CB8AC3E}">
        <p14:creationId xmlns:p14="http://schemas.microsoft.com/office/powerpoint/2010/main" val="39821365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81000" y="-139700"/>
            <a:ext cx="8382000" cy="1549400"/>
          </a:xfrm>
        </p:spPr>
        <p:txBody>
          <a:bodyPr>
            <a:normAutofit/>
          </a:bodyPr>
          <a:lstStyle/>
          <a:p>
            <a:r>
              <a:rPr lang="en-US" sz="2400" dirty="0" smtClean="0"/>
              <a:t>Comments supporting government regulation and certification of organic non-food products and services </a:t>
            </a:r>
            <a:endParaRPr lang="en-US" sz="2400" dirty="0"/>
          </a:p>
        </p:txBody>
      </p:sp>
      <p:sp>
        <p:nvSpPr>
          <p:cNvPr id="3" name="TextBox 2"/>
          <p:cNvSpPr txBox="1"/>
          <p:nvPr/>
        </p:nvSpPr>
        <p:spPr>
          <a:xfrm>
            <a:off x="406400" y="1511300"/>
            <a:ext cx="8382000" cy="4524315"/>
          </a:xfrm>
          <a:prstGeom prst="rect">
            <a:avLst/>
          </a:prstGeom>
          <a:noFill/>
        </p:spPr>
        <p:txBody>
          <a:bodyPr wrap="square" rtlCol="0">
            <a:spAutoFit/>
          </a:bodyPr>
          <a:lstStyle/>
          <a:p>
            <a:pPr marL="228600" indent="-228600">
              <a:spcAft>
                <a:spcPts val="900"/>
              </a:spcAft>
              <a:buFont typeface="Arial"/>
              <a:buChar char="•"/>
            </a:pPr>
            <a:r>
              <a:rPr lang="en-US" sz="1200" i="1" dirty="0" smtClean="0">
                <a:latin typeface="Century Gothic"/>
                <a:cs typeface="Century Gothic"/>
              </a:rPr>
              <a:t>“The</a:t>
            </a:r>
            <a:r>
              <a:rPr lang="en-US" sz="1200" i="1" dirty="0">
                <a:latin typeface="Century Gothic"/>
                <a:cs typeface="Century Gothic"/>
              </a:rPr>
              <a:t> certification process used by the USDA to oversee and enforce the labeling of organic and non organic products and services should also be used to oversee and enforce the labeling of all organic and non organic products and services because: 1) the consumer's health &amp; safety is at stake and 2) consumers pay their </a:t>
            </a:r>
            <a:r>
              <a:rPr lang="en-US" sz="1200" i="1" dirty="0" smtClean="0">
                <a:latin typeface="Century Gothic"/>
                <a:cs typeface="Century Gothic"/>
              </a:rPr>
              <a:t>taxes </a:t>
            </a:r>
            <a:r>
              <a:rPr lang="en-US" sz="1200" i="1" dirty="0">
                <a:latin typeface="Century Gothic"/>
                <a:cs typeface="Century Gothic"/>
              </a:rPr>
              <a:t>to appoint government agencies to regulate these matters under the law!!! </a:t>
            </a:r>
            <a:r>
              <a:rPr lang="en-US" sz="1200" i="1" dirty="0" smtClean="0">
                <a:latin typeface="Century Gothic"/>
                <a:cs typeface="Century Gothic"/>
              </a:rPr>
              <a:t>“</a:t>
            </a:r>
            <a:endParaRPr lang="en-US" sz="1200" i="1" dirty="0">
              <a:latin typeface="Century Gothic"/>
              <a:cs typeface="Century Gothic"/>
            </a:endParaRPr>
          </a:p>
          <a:p>
            <a:pPr marL="228600" indent="-228600">
              <a:spcAft>
                <a:spcPts val="900"/>
              </a:spcAft>
              <a:buFont typeface="Arial"/>
              <a:buChar char="•"/>
            </a:pPr>
            <a:r>
              <a:rPr lang="en-US" sz="1200" i="1" dirty="0" smtClean="0">
                <a:latin typeface="Century Gothic"/>
                <a:cs typeface="Century Gothic"/>
              </a:rPr>
              <a:t>“Any </a:t>
            </a:r>
            <a:r>
              <a:rPr lang="en-US" sz="1200" i="1" dirty="0">
                <a:latin typeface="Century Gothic"/>
                <a:cs typeface="Century Gothic"/>
              </a:rPr>
              <a:t>product that uses the organic stamp should be held to the same standards. People should be able to trust that the same procedures are being used across the board. </a:t>
            </a:r>
            <a:r>
              <a:rPr lang="en-US" sz="1200" i="1" dirty="0" smtClean="0">
                <a:latin typeface="Century Gothic"/>
                <a:cs typeface="Century Gothic"/>
              </a:rPr>
              <a:t>“</a:t>
            </a:r>
          </a:p>
          <a:p>
            <a:pPr marL="228600" indent="-228600">
              <a:spcAft>
                <a:spcPts val="900"/>
              </a:spcAft>
              <a:buFont typeface="Arial"/>
              <a:buChar char="•"/>
            </a:pPr>
            <a:r>
              <a:rPr lang="en-US" sz="1200" i="1" dirty="0" smtClean="0">
                <a:latin typeface="Century Gothic"/>
                <a:cs typeface="Century Gothic"/>
              </a:rPr>
              <a:t>“Some </a:t>
            </a:r>
            <a:r>
              <a:rPr lang="en-US" sz="1200" i="1" dirty="0">
                <a:latin typeface="Century Gothic"/>
                <a:cs typeface="Century Gothic"/>
              </a:rPr>
              <a:t>people will buy only things labeled organic</a:t>
            </a:r>
            <a:r>
              <a:rPr lang="en-US" sz="1200" i="1" dirty="0" smtClean="0">
                <a:latin typeface="Century Gothic"/>
                <a:cs typeface="Century Gothic"/>
              </a:rPr>
              <a:t>. Sometimes</a:t>
            </a:r>
            <a:r>
              <a:rPr lang="en-US" sz="1200" i="1" dirty="0">
                <a:latin typeface="Century Gothic"/>
                <a:cs typeface="Century Gothic"/>
              </a:rPr>
              <a:t>, organic is more expensive. If you can label any item as organic, you are false advertising, and ripping off the </a:t>
            </a:r>
            <a:r>
              <a:rPr lang="en-US" sz="1200" i="1" dirty="0" smtClean="0">
                <a:latin typeface="Century Gothic"/>
                <a:cs typeface="Century Gothic"/>
              </a:rPr>
              <a:t>consumer.” </a:t>
            </a:r>
          </a:p>
          <a:p>
            <a:pPr marL="228600" indent="-228600">
              <a:spcAft>
                <a:spcPts val="900"/>
              </a:spcAft>
              <a:buFont typeface="Arial"/>
              <a:buChar char="•"/>
            </a:pPr>
            <a:r>
              <a:rPr lang="en-US" sz="1200" i="1" dirty="0" smtClean="0">
                <a:latin typeface="Century Gothic"/>
                <a:cs typeface="Century Gothic"/>
              </a:rPr>
              <a:t>“I </a:t>
            </a:r>
            <a:r>
              <a:rPr lang="en-US" sz="1200" i="1" dirty="0">
                <a:latin typeface="Century Gothic"/>
                <a:cs typeface="Century Gothic"/>
              </a:rPr>
              <a:t>agreed strongly because I would love that the same organization that sets the standards for what  qualifies as organic to do so for other non  food products and </a:t>
            </a:r>
            <a:r>
              <a:rPr lang="en-US" sz="1200" i="1" dirty="0" smtClean="0">
                <a:latin typeface="Century Gothic"/>
                <a:cs typeface="Century Gothic"/>
              </a:rPr>
              <a:t>services.”</a:t>
            </a:r>
          </a:p>
          <a:p>
            <a:pPr marL="228600" indent="-228600">
              <a:spcAft>
                <a:spcPts val="900"/>
              </a:spcAft>
              <a:buFont typeface="Arial"/>
              <a:buChar char="•"/>
            </a:pPr>
            <a:r>
              <a:rPr lang="en-US" sz="1200" i="1" dirty="0" smtClean="0">
                <a:latin typeface="Century Gothic"/>
                <a:cs typeface="Century Gothic"/>
              </a:rPr>
              <a:t>“why </a:t>
            </a:r>
            <a:r>
              <a:rPr lang="en-US" sz="1200" i="1" dirty="0">
                <a:latin typeface="Century Gothic"/>
                <a:cs typeface="Century Gothic"/>
              </a:rPr>
              <a:t>should our food be any different than things we put on our bodies? What we put on our bodies are absorbed into our blood through our skin thus effecting us the same as if we ingest something</a:t>
            </a:r>
            <a:r>
              <a:rPr lang="en-US" sz="1200" i="1" dirty="0" smtClean="0">
                <a:latin typeface="Century Gothic"/>
                <a:cs typeface="Century Gothic"/>
              </a:rPr>
              <a:t>.” </a:t>
            </a:r>
          </a:p>
          <a:p>
            <a:pPr marL="228600" indent="-228600">
              <a:spcAft>
                <a:spcPts val="900"/>
              </a:spcAft>
              <a:buFont typeface="Arial"/>
              <a:buChar char="•"/>
            </a:pPr>
            <a:r>
              <a:rPr lang="en-US" sz="1200" i="1" dirty="0" smtClean="0">
                <a:latin typeface="Century Gothic"/>
                <a:cs typeface="Century Gothic"/>
              </a:rPr>
              <a:t>“if </a:t>
            </a:r>
            <a:r>
              <a:rPr lang="en-US" sz="1200" i="1" dirty="0">
                <a:latin typeface="Century Gothic"/>
                <a:cs typeface="Century Gothic"/>
              </a:rPr>
              <a:t>it is labeled organic, it must be certified, inspected &amp; proven so that we as consumers can trust it to be true</a:t>
            </a:r>
            <a:r>
              <a:rPr lang="en-US" sz="1200" i="1" dirty="0" smtClean="0">
                <a:latin typeface="Century Gothic"/>
                <a:cs typeface="Century Gothic"/>
              </a:rPr>
              <a:t>.” </a:t>
            </a:r>
          </a:p>
          <a:p>
            <a:pPr marL="228600" indent="-228600">
              <a:spcAft>
                <a:spcPts val="900"/>
              </a:spcAft>
              <a:buFont typeface="Arial"/>
              <a:buChar char="•"/>
            </a:pPr>
            <a:r>
              <a:rPr lang="en-US" sz="1200" i="1" dirty="0" smtClean="0">
                <a:latin typeface="Century Gothic"/>
                <a:cs typeface="Century Gothic"/>
              </a:rPr>
              <a:t>“So </a:t>
            </a:r>
            <a:r>
              <a:rPr lang="en-US" sz="1200" i="1" dirty="0">
                <a:latin typeface="Century Gothic"/>
                <a:cs typeface="Century Gothic"/>
              </a:rPr>
              <a:t>far, I trust USDA certifications. In order to trust that non-</a:t>
            </a:r>
            <a:r>
              <a:rPr lang="en-US" sz="1200" i="1" dirty="0" smtClean="0">
                <a:latin typeface="Century Gothic"/>
                <a:cs typeface="Century Gothic"/>
              </a:rPr>
              <a:t>food </a:t>
            </a:r>
            <a:r>
              <a:rPr lang="en-US" sz="1200" i="1" dirty="0">
                <a:latin typeface="Century Gothic"/>
                <a:cs typeface="Century Gothic"/>
              </a:rPr>
              <a:t>products are organic, I would like to know the same process is used, to certify</a:t>
            </a:r>
            <a:r>
              <a:rPr lang="en-US" sz="1200" i="1" dirty="0" smtClean="0">
                <a:latin typeface="Century Gothic"/>
                <a:cs typeface="Century Gothic"/>
              </a:rPr>
              <a:t>.” </a:t>
            </a:r>
          </a:p>
          <a:p>
            <a:pPr marL="228600" indent="-228600">
              <a:spcAft>
                <a:spcPts val="900"/>
              </a:spcAft>
              <a:buFont typeface="Arial"/>
              <a:buChar char="•"/>
            </a:pPr>
            <a:r>
              <a:rPr lang="en-US" sz="1200" i="1" dirty="0" smtClean="0">
                <a:latin typeface="Century Gothic"/>
                <a:cs typeface="Century Gothic"/>
              </a:rPr>
              <a:t>“Both </a:t>
            </a:r>
            <a:r>
              <a:rPr lang="en-US" sz="1200" i="1" dirty="0">
                <a:latin typeface="Century Gothic"/>
                <a:cs typeface="Century Gothic"/>
              </a:rPr>
              <a:t>categories of products affect health &amp; environment therefore they should be be regulated in the same manner</a:t>
            </a:r>
            <a:r>
              <a:rPr lang="en-US" sz="1200" i="1" dirty="0" smtClean="0">
                <a:latin typeface="Century Gothic"/>
                <a:cs typeface="Century Gothic"/>
              </a:rPr>
              <a:t>.” </a:t>
            </a:r>
          </a:p>
          <a:p>
            <a:pPr marL="228600" indent="-228600">
              <a:spcAft>
                <a:spcPts val="900"/>
              </a:spcAft>
              <a:buFont typeface="Arial"/>
              <a:buChar char="•"/>
            </a:pPr>
            <a:r>
              <a:rPr lang="en-US" sz="1200" i="1" dirty="0" smtClean="0">
                <a:latin typeface="Century Gothic"/>
                <a:cs typeface="Century Gothic"/>
              </a:rPr>
              <a:t>“Consumers </a:t>
            </a:r>
            <a:r>
              <a:rPr lang="en-US" sz="1200" i="1" dirty="0">
                <a:latin typeface="Century Gothic"/>
                <a:cs typeface="Century Gothic"/>
              </a:rPr>
              <a:t>need to trust that there are standards on the organic label for non food products</a:t>
            </a:r>
            <a:r>
              <a:rPr lang="en-US" sz="1200" i="1" dirty="0" smtClean="0">
                <a:latin typeface="Century Gothic"/>
                <a:cs typeface="Century Gothic"/>
              </a:rPr>
              <a:t>.” </a:t>
            </a:r>
          </a:p>
        </p:txBody>
      </p:sp>
      <p:sp>
        <p:nvSpPr>
          <p:cNvPr id="6" name="TextBox 5"/>
          <p:cNvSpPr txBox="1"/>
          <p:nvPr/>
        </p:nvSpPr>
        <p:spPr>
          <a:xfrm>
            <a:off x="1" y="1080418"/>
            <a:ext cx="9144000" cy="246221"/>
          </a:xfrm>
          <a:prstGeom prst="rect">
            <a:avLst/>
          </a:prstGeom>
          <a:noFill/>
        </p:spPr>
        <p:txBody>
          <a:bodyPr wrap="square" rtlCol="0">
            <a:spAutoFit/>
          </a:bodyPr>
          <a:lstStyle/>
          <a:p>
            <a:pPr algn="ctr">
              <a:spcAft>
                <a:spcPts val="1200"/>
              </a:spcAft>
            </a:pPr>
            <a:r>
              <a:rPr lang="en-US" sz="1000" b="1" i="1" dirty="0" smtClean="0">
                <a:solidFill>
                  <a:schemeClr val="bg1"/>
                </a:solidFill>
                <a:latin typeface="Wingdings"/>
                <a:ea typeface="Wingdings"/>
                <a:cs typeface="Wingdings"/>
                <a:sym typeface="Wingdings"/>
              </a:rPr>
              <a:t></a:t>
            </a:r>
            <a:r>
              <a:rPr lang="en-US" sz="1000" b="1" i="1" dirty="0">
                <a:solidFill>
                  <a:schemeClr val="bg1"/>
                </a:solidFill>
                <a:sym typeface="Wingdings"/>
              </a:rPr>
              <a:t> </a:t>
            </a:r>
            <a:r>
              <a:rPr lang="en-US" sz="1000" b="1" i="1" dirty="0" smtClean="0">
                <a:solidFill>
                  <a:schemeClr val="bg1"/>
                </a:solidFill>
                <a:sym typeface="Wingdings"/>
              </a:rPr>
              <a:t>Comments below appear as originally provided by respondents, and as a result may </a:t>
            </a:r>
            <a:r>
              <a:rPr lang="en-US" sz="1000" b="1" i="1" dirty="0" smtClean="0">
                <a:solidFill>
                  <a:schemeClr val="bg1"/>
                </a:solidFill>
              </a:rPr>
              <a:t>contain spelling, grammatical, or typographical errors.</a:t>
            </a:r>
            <a:endParaRPr lang="en-US" sz="1000" b="1" i="1" dirty="0">
              <a:solidFill>
                <a:schemeClr val="bg1"/>
              </a:solidFill>
            </a:endParaRPr>
          </a:p>
        </p:txBody>
      </p:sp>
      <p:sp>
        <p:nvSpPr>
          <p:cNvPr id="7" name="TextBox 6"/>
          <p:cNvSpPr txBox="1"/>
          <p:nvPr/>
        </p:nvSpPr>
        <p:spPr>
          <a:xfrm>
            <a:off x="673100" y="6134100"/>
            <a:ext cx="7785100" cy="461665"/>
          </a:xfrm>
          <a:prstGeom prst="rect">
            <a:avLst/>
          </a:prstGeom>
          <a:noFill/>
        </p:spPr>
        <p:txBody>
          <a:bodyPr wrap="square" rtlCol="0">
            <a:spAutoFit/>
          </a:bodyPr>
          <a:lstStyle/>
          <a:p>
            <a:pPr algn="ctr"/>
            <a:r>
              <a:rPr lang="en-US" sz="1200" i="1" dirty="0" smtClean="0">
                <a:solidFill>
                  <a:srgbClr val="7F7F7F"/>
                </a:solidFill>
                <a:latin typeface="Calibri"/>
                <a:cs typeface="Calibri"/>
              </a:rPr>
              <a:t>Q8. </a:t>
            </a:r>
            <a:r>
              <a:rPr lang="en-US" sz="1200" i="1" dirty="0">
                <a:solidFill>
                  <a:srgbClr val="7F7F7F"/>
                </a:solidFill>
                <a:latin typeface="Calibri"/>
                <a:cs typeface="Calibri"/>
              </a:rPr>
              <a:t>Reasons for agreeing that government certification should also be used to oversee and enforce the labeling of organic non-food products and services.</a:t>
            </a:r>
          </a:p>
        </p:txBody>
      </p:sp>
    </p:spTree>
    <p:extLst>
      <p:ext uri="{BB962C8B-B14F-4D97-AF65-F5344CB8AC3E}">
        <p14:creationId xmlns:p14="http://schemas.microsoft.com/office/powerpoint/2010/main" val="40318943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139700"/>
            <a:ext cx="8229600" cy="1549400"/>
          </a:xfrm>
        </p:spPr>
        <p:txBody>
          <a:bodyPr>
            <a:normAutofit/>
          </a:bodyPr>
          <a:lstStyle/>
          <a:p>
            <a:r>
              <a:rPr lang="en-US" sz="2400" dirty="0" smtClean="0"/>
              <a:t>Demographics Summary</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88796269"/>
              </p:ext>
            </p:extLst>
          </p:nvPr>
        </p:nvGraphicFramePr>
        <p:xfrm>
          <a:off x="520701" y="1270000"/>
          <a:ext cx="2489199" cy="1198479"/>
        </p:xfrm>
        <a:graphic>
          <a:graphicData uri="http://schemas.openxmlformats.org/drawingml/2006/table">
            <a:tbl>
              <a:tblPr>
                <a:tableStyleId>{2D5ABB26-0587-4C30-8999-92F81FD0307C}</a:tableStyleId>
              </a:tblPr>
              <a:tblGrid>
                <a:gridCol w="181333"/>
                <a:gridCol w="1854535"/>
                <a:gridCol w="453331"/>
              </a:tblGrid>
              <a:tr h="372979">
                <a:tc gridSpan="2">
                  <a:txBody>
                    <a:bodyPr/>
                    <a:lstStyle/>
                    <a:p>
                      <a:pPr algn="l" fontAlgn="b"/>
                      <a:r>
                        <a:rPr lang="en-US" sz="1000" u="none" strike="noStrike">
                          <a:effectLst/>
                        </a:rPr>
                        <a:t>Age:</a:t>
                      </a:r>
                      <a:endParaRPr lang="en-US" sz="1000" b="0" i="0" u="none" strike="noStrike">
                        <a:effectLst/>
                        <a:latin typeface="Microsoft Sans Serif"/>
                      </a:endParaRPr>
                    </a:p>
                  </a:txBody>
                  <a:tcPr marL="12700" marR="12700" marT="12700" marB="0" anchor="b"/>
                </a:tc>
                <a:tc hMerge="1">
                  <a:txBody>
                    <a:bodyPr/>
                    <a:lstStyle/>
                    <a:p>
                      <a:endParaRPr lang="en-US"/>
                    </a:p>
                  </a:txBody>
                  <a:tcPr/>
                </a:tc>
                <a:tc>
                  <a:txBody>
                    <a:bodyPr/>
                    <a:lstStyle/>
                    <a:p>
                      <a:pPr algn="l" fontAlgn="b"/>
                      <a:endParaRPr lang="en-US" sz="1000" b="0" i="0" u="none" strike="noStrike" dirty="0">
                        <a:effectLst/>
                        <a:latin typeface="Microsoft Sans Serif"/>
                      </a:endParaRPr>
                    </a:p>
                  </a:txBody>
                  <a:tcPr marL="12700" marR="12700" marT="12700" marB="0" anchor="b"/>
                </a:tc>
              </a:tr>
              <a:tr h="165100">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dirty="0">
                          <a:effectLst/>
                        </a:rPr>
                        <a:t>Under 18</a:t>
                      </a:r>
                      <a:endParaRPr lang="en-US" sz="1000" b="0" i="0" u="none" strike="noStrike" dirty="0">
                        <a:effectLst/>
                        <a:latin typeface="Microsoft Sans Serif"/>
                      </a:endParaRPr>
                    </a:p>
                  </a:txBody>
                  <a:tcPr marL="12700" marR="12700" marT="12700" marB="0" anchor="b"/>
                </a:tc>
                <a:tc>
                  <a:txBody>
                    <a:bodyPr/>
                    <a:lstStyle/>
                    <a:p>
                      <a:pPr algn="ctr" fontAlgn="ctr"/>
                      <a:r>
                        <a:rPr lang="en-US" sz="1000" u="none" strike="noStrike">
                          <a:effectLst/>
                        </a:rPr>
                        <a:t>0%</a:t>
                      </a:r>
                      <a:endParaRPr lang="en-US" sz="1000" b="0" i="0" u="none" strike="noStrike">
                        <a:effectLst/>
                        <a:latin typeface="Microsoft Sans Serif"/>
                      </a:endParaRPr>
                    </a:p>
                  </a:txBody>
                  <a:tcPr marL="12700" marR="12700" marT="12700" marB="0" anchor="ctr"/>
                </a:tc>
              </a:tr>
              <a:tr h="165100">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18 to 34 years</a:t>
                      </a:r>
                      <a:endParaRPr lang="en-US" sz="1000" b="0" i="0" u="none" strike="noStrike">
                        <a:effectLst/>
                        <a:latin typeface="Microsoft Sans Serif"/>
                      </a:endParaRPr>
                    </a:p>
                  </a:txBody>
                  <a:tcPr marL="12700" marR="12700" marT="12700" marB="0" anchor="b"/>
                </a:tc>
                <a:tc>
                  <a:txBody>
                    <a:bodyPr/>
                    <a:lstStyle/>
                    <a:p>
                      <a:pPr algn="ctr" fontAlgn="ctr"/>
                      <a:r>
                        <a:rPr lang="it-IT" sz="1000" u="none" strike="noStrike" dirty="0">
                          <a:effectLst/>
                        </a:rPr>
                        <a:t>35%</a:t>
                      </a:r>
                      <a:endParaRPr lang="it-IT" sz="1000" b="0" i="0" u="none" strike="noStrike" dirty="0">
                        <a:effectLst/>
                        <a:latin typeface="Microsoft Sans Serif"/>
                      </a:endParaRPr>
                    </a:p>
                  </a:txBody>
                  <a:tcPr marL="12700" marR="12700" marT="12700" marB="0" anchor="ctr"/>
                </a:tc>
              </a:tr>
              <a:tr h="165100">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dirty="0">
                          <a:effectLst/>
                        </a:rPr>
                        <a:t>35 to 54 years</a:t>
                      </a:r>
                      <a:endParaRPr lang="en-US" sz="1000" b="0" i="0" u="none" strike="noStrike" dirty="0">
                        <a:effectLst/>
                        <a:latin typeface="Microsoft Sans Serif"/>
                      </a:endParaRPr>
                    </a:p>
                  </a:txBody>
                  <a:tcPr marL="12700" marR="12700" marT="12700" marB="0" anchor="b"/>
                </a:tc>
                <a:tc>
                  <a:txBody>
                    <a:bodyPr/>
                    <a:lstStyle/>
                    <a:p>
                      <a:pPr algn="ctr" fontAlgn="ctr"/>
                      <a:r>
                        <a:rPr lang="it-IT" sz="1000" u="none" strike="noStrike">
                          <a:effectLst/>
                        </a:rPr>
                        <a:t>55%</a:t>
                      </a:r>
                      <a:endParaRPr lang="it-IT" sz="1000" b="0" i="0" u="none" strike="noStrike">
                        <a:effectLst/>
                        <a:latin typeface="Microsoft Sans Serif"/>
                      </a:endParaRPr>
                    </a:p>
                  </a:txBody>
                  <a:tcPr marL="12700" marR="12700" marT="12700" marB="0" anchor="ctr"/>
                </a:tc>
              </a:tr>
              <a:tr h="165100">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dirty="0">
                          <a:effectLst/>
                        </a:rPr>
                        <a:t>55 years or older</a:t>
                      </a:r>
                      <a:endParaRPr lang="en-US" sz="1000" b="0" i="0" u="none" strike="noStrike" dirty="0">
                        <a:effectLst/>
                        <a:latin typeface="Microsoft Sans Serif"/>
                      </a:endParaRPr>
                    </a:p>
                  </a:txBody>
                  <a:tcPr marL="12700" marR="12700" marT="12700" marB="0" anchor="b"/>
                </a:tc>
                <a:tc>
                  <a:txBody>
                    <a:bodyPr/>
                    <a:lstStyle/>
                    <a:p>
                      <a:pPr algn="ctr" fontAlgn="ctr"/>
                      <a:r>
                        <a:rPr lang="pt-BR" sz="1000" u="none" strike="noStrike">
                          <a:effectLst/>
                        </a:rPr>
                        <a:t>10%</a:t>
                      </a:r>
                      <a:endParaRPr lang="pt-BR" sz="1000" b="0" i="0" u="none" strike="noStrike">
                        <a:effectLst/>
                        <a:latin typeface="Microsoft Sans Serif"/>
                      </a:endParaRPr>
                    </a:p>
                  </a:txBody>
                  <a:tcPr marL="12700" marR="12700" marT="12700" marB="0" anchor="ctr"/>
                </a:tc>
              </a:tr>
              <a:tr h="165100">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Decline to answer</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dirty="0">
                          <a:effectLst/>
                        </a:rPr>
                        <a:t>1%</a:t>
                      </a:r>
                      <a:endParaRPr lang="pt-BR" sz="1000" b="0" i="0" u="none" strike="noStrike" dirty="0">
                        <a:effectLst/>
                        <a:latin typeface="Microsoft Sans Serif"/>
                      </a:endParaRPr>
                    </a:p>
                  </a:txBody>
                  <a:tcPr marL="12700" marR="12700" marT="12700"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00205479"/>
              </p:ext>
            </p:extLst>
          </p:nvPr>
        </p:nvGraphicFramePr>
        <p:xfrm>
          <a:off x="520700" y="2336801"/>
          <a:ext cx="2463800" cy="901698"/>
        </p:xfrm>
        <a:graphic>
          <a:graphicData uri="http://schemas.openxmlformats.org/drawingml/2006/table">
            <a:tbl>
              <a:tblPr>
                <a:tableStyleId>{2D5ABB26-0587-4C30-8999-92F81FD0307C}</a:tableStyleId>
              </a:tblPr>
              <a:tblGrid>
                <a:gridCol w="179482"/>
                <a:gridCol w="1835613"/>
                <a:gridCol w="448705"/>
              </a:tblGrid>
              <a:tr h="392043">
                <a:tc gridSpan="2">
                  <a:txBody>
                    <a:bodyPr/>
                    <a:lstStyle/>
                    <a:p>
                      <a:pPr algn="l" fontAlgn="b"/>
                      <a:r>
                        <a:rPr lang="en-US" sz="1000" u="none" strike="noStrike">
                          <a:effectLst/>
                        </a:rPr>
                        <a:t>Sex:</a:t>
                      </a:r>
                      <a:endParaRPr lang="en-US" sz="1000" b="0" i="0" u="none" strike="noStrike">
                        <a:effectLst/>
                        <a:latin typeface="Microsoft Sans Serif"/>
                      </a:endParaRPr>
                    </a:p>
                  </a:txBody>
                  <a:tcPr marL="12700" marR="12700" marT="12700" marB="0" anchor="b"/>
                </a:tc>
                <a:tc hMerge="1">
                  <a:txBody>
                    <a:bodyPr/>
                    <a:lstStyle/>
                    <a:p>
                      <a:endParaRPr lang="en-US"/>
                    </a:p>
                  </a:txBody>
                  <a:tcPr/>
                </a:tc>
                <a:tc>
                  <a:txBody>
                    <a:bodyPr/>
                    <a:lstStyle/>
                    <a:p>
                      <a:pPr algn="l" fontAlgn="b"/>
                      <a:endParaRPr lang="en-US" sz="1000" b="0" i="0" u="none" strike="noStrike" dirty="0">
                        <a:effectLst/>
                        <a:latin typeface="Microsoft Sans Serif"/>
                      </a:endParaRPr>
                    </a:p>
                  </a:txBody>
                  <a:tcPr marL="12700" marR="12700" marT="12700" marB="0" anchor="b"/>
                </a:tc>
              </a:tr>
              <a:tr h="169885">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dirty="0">
                          <a:effectLst/>
                        </a:rPr>
                        <a:t>Male</a:t>
                      </a:r>
                      <a:endParaRPr lang="en-US" sz="1000" b="0" i="0" u="none" strike="noStrike" dirty="0">
                        <a:effectLst/>
                        <a:latin typeface="Microsoft Sans Serif"/>
                      </a:endParaRPr>
                    </a:p>
                  </a:txBody>
                  <a:tcPr marL="12700" marR="12700" marT="12700" marB="0" anchor="b"/>
                </a:tc>
                <a:tc>
                  <a:txBody>
                    <a:bodyPr/>
                    <a:lstStyle/>
                    <a:p>
                      <a:pPr algn="ctr" fontAlgn="ctr"/>
                      <a:r>
                        <a:rPr lang="is-IS" sz="1000" u="none" strike="noStrike">
                          <a:effectLst/>
                        </a:rPr>
                        <a:t>2%</a:t>
                      </a:r>
                      <a:endParaRPr lang="is-IS" sz="1000" b="0" i="0" u="none" strike="noStrike">
                        <a:effectLst/>
                        <a:latin typeface="Microsoft Sans Serif"/>
                      </a:endParaRPr>
                    </a:p>
                  </a:txBody>
                  <a:tcPr marL="12700" marR="12700" marT="12700" marB="0" anchor="ctr"/>
                </a:tc>
              </a:tr>
              <a:tr h="169885">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dirty="0">
                          <a:effectLst/>
                        </a:rPr>
                        <a:t>Female</a:t>
                      </a:r>
                      <a:endParaRPr lang="en-US" sz="1000" b="0" i="0" u="none" strike="noStrike" dirty="0">
                        <a:effectLst/>
                        <a:latin typeface="Microsoft Sans Serif"/>
                      </a:endParaRPr>
                    </a:p>
                  </a:txBody>
                  <a:tcPr marL="12700" marR="12700" marT="12700" marB="0" anchor="b"/>
                </a:tc>
                <a:tc>
                  <a:txBody>
                    <a:bodyPr/>
                    <a:lstStyle/>
                    <a:p>
                      <a:pPr algn="ctr" fontAlgn="ctr"/>
                      <a:r>
                        <a:rPr lang="pt-BR" sz="1000" u="none" strike="noStrike">
                          <a:effectLst/>
                        </a:rPr>
                        <a:t>97%</a:t>
                      </a:r>
                      <a:endParaRPr lang="pt-BR" sz="1000" b="0" i="0" u="none" strike="noStrike">
                        <a:effectLst/>
                        <a:latin typeface="Microsoft Sans Serif"/>
                      </a:endParaRPr>
                    </a:p>
                  </a:txBody>
                  <a:tcPr marL="12700" marR="12700" marT="12700" marB="0" anchor="ctr"/>
                </a:tc>
              </a:tr>
              <a:tr h="169885">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dirty="0">
                          <a:effectLst/>
                        </a:rPr>
                        <a:t>Decline to answer</a:t>
                      </a:r>
                      <a:endParaRPr lang="en-US" sz="1000" b="0" i="0" u="none" strike="noStrike" dirty="0">
                        <a:effectLst/>
                        <a:latin typeface="Microsoft Sans Serif"/>
                      </a:endParaRPr>
                    </a:p>
                  </a:txBody>
                  <a:tcPr marL="12700" marR="12700" marT="12700" marB="0" anchor="b"/>
                </a:tc>
                <a:tc>
                  <a:txBody>
                    <a:bodyPr/>
                    <a:lstStyle/>
                    <a:p>
                      <a:pPr algn="ctr" fontAlgn="ctr"/>
                      <a:r>
                        <a:rPr lang="pt-BR" sz="1000" u="none" strike="noStrike" dirty="0">
                          <a:effectLst/>
                        </a:rPr>
                        <a:t>1%</a:t>
                      </a:r>
                      <a:endParaRPr lang="pt-BR" sz="1000" b="0" i="0" u="none" strike="noStrike" dirty="0">
                        <a:effectLst/>
                        <a:latin typeface="Microsoft Sans Serif"/>
                      </a:endParaRPr>
                    </a:p>
                  </a:txBody>
                  <a:tcPr marL="12700" marR="12700" marT="12700"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60951672"/>
              </p:ext>
            </p:extLst>
          </p:nvPr>
        </p:nvGraphicFramePr>
        <p:xfrm>
          <a:off x="546100" y="3136902"/>
          <a:ext cx="2463801" cy="1244596"/>
        </p:xfrm>
        <a:graphic>
          <a:graphicData uri="http://schemas.openxmlformats.org/drawingml/2006/table">
            <a:tbl>
              <a:tblPr>
                <a:tableStyleId>{2D5ABB26-0587-4C30-8999-92F81FD0307C}</a:tableStyleId>
              </a:tblPr>
              <a:tblGrid>
                <a:gridCol w="179483"/>
                <a:gridCol w="1835613"/>
                <a:gridCol w="448705"/>
              </a:tblGrid>
              <a:tr h="390191">
                <a:tc gridSpan="2">
                  <a:txBody>
                    <a:bodyPr/>
                    <a:lstStyle/>
                    <a:p>
                      <a:pPr algn="l" fontAlgn="b"/>
                      <a:r>
                        <a:rPr lang="en-US" sz="1000" u="none" strike="noStrike" dirty="0">
                          <a:effectLst/>
                        </a:rPr>
                        <a:t>Marital Status:</a:t>
                      </a:r>
                      <a:endParaRPr lang="en-US" sz="1000" b="0" i="0" u="none" strike="noStrike" dirty="0">
                        <a:effectLst/>
                        <a:latin typeface="Microsoft Sans Serif"/>
                      </a:endParaRPr>
                    </a:p>
                  </a:txBody>
                  <a:tcPr marL="12700" marR="12700" marT="12700" marB="0" anchor="b"/>
                </a:tc>
                <a:tc hMerge="1">
                  <a:txBody>
                    <a:bodyPr/>
                    <a:lstStyle/>
                    <a:p>
                      <a:endParaRPr lang="en-US"/>
                    </a:p>
                  </a:txBody>
                  <a:tcPr/>
                </a:tc>
                <a:tc>
                  <a:txBody>
                    <a:bodyPr/>
                    <a:lstStyle/>
                    <a:p>
                      <a:pPr algn="l" fontAlgn="b"/>
                      <a:endParaRPr lang="en-US" sz="1000" b="0" i="0" u="none" strike="noStrike">
                        <a:effectLst/>
                        <a:latin typeface="Microsoft Sans Serif"/>
                      </a:endParaRPr>
                    </a:p>
                  </a:txBody>
                  <a:tcPr marL="12700" marR="12700" marT="12700" marB="0" anchor="b"/>
                </a:tc>
              </a:tr>
              <a:tr h="170881">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Now married</a:t>
                      </a:r>
                      <a:endParaRPr lang="en-US" sz="1000" b="0" i="0" u="none" strike="noStrike">
                        <a:effectLst/>
                        <a:latin typeface="Microsoft Sans Serif"/>
                      </a:endParaRPr>
                    </a:p>
                  </a:txBody>
                  <a:tcPr marL="12700" marR="12700" marT="12700" marB="0" anchor="b"/>
                </a:tc>
                <a:tc>
                  <a:txBody>
                    <a:bodyPr/>
                    <a:lstStyle/>
                    <a:p>
                      <a:pPr algn="ctr" fontAlgn="ctr"/>
                      <a:r>
                        <a:rPr lang="is-IS" sz="1000" u="none" strike="noStrike">
                          <a:effectLst/>
                        </a:rPr>
                        <a:t>66%</a:t>
                      </a:r>
                      <a:endParaRPr lang="is-IS" sz="1000" b="0" i="0" u="none" strike="noStrike">
                        <a:effectLst/>
                        <a:latin typeface="Microsoft Sans Serif"/>
                      </a:endParaRPr>
                    </a:p>
                  </a:txBody>
                  <a:tcPr marL="12700" marR="12700" marT="12700" marB="0" anchor="ctr"/>
                </a:tc>
              </a:tr>
              <a:tr h="170881">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Never married</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9%</a:t>
                      </a:r>
                      <a:endParaRPr lang="pt-BR" sz="1000" b="0" i="0" u="none" strike="noStrike">
                        <a:effectLst/>
                        <a:latin typeface="Microsoft Sans Serif"/>
                      </a:endParaRPr>
                    </a:p>
                  </a:txBody>
                  <a:tcPr marL="12700" marR="12700" marT="12700" marB="0" anchor="ctr"/>
                </a:tc>
              </a:tr>
              <a:tr h="170881">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Divorced/Separated/Widowed</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10%</a:t>
                      </a:r>
                      <a:endParaRPr lang="pt-BR" sz="1000" b="0" i="0" u="none" strike="noStrike">
                        <a:effectLst/>
                        <a:latin typeface="Microsoft Sans Serif"/>
                      </a:endParaRPr>
                    </a:p>
                  </a:txBody>
                  <a:tcPr marL="12700" marR="12700" marT="12700" marB="0" anchor="ctr"/>
                </a:tc>
              </a:tr>
              <a:tr h="170881">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Living with a significant other</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13%</a:t>
                      </a:r>
                      <a:endParaRPr lang="pt-BR" sz="1000" b="0" i="0" u="none" strike="noStrike">
                        <a:effectLst/>
                        <a:latin typeface="Microsoft Sans Serif"/>
                      </a:endParaRPr>
                    </a:p>
                  </a:txBody>
                  <a:tcPr marL="12700" marR="12700" marT="12700" marB="0" anchor="ctr"/>
                </a:tc>
              </a:tr>
              <a:tr h="170881">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dirty="0">
                          <a:effectLst/>
                        </a:rPr>
                        <a:t>Decline to answer</a:t>
                      </a:r>
                      <a:endParaRPr lang="en-US" sz="1000" b="0" i="0" u="none" strike="noStrike" dirty="0">
                        <a:effectLst/>
                        <a:latin typeface="Microsoft Sans Serif"/>
                      </a:endParaRPr>
                    </a:p>
                  </a:txBody>
                  <a:tcPr marL="12700" marR="12700" marT="12700" marB="0" anchor="b"/>
                </a:tc>
                <a:tc>
                  <a:txBody>
                    <a:bodyPr/>
                    <a:lstStyle/>
                    <a:p>
                      <a:pPr algn="ctr" fontAlgn="ctr"/>
                      <a:r>
                        <a:rPr lang="is-IS" sz="1000" u="none" strike="noStrike" dirty="0">
                          <a:effectLst/>
                        </a:rPr>
                        <a:t>2%</a:t>
                      </a:r>
                      <a:endParaRPr lang="is-IS" sz="1000" b="0" i="0" u="none" strike="noStrike" dirty="0">
                        <a:effectLst/>
                        <a:latin typeface="Microsoft Sans Serif"/>
                      </a:endParaRPr>
                    </a:p>
                  </a:txBody>
                  <a:tcPr marL="12700" marR="12700" marT="12700" marB="0" anchor="ct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48532648"/>
              </p:ext>
            </p:extLst>
          </p:nvPr>
        </p:nvGraphicFramePr>
        <p:xfrm>
          <a:off x="520701" y="4474641"/>
          <a:ext cx="2438399" cy="1977753"/>
        </p:xfrm>
        <a:graphic>
          <a:graphicData uri="http://schemas.openxmlformats.org/drawingml/2006/table">
            <a:tbl>
              <a:tblPr>
                <a:tableStyleId>{2D5ABB26-0587-4C30-8999-92F81FD0307C}</a:tableStyleId>
              </a:tblPr>
              <a:tblGrid>
                <a:gridCol w="177632"/>
                <a:gridCol w="1816687"/>
                <a:gridCol w="444080"/>
              </a:tblGrid>
              <a:tr h="326753">
                <a:tc gridSpan="2">
                  <a:txBody>
                    <a:bodyPr/>
                    <a:lstStyle/>
                    <a:p>
                      <a:pPr algn="l" fontAlgn="b"/>
                      <a:r>
                        <a:rPr lang="en-US" sz="1000" u="none" strike="noStrike" dirty="0">
                          <a:effectLst/>
                        </a:rPr>
                        <a:t>Number of children:</a:t>
                      </a:r>
                      <a:endParaRPr lang="en-US" sz="1000" b="0" i="0" u="none" strike="noStrike" dirty="0">
                        <a:effectLst/>
                        <a:latin typeface="Microsoft Sans Serif"/>
                      </a:endParaRPr>
                    </a:p>
                  </a:txBody>
                  <a:tcPr marL="12700" marR="12700" marT="12700" marB="0" anchor="b"/>
                </a:tc>
                <a:tc hMerge="1">
                  <a:txBody>
                    <a:bodyPr/>
                    <a:lstStyle/>
                    <a:p>
                      <a:endParaRPr lang="en-US"/>
                    </a:p>
                  </a:txBody>
                  <a:tcPr/>
                </a:tc>
                <a:tc>
                  <a:txBody>
                    <a:bodyPr/>
                    <a:lstStyle/>
                    <a:p>
                      <a:pPr algn="l" fontAlgn="b"/>
                      <a:endParaRPr lang="en-US" sz="1000" b="0" i="0" u="none" strike="noStrike">
                        <a:effectLst/>
                        <a:latin typeface="Microsoft Sans Serif"/>
                      </a:endParaRPr>
                    </a:p>
                  </a:txBody>
                  <a:tcPr marL="12700" marR="12700" marT="12700" marB="0" anchor="b"/>
                </a:tc>
              </a:tr>
              <a:tr h="162984">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I am expecting my first</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1%</a:t>
                      </a:r>
                      <a:endParaRPr lang="pt-BR" sz="1000" b="0" i="0" u="none" strike="noStrike">
                        <a:effectLst/>
                        <a:latin typeface="Microsoft Sans Serif"/>
                      </a:endParaRPr>
                    </a:p>
                  </a:txBody>
                  <a:tcPr marL="12700" marR="12700" marT="12700" marB="0" anchor="ctr"/>
                </a:tc>
              </a:tr>
              <a:tr h="162984">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0</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7%</a:t>
                      </a:r>
                      <a:endParaRPr lang="pt-BR" sz="1000" b="0" i="0" u="none" strike="noStrike">
                        <a:effectLst/>
                        <a:latin typeface="Microsoft Sans Serif"/>
                      </a:endParaRPr>
                    </a:p>
                  </a:txBody>
                  <a:tcPr marL="12700" marR="12700" marT="12700" marB="0" anchor="ctr"/>
                </a:tc>
              </a:tr>
              <a:tr h="162984">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1</a:t>
                      </a:r>
                      <a:endParaRPr lang="en-US" sz="1000" b="0" i="0" u="none" strike="noStrike">
                        <a:effectLst/>
                        <a:latin typeface="Microsoft Sans Serif"/>
                      </a:endParaRPr>
                    </a:p>
                  </a:txBody>
                  <a:tcPr marL="12700" marR="12700" marT="12700" marB="0" anchor="b"/>
                </a:tc>
                <a:tc>
                  <a:txBody>
                    <a:bodyPr/>
                    <a:lstStyle/>
                    <a:p>
                      <a:pPr algn="ctr" fontAlgn="ctr"/>
                      <a:r>
                        <a:rPr lang="is-IS" sz="1000" u="none" strike="noStrike">
                          <a:effectLst/>
                        </a:rPr>
                        <a:t>23%</a:t>
                      </a:r>
                      <a:endParaRPr lang="is-IS" sz="1000" b="0" i="0" u="none" strike="noStrike">
                        <a:effectLst/>
                        <a:latin typeface="Microsoft Sans Serif"/>
                      </a:endParaRPr>
                    </a:p>
                  </a:txBody>
                  <a:tcPr marL="12700" marR="12700" marT="12700" marB="0" anchor="ctr"/>
                </a:tc>
              </a:tr>
              <a:tr h="162984">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is-IS" sz="1000" u="none" strike="noStrike">
                          <a:effectLst/>
                        </a:rPr>
                        <a:t>2</a:t>
                      </a:r>
                      <a:endParaRPr lang="is-I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36%</a:t>
                      </a:r>
                      <a:endParaRPr lang="pt-BR" sz="1000" b="0" i="0" u="none" strike="noStrike">
                        <a:effectLst/>
                        <a:latin typeface="Microsoft Sans Serif"/>
                      </a:endParaRPr>
                    </a:p>
                  </a:txBody>
                  <a:tcPr marL="12700" marR="12700" marT="12700" marB="0" anchor="ctr"/>
                </a:tc>
              </a:tr>
              <a:tr h="162984">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dirty="0">
                          <a:effectLst/>
                        </a:rPr>
                        <a:t>3</a:t>
                      </a:r>
                      <a:endParaRPr lang="en-US" sz="1000" b="0" i="0" u="none" strike="noStrike" dirty="0">
                        <a:effectLst/>
                        <a:latin typeface="Microsoft Sans Serif"/>
                      </a:endParaRPr>
                    </a:p>
                  </a:txBody>
                  <a:tcPr marL="12700" marR="12700" marT="12700" marB="0" anchor="b"/>
                </a:tc>
                <a:tc>
                  <a:txBody>
                    <a:bodyPr/>
                    <a:lstStyle/>
                    <a:p>
                      <a:pPr algn="ctr" fontAlgn="ctr"/>
                      <a:r>
                        <a:rPr lang="pt-BR" sz="1000" u="none" strike="noStrike">
                          <a:effectLst/>
                        </a:rPr>
                        <a:t>19%</a:t>
                      </a:r>
                      <a:endParaRPr lang="pt-BR" sz="1000" b="0" i="0" u="none" strike="noStrike">
                        <a:effectLst/>
                        <a:latin typeface="Microsoft Sans Serif"/>
                      </a:endParaRPr>
                    </a:p>
                  </a:txBody>
                  <a:tcPr marL="12700" marR="12700" marT="12700" marB="0" anchor="ctr"/>
                </a:tc>
              </a:tr>
              <a:tr h="162984">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4</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8%</a:t>
                      </a:r>
                      <a:endParaRPr lang="pt-BR" sz="1000" b="0" i="0" u="none" strike="noStrike">
                        <a:effectLst/>
                        <a:latin typeface="Microsoft Sans Serif"/>
                      </a:endParaRPr>
                    </a:p>
                  </a:txBody>
                  <a:tcPr marL="12700" marR="12700" marT="12700" marB="0" anchor="ctr"/>
                </a:tc>
              </a:tr>
              <a:tr h="162984">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5</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3%</a:t>
                      </a:r>
                      <a:endParaRPr lang="pt-BR" sz="1000" b="0" i="0" u="none" strike="noStrike">
                        <a:effectLst/>
                        <a:latin typeface="Microsoft Sans Serif"/>
                      </a:endParaRPr>
                    </a:p>
                  </a:txBody>
                  <a:tcPr marL="12700" marR="12700" marT="12700" marB="0" anchor="ctr"/>
                </a:tc>
              </a:tr>
              <a:tr h="162984">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6</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1%</a:t>
                      </a:r>
                      <a:endParaRPr lang="pt-BR" sz="1000" b="0" i="0" u="none" strike="noStrike">
                        <a:effectLst/>
                        <a:latin typeface="Microsoft Sans Serif"/>
                      </a:endParaRPr>
                    </a:p>
                  </a:txBody>
                  <a:tcPr marL="12700" marR="12700" marT="12700" marB="0" anchor="ctr"/>
                </a:tc>
              </a:tr>
              <a:tr h="162984">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More than 6</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1%</a:t>
                      </a:r>
                      <a:endParaRPr lang="pt-BR" sz="1000" b="0" i="0" u="none" strike="noStrike">
                        <a:effectLst/>
                        <a:latin typeface="Microsoft Sans Serif"/>
                      </a:endParaRPr>
                    </a:p>
                  </a:txBody>
                  <a:tcPr marL="12700" marR="12700" marT="12700" marB="0" anchor="ctr"/>
                </a:tc>
              </a:tr>
              <a:tr h="162984">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Decline to answer</a:t>
                      </a:r>
                      <a:endParaRPr lang="en-US" sz="1000" b="0" i="0" u="none" strike="noStrike">
                        <a:effectLst/>
                        <a:latin typeface="Microsoft Sans Serif"/>
                      </a:endParaRPr>
                    </a:p>
                  </a:txBody>
                  <a:tcPr marL="12700" marR="12700" marT="12700" marB="0" anchor="b"/>
                </a:tc>
                <a:tc>
                  <a:txBody>
                    <a:bodyPr/>
                    <a:lstStyle/>
                    <a:p>
                      <a:pPr algn="ctr" fontAlgn="ctr"/>
                      <a:r>
                        <a:rPr lang="is-IS" sz="1000" u="none" strike="noStrike" dirty="0">
                          <a:effectLst/>
                        </a:rPr>
                        <a:t>2%</a:t>
                      </a:r>
                      <a:endParaRPr lang="is-IS" sz="1000" b="0" i="0" u="none" strike="noStrike" dirty="0">
                        <a:effectLst/>
                        <a:latin typeface="Microsoft Sans Serif"/>
                      </a:endParaRPr>
                    </a:p>
                  </a:txBody>
                  <a:tcPr marL="12700" marR="12700" marT="12700"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154137621"/>
              </p:ext>
            </p:extLst>
          </p:nvPr>
        </p:nvGraphicFramePr>
        <p:xfrm>
          <a:off x="3244851" y="1270001"/>
          <a:ext cx="2806699" cy="2012950"/>
        </p:xfrm>
        <a:graphic>
          <a:graphicData uri="http://schemas.openxmlformats.org/drawingml/2006/table">
            <a:tbl>
              <a:tblPr>
                <a:tableStyleId>{2D5ABB26-0587-4C30-8999-92F81FD0307C}</a:tableStyleId>
              </a:tblPr>
              <a:tblGrid>
                <a:gridCol w="204461"/>
                <a:gridCol w="2091084"/>
                <a:gridCol w="511154"/>
              </a:tblGrid>
              <a:tr h="361950">
                <a:tc gridSpan="2">
                  <a:txBody>
                    <a:bodyPr/>
                    <a:lstStyle/>
                    <a:p>
                      <a:pPr algn="l" fontAlgn="b"/>
                      <a:r>
                        <a:rPr lang="en-US" sz="1000" u="none" strike="noStrike" dirty="0">
                          <a:effectLst/>
                        </a:rPr>
                        <a:t>Race:</a:t>
                      </a:r>
                      <a:endParaRPr lang="en-US" sz="1000" b="0" i="0" u="none" strike="noStrike" dirty="0">
                        <a:effectLst/>
                        <a:latin typeface="Microsoft Sans Serif"/>
                      </a:endParaRPr>
                    </a:p>
                  </a:txBody>
                  <a:tcPr marL="12700" marR="12700" marT="12700" marB="0" anchor="b"/>
                </a:tc>
                <a:tc hMerge="1">
                  <a:txBody>
                    <a:bodyPr/>
                    <a:lstStyle/>
                    <a:p>
                      <a:endParaRPr lang="en-US"/>
                    </a:p>
                  </a:txBody>
                  <a:tcPr/>
                </a:tc>
                <a:tc>
                  <a:txBody>
                    <a:bodyPr/>
                    <a:lstStyle/>
                    <a:p>
                      <a:pPr algn="l" fontAlgn="b"/>
                      <a:endParaRPr lang="en-US" sz="1000" b="0" i="0" u="none" strike="noStrike">
                        <a:effectLst/>
                        <a:latin typeface="Microsoft Sans Serif"/>
                      </a:endParaRPr>
                    </a:p>
                  </a:txBody>
                  <a:tcPr marL="12700" marR="12700" marT="12700" marB="0" anchor="b"/>
                </a:tc>
              </a:tr>
              <a:tr h="156845">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White</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76%</a:t>
                      </a:r>
                      <a:endParaRPr lang="pt-BR" sz="1000" b="0" i="0" u="none" strike="noStrike">
                        <a:effectLst/>
                        <a:latin typeface="Microsoft Sans Serif"/>
                      </a:endParaRPr>
                    </a:p>
                  </a:txBody>
                  <a:tcPr marL="12700" marR="12700" marT="12700" marB="0" anchor="ctr"/>
                </a:tc>
              </a:tr>
              <a:tr h="156845">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Black or African-American</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7%</a:t>
                      </a:r>
                      <a:endParaRPr lang="pt-BR" sz="1000" b="0" i="0" u="none" strike="noStrike">
                        <a:effectLst/>
                        <a:latin typeface="Microsoft Sans Serif"/>
                      </a:endParaRPr>
                    </a:p>
                  </a:txBody>
                  <a:tcPr marL="12700" marR="12700" marT="12700" marB="0" anchor="ctr"/>
                </a:tc>
              </a:tr>
              <a:tr h="156845">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American Indian or Alaskan Native</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1%</a:t>
                      </a:r>
                      <a:endParaRPr lang="pt-BR" sz="1000" b="0" i="0" u="none" strike="noStrike">
                        <a:effectLst/>
                        <a:latin typeface="Microsoft Sans Serif"/>
                      </a:endParaRPr>
                    </a:p>
                  </a:txBody>
                  <a:tcPr marL="12700" marR="12700" marT="12700" marB="0" anchor="ctr"/>
                </a:tc>
              </a:tr>
              <a:tr h="156845">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Asian Indian</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1%</a:t>
                      </a:r>
                      <a:endParaRPr lang="pt-BR" sz="1000" b="0" i="0" u="none" strike="noStrike">
                        <a:effectLst/>
                        <a:latin typeface="Microsoft Sans Serif"/>
                      </a:endParaRPr>
                    </a:p>
                  </a:txBody>
                  <a:tcPr marL="12700" marR="12700" marT="12700" marB="0" anchor="ctr"/>
                </a:tc>
              </a:tr>
              <a:tr h="156845">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dirty="0">
                          <a:effectLst/>
                        </a:rPr>
                        <a:t>Chinese</a:t>
                      </a:r>
                      <a:endParaRPr lang="en-US" sz="1000" b="0" i="0" u="none" strike="noStrike" dirty="0">
                        <a:effectLst/>
                        <a:latin typeface="Microsoft Sans Serif"/>
                      </a:endParaRPr>
                    </a:p>
                  </a:txBody>
                  <a:tcPr marL="12700" marR="12700" marT="12700" marB="0" anchor="b"/>
                </a:tc>
                <a:tc>
                  <a:txBody>
                    <a:bodyPr/>
                    <a:lstStyle/>
                    <a:p>
                      <a:pPr algn="ctr" fontAlgn="ctr"/>
                      <a:r>
                        <a:rPr lang="is-IS" sz="1000" u="none" strike="noStrike">
                          <a:effectLst/>
                        </a:rPr>
                        <a:t>2%</a:t>
                      </a:r>
                      <a:endParaRPr lang="is-IS" sz="1000" b="0" i="0" u="none" strike="noStrike">
                        <a:effectLst/>
                        <a:latin typeface="Microsoft Sans Serif"/>
                      </a:endParaRPr>
                    </a:p>
                  </a:txBody>
                  <a:tcPr marL="12700" marR="12700" marT="12700" marB="0" anchor="ctr"/>
                </a:tc>
              </a:tr>
              <a:tr h="156845">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dirty="0">
                          <a:effectLst/>
                        </a:rPr>
                        <a:t>Filipino</a:t>
                      </a:r>
                      <a:endParaRPr lang="en-US" sz="1000" b="0" i="0" u="none" strike="noStrike" dirty="0">
                        <a:effectLst/>
                        <a:latin typeface="Microsoft Sans Serif"/>
                      </a:endParaRPr>
                    </a:p>
                  </a:txBody>
                  <a:tcPr marL="12700" marR="12700" marT="12700" marB="0" anchor="b"/>
                </a:tc>
                <a:tc>
                  <a:txBody>
                    <a:bodyPr/>
                    <a:lstStyle/>
                    <a:p>
                      <a:pPr algn="ctr" fontAlgn="ctr"/>
                      <a:r>
                        <a:rPr lang="pt-BR" sz="1000" u="none" strike="noStrike">
                          <a:effectLst/>
                        </a:rPr>
                        <a:t>1%</a:t>
                      </a:r>
                      <a:endParaRPr lang="pt-BR" sz="1000" b="0" i="0" u="none" strike="noStrike">
                        <a:effectLst/>
                        <a:latin typeface="Microsoft Sans Serif"/>
                      </a:endParaRPr>
                    </a:p>
                  </a:txBody>
                  <a:tcPr marL="12700" marR="12700" marT="12700" marB="0" anchor="ctr"/>
                </a:tc>
              </a:tr>
              <a:tr h="156845">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Other Asian</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1%</a:t>
                      </a:r>
                      <a:endParaRPr lang="pt-BR" sz="1000" b="0" i="0" u="none" strike="noStrike">
                        <a:effectLst/>
                        <a:latin typeface="Microsoft Sans Serif"/>
                      </a:endParaRPr>
                    </a:p>
                  </a:txBody>
                  <a:tcPr marL="12700" marR="12700" marT="12700" marB="0" anchor="ctr"/>
                </a:tc>
              </a:tr>
              <a:tr h="156845">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Japanese</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1%</a:t>
                      </a:r>
                      <a:endParaRPr lang="pt-BR" sz="1000" b="0" i="0" u="none" strike="noStrike">
                        <a:effectLst/>
                        <a:latin typeface="Microsoft Sans Serif"/>
                      </a:endParaRPr>
                    </a:p>
                  </a:txBody>
                  <a:tcPr marL="12700" marR="12700" marT="12700" marB="0" anchor="ctr"/>
                </a:tc>
              </a:tr>
              <a:tr h="156845">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dirty="0">
                          <a:effectLst/>
                        </a:rPr>
                        <a:t>Other race</a:t>
                      </a:r>
                      <a:endParaRPr lang="en-US" sz="1000" b="0" i="0" u="none" strike="noStrike" dirty="0">
                        <a:effectLst/>
                        <a:latin typeface="Microsoft Sans Serif"/>
                      </a:endParaRPr>
                    </a:p>
                  </a:txBody>
                  <a:tcPr marL="12700" marR="12700" marT="12700" marB="0" anchor="b"/>
                </a:tc>
                <a:tc>
                  <a:txBody>
                    <a:bodyPr/>
                    <a:lstStyle/>
                    <a:p>
                      <a:pPr algn="ctr" fontAlgn="ctr"/>
                      <a:r>
                        <a:rPr lang="pt-BR" sz="1000" u="none" strike="noStrike">
                          <a:effectLst/>
                        </a:rPr>
                        <a:t>6%</a:t>
                      </a:r>
                      <a:endParaRPr lang="pt-BR" sz="1000" b="0" i="0" u="none" strike="noStrike">
                        <a:effectLst/>
                        <a:latin typeface="Microsoft Sans Serif"/>
                      </a:endParaRPr>
                    </a:p>
                  </a:txBody>
                  <a:tcPr marL="12700" marR="12700" marT="12700" marB="0" anchor="ctr"/>
                </a:tc>
              </a:tr>
              <a:tr h="156845">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Decline to answer</a:t>
                      </a:r>
                      <a:endParaRPr lang="en-US" sz="1000" b="0" i="0" u="none" strike="noStrike">
                        <a:effectLst/>
                        <a:latin typeface="Microsoft Sans Serif"/>
                      </a:endParaRPr>
                    </a:p>
                  </a:txBody>
                  <a:tcPr marL="12700" marR="12700" marT="12700" marB="0" anchor="b"/>
                </a:tc>
                <a:tc>
                  <a:txBody>
                    <a:bodyPr/>
                    <a:lstStyle/>
                    <a:p>
                      <a:pPr algn="ctr" fontAlgn="ctr"/>
                      <a:r>
                        <a:rPr lang="it-IT" sz="1000" u="none" strike="noStrike" dirty="0">
                          <a:effectLst/>
                        </a:rPr>
                        <a:t>5%</a:t>
                      </a:r>
                      <a:endParaRPr lang="it-IT" sz="1000" b="0" i="0" u="none" strike="noStrike" dirty="0">
                        <a:effectLst/>
                        <a:latin typeface="Microsoft Sans Serif"/>
                      </a:endParaRPr>
                    </a:p>
                  </a:txBody>
                  <a:tcPr marL="12700" marR="12700" marT="12700" marB="0"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344890494"/>
              </p:ext>
            </p:extLst>
          </p:nvPr>
        </p:nvGraphicFramePr>
        <p:xfrm>
          <a:off x="6197601" y="1257300"/>
          <a:ext cx="2412999" cy="1854741"/>
        </p:xfrm>
        <a:graphic>
          <a:graphicData uri="http://schemas.openxmlformats.org/drawingml/2006/table">
            <a:tbl>
              <a:tblPr>
                <a:tableStyleId>{2D5ABB26-0587-4C30-8999-92F81FD0307C}</a:tableStyleId>
              </a:tblPr>
              <a:tblGrid>
                <a:gridCol w="175781"/>
                <a:gridCol w="1797765"/>
                <a:gridCol w="439453"/>
              </a:tblGrid>
              <a:tr h="368367">
                <a:tc gridSpan="2">
                  <a:txBody>
                    <a:bodyPr/>
                    <a:lstStyle/>
                    <a:p>
                      <a:pPr algn="l" fontAlgn="b"/>
                      <a:r>
                        <a:rPr lang="en-US" sz="1000" u="none" strike="noStrike">
                          <a:effectLst/>
                        </a:rPr>
                        <a:t>Hispanic:</a:t>
                      </a:r>
                      <a:endParaRPr lang="en-US" sz="1000" b="0" i="0" u="none" strike="noStrike">
                        <a:effectLst/>
                        <a:latin typeface="Microsoft Sans Serif"/>
                      </a:endParaRPr>
                    </a:p>
                  </a:txBody>
                  <a:tcPr marL="12700" marR="12700" marT="12700" marB="0" anchor="b"/>
                </a:tc>
                <a:tc hMerge="1">
                  <a:txBody>
                    <a:bodyPr/>
                    <a:lstStyle/>
                    <a:p>
                      <a:endParaRPr lang="en-US"/>
                    </a:p>
                  </a:txBody>
                  <a:tcPr/>
                </a:tc>
                <a:tc>
                  <a:txBody>
                    <a:bodyPr/>
                    <a:lstStyle/>
                    <a:p>
                      <a:pPr algn="l" fontAlgn="b"/>
                      <a:endParaRPr lang="en-US" sz="1000" b="0" i="0" u="none" strike="noStrike">
                        <a:effectLst/>
                        <a:latin typeface="Microsoft Sans Serif"/>
                      </a:endParaRPr>
                    </a:p>
                  </a:txBody>
                  <a:tcPr marL="12700" marR="12700" marT="12700" marB="0" anchor="b"/>
                </a:tc>
              </a:tr>
              <a:tr h="325959">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No, not of Hispanic, Latino or Spanish origin</a:t>
                      </a:r>
                      <a:endParaRPr lang="en-US" sz="1000" b="0" i="0" u="none" strike="noStrike">
                        <a:effectLst/>
                        <a:latin typeface="Microsoft Sans Serif"/>
                      </a:endParaRPr>
                    </a:p>
                  </a:txBody>
                  <a:tcPr marL="12700" marR="12700" marT="12700" marB="0" anchor="b"/>
                </a:tc>
                <a:tc>
                  <a:txBody>
                    <a:bodyPr/>
                    <a:lstStyle/>
                    <a:p>
                      <a:pPr algn="ctr" fontAlgn="ctr"/>
                      <a:r>
                        <a:rPr lang="it-IT" sz="1000" u="none" strike="noStrike">
                          <a:effectLst/>
                        </a:rPr>
                        <a:t>84%</a:t>
                      </a:r>
                      <a:endParaRPr lang="it-IT" sz="1000" b="0" i="0" u="none" strike="noStrike">
                        <a:effectLst/>
                        <a:latin typeface="Microsoft Sans Serif"/>
                      </a:endParaRPr>
                    </a:p>
                  </a:txBody>
                  <a:tcPr marL="12700" marR="12700" marT="12700" marB="0" anchor="ctr"/>
                </a:tc>
              </a:tr>
              <a:tr h="325959">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dirty="0">
                          <a:effectLst/>
                        </a:rPr>
                        <a:t>Yes, Mexican, Mexican American, Chicano</a:t>
                      </a:r>
                      <a:endParaRPr lang="en-US" sz="1000" b="0" i="0" u="none" strike="noStrike" dirty="0">
                        <a:effectLst/>
                        <a:latin typeface="Microsoft Sans Serif"/>
                      </a:endParaRPr>
                    </a:p>
                  </a:txBody>
                  <a:tcPr marL="12700" marR="12700" marT="12700" marB="0" anchor="b"/>
                </a:tc>
                <a:tc>
                  <a:txBody>
                    <a:bodyPr/>
                    <a:lstStyle/>
                    <a:p>
                      <a:pPr algn="ctr" fontAlgn="ctr"/>
                      <a:r>
                        <a:rPr lang="pt-BR" sz="1000" u="none" strike="noStrike">
                          <a:effectLst/>
                        </a:rPr>
                        <a:t>6%</a:t>
                      </a:r>
                      <a:endParaRPr lang="pt-BR" sz="1000" b="0" i="0" u="none" strike="noStrike">
                        <a:effectLst/>
                        <a:latin typeface="Microsoft Sans Serif"/>
                      </a:endParaRPr>
                    </a:p>
                  </a:txBody>
                  <a:tcPr marL="12700" marR="12700" marT="12700" marB="0" anchor="ctr"/>
                </a:tc>
              </a:tr>
              <a:tr h="169499">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Yes, Puerto Rican</a:t>
                      </a:r>
                      <a:endParaRPr lang="en-US" sz="1000" b="0" i="0" u="none" strike="noStrike">
                        <a:effectLst/>
                        <a:latin typeface="Microsoft Sans Serif"/>
                      </a:endParaRPr>
                    </a:p>
                  </a:txBody>
                  <a:tcPr marL="12700" marR="12700" marT="12700" marB="0" anchor="b"/>
                </a:tc>
                <a:tc>
                  <a:txBody>
                    <a:bodyPr/>
                    <a:lstStyle/>
                    <a:p>
                      <a:pPr algn="ctr" fontAlgn="ctr"/>
                      <a:r>
                        <a:rPr lang="is-IS" sz="1000" u="none" strike="noStrike">
                          <a:effectLst/>
                        </a:rPr>
                        <a:t>2%</a:t>
                      </a:r>
                      <a:endParaRPr lang="is-IS" sz="1000" b="0" i="0" u="none" strike="noStrike">
                        <a:effectLst/>
                        <a:latin typeface="Microsoft Sans Serif"/>
                      </a:endParaRPr>
                    </a:p>
                  </a:txBody>
                  <a:tcPr marL="12700" marR="12700" marT="12700" marB="0" anchor="ctr"/>
                </a:tc>
              </a:tr>
              <a:tr h="169499">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Yes, Cuban</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1%</a:t>
                      </a:r>
                      <a:endParaRPr lang="pt-BR" sz="1000" b="0" i="0" u="none" strike="noStrike">
                        <a:effectLst/>
                        <a:latin typeface="Microsoft Sans Serif"/>
                      </a:endParaRPr>
                    </a:p>
                  </a:txBody>
                  <a:tcPr marL="12700" marR="12700" marT="12700" marB="0" anchor="ctr"/>
                </a:tc>
              </a:tr>
              <a:tr h="325959">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Yes, other Hispanic, Latino or Spanish origin</a:t>
                      </a:r>
                      <a:endParaRPr lang="en-US" sz="1000" b="0" i="0" u="none" strike="noStrike">
                        <a:effectLst/>
                        <a:latin typeface="Microsoft Sans Serif"/>
                      </a:endParaRPr>
                    </a:p>
                  </a:txBody>
                  <a:tcPr marL="12700" marR="12700" marT="12700" marB="0" anchor="b"/>
                </a:tc>
                <a:tc>
                  <a:txBody>
                    <a:bodyPr/>
                    <a:lstStyle/>
                    <a:p>
                      <a:pPr algn="ctr" fontAlgn="ctr"/>
                      <a:r>
                        <a:rPr lang="it-IT" sz="1000" u="none" strike="noStrike">
                          <a:effectLst/>
                        </a:rPr>
                        <a:t>4%</a:t>
                      </a:r>
                      <a:endParaRPr lang="it-IT" sz="1000" b="0" i="0" u="none" strike="noStrike">
                        <a:effectLst/>
                        <a:latin typeface="Microsoft Sans Serif"/>
                      </a:endParaRPr>
                    </a:p>
                  </a:txBody>
                  <a:tcPr marL="12700" marR="12700" marT="12700" marB="0" anchor="ctr"/>
                </a:tc>
              </a:tr>
              <a:tr h="169499">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Decline to answer</a:t>
                      </a:r>
                      <a:endParaRPr lang="en-US" sz="1000" b="0" i="0" u="none" strike="noStrike">
                        <a:effectLst/>
                        <a:latin typeface="Microsoft Sans Serif"/>
                      </a:endParaRPr>
                    </a:p>
                  </a:txBody>
                  <a:tcPr marL="12700" marR="12700" marT="12700" marB="0" anchor="b"/>
                </a:tc>
                <a:tc>
                  <a:txBody>
                    <a:bodyPr/>
                    <a:lstStyle/>
                    <a:p>
                      <a:pPr algn="ctr" fontAlgn="ctr"/>
                      <a:r>
                        <a:rPr lang="it-IT" sz="1000" u="none" strike="noStrike" dirty="0">
                          <a:effectLst/>
                        </a:rPr>
                        <a:t>4%</a:t>
                      </a:r>
                      <a:endParaRPr lang="it-IT" sz="1000" b="0" i="0" u="none" strike="noStrike" dirty="0">
                        <a:effectLst/>
                        <a:latin typeface="Microsoft Sans Serif"/>
                      </a:endParaRPr>
                    </a:p>
                  </a:txBody>
                  <a:tcPr marL="12700" marR="12700" marT="12700" marB="0"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68807437"/>
              </p:ext>
            </p:extLst>
          </p:nvPr>
        </p:nvGraphicFramePr>
        <p:xfrm>
          <a:off x="3244851" y="3238499"/>
          <a:ext cx="2819399" cy="1764434"/>
        </p:xfrm>
        <a:graphic>
          <a:graphicData uri="http://schemas.openxmlformats.org/drawingml/2006/table">
            <a:tbl>
              <a:tblPr>
                <a:tableStyleId>{2D5ABB26-0587-4C30-8999-92F81FD0307C}</a:tableStyleId>
              </a:tblPr>
              <a:tblGrid>
                <a:gridCol w="205387"/>
                <a:gridCol w="2100546"/>
                <a:gridCol w="513466"/>
              </a:tblGrid>
              <a:tr h="291234">
                <a:tc gridSpan="2">
                  <a:txBody>
                    <a:bodyPr/>
                    <a:lstStyle/>
                    <a:p>
                      <a:pPr algn="l" fontAlgn="b"/>
                      <a:r>
                        <a:rPr lang="en-US" sz="1000" u="none" strike="noStrike">
                          <a:effectLst/>
                        </a:rPr>
                        <a:t>Education:</a:t>
                      </a:r>
                      <a:endParaRPr lang="en-US" sz="1000" b="0" i="0" u="none" strike="noStrike">
                        <a:effectLst/>
                        <a:latin typeface="Microsoft Sans Serif"/>
                      </a:endParaRPr>
                    </a:p>
                  </a:txBody>
                  <a:tcPr marL="12700" marR="12700" marT="12700" marB="0" anchor="b"/>
                </a:tc>
                <a:tc hMerge="1">
                  <a:txBody>
                    <a:bodyPr/>
                    <a:lstStyle/>
                    <a:p>
                      <a:endParaRPr lang="en-US"/>
                    </a:p>
                  </a:txBody>
                  <a:tcPr/>
                </a:tc>
                <a:tc>
                  <a:txBody>
                    <a:bodyPr/>
                    <a:lstStyle/>
                    <a:p>
                      <a:pPr algn="l" fontAlgn="b"/>
                      <a:endParaRPr lang="en-US" sz="1000" b="0" i="0" u="none" strike="noStrike" dirty="0">
                        <a:effectLst/>
                        <a:latin typeface="Microsoft Sans Serif"/>
                      </a:endParaRPr>
                    </a:p>
                  </a:txBody>
                  <a:tcPr marL="12700" marR="12700" marT="12700" marB="0" anchor="b"/>
                </a:tc>
              </a:tr>
              <a:tr h="163568">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dirty="0">
                          <a:effectLst/>
                        </a:rPr>
                        <a:t>Less than high school</a:t>
                      </a:r>
                      <a:endParaRPr lang="en-US" sz="1000" b="0" i="0" u="none" strike="noStrike" dirty="0">
                        <a:effectLst/>
                        <a:latin typeface="Microsoft Sans Serif"/>
                      </a:endParaRPr>
                    </a:p>
                  </a:txBody>
                  <a:tcPr marL="12700" marR="12700" marT="12700" marB="0" anchor="b"/>
                </a:tc>
                <a:tc>
                  <a:txBody>
                    <a:bodyPr/>
                    <a:lstStyle/>
                    <a:p>
                      <a:pPr algn="ctr" fontAlgn="ctr"/>
                      <a:r>
                        <a:rPr lang="en-US" sz="1000" u="none" strike="noStrike">
                          <a:effectLst/>
                        </a:rPr>
                        <a:t>0%</a:t>
                      </a:r>
                      <a:endParaRPr lang="en-US" sz="1000" b="0" i="0" u="none" strike="noStrike">
                        <a:effectLst/>
                        <a:latin typeface="Microsoft Sans Serif"/>
                      </a:endParaRPr>
                    </a:p>
                  </a:txBody>
                  <a:tcPr marL="12700" marR="12700" marT="12700" marB="0" anchor="ctr"/>
                </a:tc>
              </a:tr>
              <a:tr h="163568">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dirty="0">
                          <a:effectLst/>
                        </a:rPr>
                        <a:t>Some high school</a:t>
                      </a:r>
                      <a:endParaRPr lang="en-US" sz="1000" b="0" i="0" u="none" strike="noStrike" dirty="0">
                        <a:effectLst/>
                        <a:latin typeface="Microsoft Sans Serif"/>
                      </a:endParaRPr>
                    </a:p>
                  </a:txBody>
                  <a:tcPr marL="12700" marR="12700" marT="12700" marB="0" anchor="b"/>
                </a:tc>
                <a:tc>
                  <a:txBody>
                    <a:bodyPr/>
                    <a:lstStyle/>
                    <a:p>
                      <a:pPr algn="ctr" fontAlgn="ctr"/>
                      <a:r>
                        <a:rPr lang="pt-BR" sz="1000" u="none" strike="noStrike">
                          <a:effectLst/>
                        </a:rPr>
                        <a:t>1%</a:t>
                      </a:r>
                      <a:endParaRPr lang="pt-BR" sz="1000" b="0" i="0" u="none" strike="noStrike">
                        <a:effectLst/>
                        <a:latin typeface="Microsoft Sans Serif"/>
                      </a:endParaRPr>
                    </a:p>
                  </a:txBody>
                  <a:tcPr marL="12700" marR="12700" marT="12700" marB="0" anchor="ctr"/>
                </a:tc>
              </a:tr>
              <a:tr h="163568">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dirty="0">
                          <a:effectLst/>
                        </a:rPr>
                        <a:t>High school graduate or equivalent </a:t>
                      </a:r>
                      <a:endParaRPr lang="en-US" sz="1000" b="0" i="0" u="none" strike="noStrike" dirty="0">
                        <a:effectLst/>
                        <a:latin typeface="Microsoft Sans Serif"/>
                      </a:endParaRPr>
                    </a:p>
                  </a:txBody>
                  <a:tcPr marL="12700" marR="12700" marT="12700" marB="0" anchor="b"/>
                </a:tc>
                <a:tc>
                  <a:txBody>
                    <a:bodyPr/>
                    <a:lstStyle/>
                    <a:p>
                      <a:pPr algn="ctr" fontAlgn="ctr"/>
                      <a:r>
                        <a:rPr lang="pt-BR" sz="1000" u="none" strike="noStrike">
                          <a:effectLst/>
                        </a:rPr>
                        <a:t>16%</a:t>
                      </a:r>
                      <a:endParaRPr lang="pt-BR" sz="1000" b="0" i="0" u="none" strike="noStrike">
                        <a:effectLst/>
                        <a:latin typeface="Microsoft Sans Serif"/>
                      </a:endParaRPr>
                    </a:p>
                  </a:txBody>
                  <a:tcPr marL="12700" marR="12700" marT="12700" marB="0" anchor="ctr"/>
                </a:tc>
              </a:tr>
              <a:tr h="163568">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Some college but no degree</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29%</a:t>
                      </a:r>
                      <a:endParaRPr lang="pt-BR" sz="1000" b="0" i="0" u="none" strike="noStrike">
                        <a:effectLst/>
                        <a:latin typeface="Microsoft Sans Serif"/>
                      </a:endParaRPr>
                    </a:p>
                  </a:txBody>
                  <a:tcPr marL="12700" marR="12700" marT="12700" marB="0" anchor="ctr"/>
                </a:tc>
              </a:tr>
              <a:tr h="163568">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dirty="0">
                          <a:effectLst/>
                        </a:rPr>
                        <a:t>College </a:t>
                      </a:r>
                      <a:r>
                        <a:rPr lang="en-US" sz="1000" u="none" strike="noStrike" dirty="0" smtClean="0">
                          <a:effectLst/>
                        </a:rPr>
                        <a:t>graduate</a:t>
                      </a:r>
                      <a:endParaRPr lang="en-US" sz="1000" b="0" i="0" u="none" strike="noStrike" dirty="0">
                        <a:effectLst/>
                        <a:latin typeface="Microsoft Sans Serif"/>
                      </a:endParaRPr>
                    </a:p>
                  </a:txBody>
                  <a:tcPr marL="12700" marR="12700" marT="12700" marB="0" anchor="b"/>
                </a:tc>
                <a:tc>
                  <a:txBody>
                    <a:bodyPr/>
                    <a:lstStyle/>
                    <a:p>
                      <a:pPr algn="ctr" fontAlgn="ctr"/>
                      <a:r>
                        <a:rPr lang="it-IT" sz="1000" u="none" strike="noStrike">
                          <a:effectLst/>
                        </a:rPr>
                        <a:t>35%</a:t>
                      </a:r>
                      <a:endParaRPr lang="it-IT" sz="1000" b="0" i="0" u="none" strike="noStrike">
                        <a:effectLst/>
                        <a:latin typeface="Microsoft Sans Serif"/>
                      </a:endParaRPr>
                    </a:p>
                  </a:txBody>
                  <a:tcPr marL="12700" marR="12700" marT="12700" marB="0" anchor="ctr"/>
                </a:tc>
              </a:tr>
              <a:tr h="306337">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dirty="0">
                          <a:effectLst/>
                        </a:rPr>
                        <a:t>Some graduate school, but no degree</a:t>
                      </a:r>
                      <a:endParaRPr lang="en-US" sz="1000" b="0" i="0" u="none" strike="noStrike" dirty="0">
                        <a:effectLst/>
                        <a:latin typeface="Microsoft Sans Serif"/>
                      </a:endParaRPr>
                    </a:p>
                  </a:txBody>
                  <a:tcPr marL="12700" marR="12700" marT="12700" marB="0" anchor="b"/>
                </a:tc>
                <a:tc>
                  <a:txBody>
                    <a:bodyPr/>
                    <a:lstStyle/>
                    <a:p>
                      <a:pPr algn="ctr" fontAlgn="ctr"/>
                      <a:r>
                        <a:rPr lang="pt-BR" sz="1000" u="none" strike="noStrike" dirty="0">
                          <a:effectLst/>
                        </a:rPr>
                        <a:t>3%</a:t>
                      </a:r>
                      <a:endParaRPr lang="pt-BR" sz="1000" b="0" i="0" u="none" strike="noStrike" dirty="0">
                        <a:effectLst/>
                        <a:latin typeface="Microsoft Sans Serif"/>
                      </a:endParaRPr>
                    </a:p>
                  </a:txBody>
                  <a:tcPr marL="12700" marR="12700" marT="12700" marB="0" anchor="ctr"/>
                </a:tc>
              </a:tr>
              <a:tr h="163568">
                <a:tc>
                  <a:txBody>
                    <a:bodyPr/>
                    <a:lstStyle/>
                    <a:p>
                      <a:pPr algn="l" fontAlgn="b"/>
                      <a:endParaRPr lang="en-US" sz="1000" b="0" i="0" u="none" strike="noStrike" dirty="0">
                        <a:effectLst/>
                        <a:latin typeface="Microsoft Sans Serif"/>
                      </a:endParaRPr>
                    </a:p>
                  </a:txBody>
                  <a:tcPr marL="12700" marR="12700" marT="12700" marB="0" anchor="b"/>
                </a:tc>
                <a:tc>
                  <a:txBody>
                    <a:bodyPr/>
                    <a:lstStyle/>
                    <a:p>
                      <a:pPr algn="l" fontAlgn="b"/>
                      <a:r>
                        <a:rPr lang="en-US" sz="1000" u="none" strike="noStrike" dirty="0">
                          <a:effectLst/>
                        </a:rPr>
                        <a:t>Graduate </a:t>
                      </a:r>
                      <a:r>
                        <a:rPr lang="en-US" sz="1000" u="none" strike="noStrike" dirty="0" smtClean="0">
                          <a:effectLst/>
                        </a:rPr>
                        <a:t>school</a:t>
                      </a:r>
                      <a:endParaRPr lang="en-US" sz="1000" b="0" i="0" u="none" strike="noStrike" dirty="0">
                        <a:effectLst/>
                        <a:latin typeface="Microsoft Sans Serif"/>
                      </a:endParaRPr>
                    </a:p>
                  </a:txBody>
                  <a:tcPr marL="12700" marR="12700" marT="12700" marB="0" anchor="b"/>
                </a:tc>
                <a:tc>
                  <a:txBody>
                    <a:bodyPr/>
                    <a:lstStyle/>
                    <a:p>
                      <a:pPr algn="ctr" fontAlgn="ctr"/>
                      <a:r>
                        <a:rPr lang="pt-BR" sz="1000" u="none" strike="noStrike">
                          <a:effectLst/>
                        </a:rPr>
                        <a:t>13%</a:t>
                      </a:r>
                      <a:endParaRPr lang="pt-BR" sz="1000" b="0" i="0" u="none" strike="noStrike">
                        <a:effectLst/>
                        <a:latin typeface="Microsoft Sans Serif"/>
                      </a:endParaRPr>
                    </a:p>
                  </a:txBody>
                  <a:tcPr marL="12700" marR="12700" marT="12700" marB="0" anchor="ctr"/>
                </a:tc>
              </a:tr>
              <a:tr h="163568">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dirty="0">
                          <a:effectLst/>
                        </a:rPr>
                        <a:t>Decline to answer</a:t>
                      </a:r>
                      <a:endParaRPr lang="en-US" sz="1000" b="0" i="0" u="none" strike="noStrike" dirty="0">
                        <a:effectLst/>
                        <a:latin typeface="Microsoft Sans Serif"/>
                      </a:endParaRPr>
                    </a:p>
                  </a:txBody>
                  <a:tcPr marL="12700" marR="12700" marT="12700" marB="0" anchor="b"/>
                </a:tc>
                <a:tc>
                  <a:txBody>
                    <a:bodyPr/>
                    <a:lstStyle/>
                    <a:p>
                      <a:pPr algn="ctr" fontAlgn="ctr"/>
                      <a:r>
                        <a:rPr lang="is-IS" sz="1000" u="none" strike="noStrike" dirty="0">
                          <a:effectLst/>
                        </a:rPr>
                        <a:t>2%</a:t>
                      </a:r>
                      <a:endParaRPr lang="is-IS" sz="1000" b="0" i="0" u="none" strike="noStrike" dirty="0">
                        <a:effectLst/>
                        <a:latin typeface="Microsoft Sans Serif"/>
                      </a:endParaRPr>
                    </a:p>
                  </a:txBody>
                  <a:tcPr marL="12700" marR="12700" marT="12700" marB="0"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379499586"/>
              </p:ext>
            </p:extLst>
          </p:nvPr>
        </p:nvGraphicFramePr>
        <p:xfrm>
          <a:off x="3244851" y="4864099"/>
          <a:ext cx="2857499" cy="1600200"/>
        </p:xfrm>
        <a:graphic>
          <a:graphicData uri="http://schemas.openxmlformats.org/drawingml/2006/table">
            <a:tbl>
              <a:tblPr>
                <a:tableStyleId>{2D5ABB26-0587-4C30-8999-92F81FD0307C}</a:tableStyleId>
              </a:tblPr>
              <a:tblGrid>
                <a:gridCol w="208163"/>
                <a:gridCol w="2128931"/>
                <a:gridCol w="520405"/>
              </a:tblGrid>
              <a:tr h="386015">
                <a:tc gridSpan="2">
                  <a:txBody>
                    <a:bodyPr/>
                    <a:lstStyle/>
                    <a:p>
                      <a:pPr algn="l" fontAlgn="b"/>
                      <a:r>
                        <a:rPr lang="en-US" sz="1000" u="none" strike="noStrike">
                          <a:effectLst/>
                        </a:rPr>
                        <a:t>Employment:</a:t>
                      </a:r>
                      <a:endParaRPr lang="en-US" sz="1000" b="0" i="0" u="none" strike="noStrike">
                        <a:effectLst/>
                        <a:latin typeface="Microsoft Sans Serif"/>
                      </a:endParaRPr>
                    </a:p>
                  </a:txBody>
                  <a:tcPr marL="12700" marR="12700" marT="12700" marB="0" anchor="b"/>
                </a:tc>
                <a:tc hMerge="1">
                  <a:txBody>
                    <a:bodyPr/>
                    <a:lstStyle/>
                    <a:p>
                      <a:endParaRPr lang="en-US"/>
                    </a:p>
                  </a:txBody>
                  <a:tcPr/>
                </a:tc>
                <a:tc>
                  <a:txBody>
                    <a:bodyPr/>
                    <a:lstStyle/>
                    <a:p>
                      <a:pPr algn="l" fontAlgn="b"/>
                      <a:endParaRPr lang="en-US" sz="1000" b="0" i="0" u="none" strike="noStrike">
                        <a:effectLst/>
                        <a:latin typeface="Microsoft Sans Serif"/>
                      </a:endParaRPr>
                    </a:p>
                  </a:txBody>
                  <a:tcPr marL="12700" marR="12700" marT="12700" marB="0" anchor="b"/>
                </a:tc>
              </a:tr>
              <a:tr h="173455">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dirty="0">
                          <a:effectLst/>
                        </a:rPr>
                        <a:t>Employed full time</a:t>
                      </a:r>
                      <a:endParaRPr lang="en-US" sz="1000" b="0" i="0" u="none" strike="noStrike" dirty="0">
                        <a:effectLst/>
                        <a:latin typeface="Microsoft Sans Serif"/>
                      </a:endParaRPr>
                    </a:p>
                  </a:txBody>
                  <a:tcPr marL="12700" marR="12700" marT="12700" marB="0" anchor="b"/>
                </a:tc>
                <a:tc>
                  <a:txBody>
                    <a:bodyPr/>
                    <a:lstStyle/>
                    <a:p>
                      <a:pPr algn="ctr" fontAlgn="ctr"/>
                      <a:r>
                        <a:rPr lang="it-IT" sz="1000" u="none" strike="noStrike">
                          <a:effectLst/>
                        </a:rPr>
                        <a:t>34%</a:t>
                      </a:r>
                      <a:endParaRPr lang="it-IT" sz="1000" b="0" i="0" u="none" strike="noStrike">
                        <a:effectLst/>
                        <a:latin typeface="Microsoft Sans Serif"/>
                      </a:endParaRPr>
                    </a:p>
                  </a:txBody>
                  <a:tcPr marL="12700" marR="12700" marT="12700" marB="0" anchor="ctr"/>
                </a:tc>
              </a:tr>
              <a:tr h="173455">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Employed part time</a:t>
                      </a:r>
                      <a:endParaRPr lang="en-US" sz="1000" b="0" i="0" u="none" strike="noStrike">
                        <a:effectLst/>
                        <a:latin typeface="Microsoft Sans Serif"/>
                      </a:endParaRPr>
                    </a:p>
                  </a:txBody>
                  <a:tcPr marL="12700" marR="12700" marT="12700" marB="0" anchor="b"/>
                </a:tc>
                <a:tc>
                  <a:txBody>
                    <a:bodyPr/>
                    <a:lstStyle/>
                    <a:p>
                      <a:pPr algn="ctr" fontAlgn="ctr"/>
                      <a:r>
                        <a:rPr lang="is-IS" sz="1000" u="none" strike="noStrike">
                          <a:effectLst/>
                        </a:rPr>
                        <a:t>20%</a:t>
                      </a:r>
                      <a:endParaRPr lang="is-IS" sz="1000" b="0" i="0" u="none" strike="noStrike">
                        <a:effectLst/>
                        <a:latin typeface="Microsoft Sans Serif"/>
                      </a:endParaRPr>
                    </a:p>
                  </a:txBody>
                  <a:tcPr marL="12700" marR="12700" marT="12700" marB="0" anchor="ctr"/>
                </a:tc>
              </a:tr>
              <a:tr h="173455">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Retired</a:t>
                      </a:r>
                      <a:endParaRPr lang="en-US" sz="1000" b="0" i="0" u="none" strike="noStrike">
                        <a:effectLst/>
                        <a:latin typeface="Microsoft Sans Serif"/>
                      </a:endParaRPr>
                    </a:p>
                  </a:txBody>
                  <a:tcPr marL="12700" marR="12700" marT="12700" marB="0" anchor="b"/>
                </a:tc>
                <a:tc>
                  <a:txBody>
                    <a:bodyPr/>
                    <a:lstStyle/>
                    <a:p>
                      <a:pPr algn="ctr" fontAlgn="ctr"/>
                      <a:r>
                        <a:rPr lang="it-IT" sz="1000" u="none" strike="noStrike">
                          <a:effectLst/>
                        </a:rPr>
                        <a:t>4%</a:t>
                      </a:r>
                      <a:endParaRPr lang="it-IT" sz="1000" b="0" i="0" u="none" strike="noStrike">
                        <a:effectLst/>
                        <a:latin typeface="Microsoft Sans Serif"/>
                      </a:endParaRPr>
                    </a:p>
                  </a:txBody>
                  <a:tcPr marL="12700" marR="12700" marT="12700" marB="0" anchor="ctr"/>
                </a:tc>
              </a:tr>
              <a:tr h="173455">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Not employed, but looking for work</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6%</a:t>
                      </a:r>
                      <a:endParaRPr lang="pt-BR" sz="1000" b="0" i="0" u="none" strike="noStrike">
                        <a:effectLst/>
                        <a:latin typeface="Microsoft Sans Serif"/>
                      </a:endParaRPr>
                    </a:p>
                  </a:txBody>
                  <a:tcPr marL="12700" marR="12700" marT="12700" marB="0" anchor="ctr"/>
                </a:tc>
              </a:tr>
              <a:tr h="173455">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Student</a:t>
                      </a:r>
                      <a:endParaRPr lang="en-US" sz="1000" b="0" i="0" u="none" strike="noStrike">
                        <a:effectLst/>
                        <a:latin typeface="Microsoft Sans Serif"/>
                      </a:endParaRPr>
                    </a:p>
                  </a:txBody>
                  <a:tcPr marL="12700" marR="12700" marT="12700" marB="0" anchor="b"/>
                </a:tc>
                <a:tc>
                  <a:txBody>
                    <a:bodyPr/>
                    <a:lstStyle/>
                    <a:p>
                      <a:pPr algn="ctr" fontAlgn="ctr"/>
                      <a:r>
                        <a:rPr lang="is-IS" sz="1000" u="none" strike="noStrike">
                          <a:effectLst/>
                        </a:rPr>
                        <a:t>2%</a:t>
                      </a:r>
                      <a:endParaRPr lang="is-IS" sz="1000" b="0" i="0" u="none" strike="noStrike">
                        <a:effectLst/>
                        <a:latin typeface="Microsoft Sans Serif"/>
                      </a:endParaRPr>
                    </a:p>
                  </a:txBody>
                  <a:tcPr marL="12700" marR="12700" marT="12700" marB="0" anchor="ctr"/>
                </a:tc>
              </a:tr>
              <a:tr h="173455">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Do not work</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dirty="0">
                          <a:effectLst/>
                        </a:rPr>
                        <a:t>31%</a:t>
                      </a:r>
                      <a:endParaRPr lang="pt-BR" sz="1000" b="0" i="0" u="none" strike="noStrike" dirty="0">
                        <a:effectLst/>
                        <a:latin typeface="Microsoft Sans Serif"/>
                      </a:endParaRPr>
                    </a:p>
                  </a:txBody>
                  <a:tcPr marL="12700" marR="12700" marT="12700" marB="0" anchor="ctr"/>
                </a:tc>
              </a:tr>
              <a:tr h="173455">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dirty="0">
                          <a:effectLst/>
                        </a:rPr>
                        <a:t>Decline to answer</a:t>
                      </a:r>
                      <a:endParaRPr lang="en-US" sz="1000" b="0" i="0" u="none" strike="noStrike" dirty="0">
                        <a:effectLst/>
                        <a:latin typeface="Microsoft Sans Serif"/>
                      </a:endParaRPr>
                    </a:p>
                  </a:txBody>
                  <a:tcPr marL="12700" marR="12700" marT="12700" marB="0" anchor="b"/>
                </a:tc>
                <a:tc>
                  <a:txBody>
                    <a:bodyPr/>
                    <a:lstStyle/>
                    <a:p>
                      <a:pPr algn="ctr" fontAlgn="ctr"/>
                      <a:r>
                        <a:rPr lang="pt-BR" sz="1000" u="none" strike="noStrike" dirty="0">
                          <a:effectLst/>
                        </a:rPr>
                        <a:t>3%</a:t>
                      </a:r>
                      <a:endParaRPr lang="pt-BR" sz="1000" b="0" i="0" u="none" strike="noStrike" dirty="0">
                        <a:effectLst/>
                        <a:latin typeface="Microsoft Sans Serif"/>
                      </a:endParaRPr>
                    </a:p>
                  </a:txBody>
                  <a:tcPr marL="12700" marR="12700" marT="12700" marB="0" anchor="ct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957900067"/>
              </p:ext>
            </p:extLst>
          </p:nvPr>
        </p:nvGraphicFramePr>
        <p:xfrm>
          <a:off x="6235700" y="3111501"/>
          <a:ext cx="2400300" cy="2557158"/>
        </p:xfrm>
        <a:graphic>
          <a:graphicData uri="http://schemas.openxmlformats.org/drawingml/2006/table">
            <a:tbl>
              <a:tblPr>
                <a:tableStyleId>{2D5ABB26-0587-4C30-8999-92F81FD0307C}</a:tableStyleId>
              </a:tblPr>
              <a:tblGrid>
                <a:gridCol w="174857"/>
                <a:gridCol w="1695144"/>
                <a:gridCol w="530299"/>
              </a:tblGrid>
              <a:tr h="378397">
                <a:tc gridSpan="2">
                  <a:txBody>
                    <a:bodyPr/>
                    <a:lstStyle/>
                    <a:p>
                      <a:pPr algn="l" fontAlgn="b"/>
                      <a:r>
                        <a:rPr lang="en-US" sz="1000" u="none" strike="noStrike">
                          <a:effectLst/>
                        </a:rPr>
                        <a:t>Income:</a:t>
                      </a:r>
                      <a:endParaRPr lang="en-US" sz="1000" b="0" i="0" u="none" strike="noStrike">
                        <a:effectLst/>
                        <a:latin typeface="Microsoft Sans Serif"/>
                      </a:endParaRPr>
                    </a:p>
                  </a:txBody>
                  <a:tcPr marL="12700" marR="12700" marT="12700" marB="0" anchor="b"/>
                </a:tc>
                <a:tc hMerge="1">
                  <a:txBody>
                    <a:bodyPr/>
                    <a:lstStyle/>
                    <a:p>
                      <a:endParaRPr lang="en-US"/>
                    </a:p>
                  </a:txBody>
                  <a:tcPr/>
                </a:tc>
                <a:tc>
                  <a:txBody>
                    <a:bodyPr/>
                    <a:lstStyle/>
                    <a:p>
                      <a:pPr algn="l" fontAlgn="b"/>
                      <a:endParaRPr lang="en-US" sz="1000" b="0" i="0" u="none" strike="noStrike">
                        <a:effectLst/>
                        <a:latin typeface="Microsoft Sans Serif"/>
                      </a:endParaRPr>
                    </a:p>
                  </a:txBody>
                  <a:tcPr marL="12700" marR="12700" marT="12700" marB="0" anchor="b"/>
                </a:tc>
              </a:tr>
              <a:tr h="167597">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Less than $15,000</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7%</a:t>
                      </a:r>
                      <a:endParaRPr lang="pt-BR" sz="1000" b="0" i="0" u="none" strike="noStrike">
                        <a:effectLst/>
                        <a:latin typeface="Microsoft Sans Serif"/>
                      </a:endParaRPr>
                    </a:p>
                  </a:txBody>
                  <a:tcPr marL="12700" marR="12700" marT="12700" marB="0" anchor="ctr"/>
                </a:tc>
              </a:tr>
              <a:tr h="167597">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$15,000 to $24,999</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9%</a:t>
                      </a:r>
                      <a:endParaRPr lang="pt-BR" sz="1000" b="0" i="0" u="none" strike="noStrike">
                        <a:effectLst/>
                        <a:latin typeface="Microsoft Sans Serif"/>
                      </a:endParaRPr>
                    </a:p>
                  </a:txBody>
                  <a:tcPr marL="12700" marR="12700" marT="12700" marB="0" anchor="ctr"/>
                </a:tc>
              </a:tr>
              <a:tr h="167597">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$25,000 to $29,999</a:t>
                      </a:r>
                      <a:endParaRPr lang="en-US" sz="1000" b="0" i="0" u="none" strike="noStrike">
                        <a:effectLst/>
                        <a:latin typeface="Microsoft Sans Serif"/>
                      </a:endParaRPr>
                    </a:p>
                  </a:txBody>
                  <a:tcPr marL="12700" marR="12700" marT="12700" marB="0" anchor="b"/>
                </a:tc>
                <a:tc>
                  <a:txBody>
                    <a:bodyPr/>
                    <a:lstStyle/>
                    <a:p>
                      <a:pPr algn="ctr" fontAlgn="ctr"/>
                      <a:r>
                        <a:rPr lang="it-IT" sz="1000" u="none" strike="noStrike">
                          <a:effectLst/>
                        </a:rPr>
                        <a:t>5%</a:t>
                      </a:r>
                      <a:endParaRPr lang="it-IT" sz="1000" b="0" i="0" u="none" strike="noStrike">
                        <a:effectLst/>
                        <a:latin typeface="Microsoft Sans Serif"/>
                      </a:endParaRPr>
                    </a:p>
                  </a:txBody>
                  <a:tcPr marL="12700" marR="12700" marT="12700" marB="0" anchor="ctr"/>
                </a:tc>
              </a:tr>
              <a:tr h="167597">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$30,000 to $34,999</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6%</a:t>
                      </a:r>
                      <a:endParaRPr lang="pt-BR" sz="1000" b="0" i="0" u="none" strike="noStrike">
                        <a:effectLst/>
                        <a:latin typeface="Microsoft Sans Serif"/>
                      </a:endParaRPr>
                    </a:p>
                  </a:txBody>
                  <a:tcPr marL="12700" marR="12700" marT="12700" marB="0" anchor="ctr"/>
                </a:tc>
              </a:tr>
              <a:tr h="167597">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$35,000 to $49,999</a:t>
                      </a:r>
                      <a:endParaRPr lang="en-US" sz="1000" b="0" i="0" u="none" strike="noStrike">
                        <a:effectLst/>
                        <a:latin typeface="Microsoft Sans Serif"/>
                      </a:endParaRPr>
                    </a:p>
                  </a:txBody>
                  <a:tcPr marL="12700" marR="12700" marT="12700" marB="0" anchor="b"/>
                </a:tc>
                <a:tc>
                  <a:txBody>
                    <a:bodyPr/>
                    <a:lstStyle/>
                    <a:p>
                      <a:pPr algn="ctr" fontAlgn="ctr"/>
                      <a:r>
                        <a:rPr lang="it-IT" sz="1000" u="none" strike="noStrike">
                          <a:effectLst/>
                        </a:rPr>
                        <a:t>14%</a:t>
                      </a:r>
                      <a:endParaRPr lang="it-IT" sz="1000" b="0" i="0" u="none" strike="noStrike">
                        <a:effectLst/>
                        <a:latin typeface="Microsoft Sans Serif"/>
                      </a:endParaRPr>
                    </a:p>
                  </a:txBody>
                  <a:tcPr marL="12700" marR="12700" marT="12700" marB="0" anchor="ctr"/>
                </a:tc>
              </a:tr>
              <a:tr h="167597">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$50,000 to $74,999</a:t>
                      </a:r>
                      <a:endParaRPr lang="en-US" sz="1000" b="0" i="0" u="none" strike="noStrike">
                        <a:effectLst/>
                        <a:latin typeface="Microsoft Sans Serif"/>
                      </a:endParaRPr>
                    </a:p>
                  </a:txBody>
                  <a:tcPr marL="12700" marR="12700" marT="12700" marB="0" anchor="b"/>
                </a:tc>
                <a:tc>
                  <a:txBody>
                    <a:bodyPr/>
                    <a:lstStyle/>
                    <a:p>
                      <a:pPr algn="ctr" fontAlgn="ctr"/>
                      <a:r>
                        <a:rPr lang="is-IS" sz="1000" u="none" strike="noStrike">
                          <a:effectLst/>
                        </a:rPr>
                        <a:t>20%</a:t>
                      </a:r>
                      <a:endParaRPr lang="is-IS" sz="1000" b="0" i="0" u="none" strike="noStrike">
                        <a:effectLst/>
                        <a:latin typeface="Microsoft Sans Serif"/>
                      </a:endParaRPr>
                    </a:p>
                  </a:txBody>
                  <a:tcPr marL="12700" marR="12700" marT="12700" marB="0" anchor="ctr"/>
                </a:tc>
              </a:tr>
              <a:tr h="167597">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dirty="0">
                          <a:effectLst/>
                        </a:rPr>
                        <a:t>$75,000 to $99,999</a:t>
                      </a:r>
                      <a:endParaRPr lang="en-US" sz="1000" b="0" i="0" u="none" strike="noStrike" dirty="0">
                        <a:effectLst/>
                        <a:latin typeface="Microsoft Sans Serif"/>
                      </a:endParaRPr>
                    </a:p>
                  </a:txBody>
                  <a:tcPr marL="12700" marR="12700" marT="12700" marB="0" anchor="b"/>
                </a:tc>
                <a:tc>
                  <a:txBody>
                    <a:bodyPr/>
                    <a:lstStyle/>
                    <a:p>
                      <a:pPr algn="ctr" fontAlgn="ctr"/>
                      <a:r>
                        <a:rPr lang="is-IS" sz="1000" u="none" strike="noStrike">
                          <a:effectLst/>
                        </a:rPr>
                        <a:t>11%</a:t>
                      </a:r>
                      <a:endParaRPr lang="is-IS" sz="1000" b="0" i="0" u="none" strike="noStrike">
                        <a:effectLst/>
                        <a:latin typeface="Microsoft Sans Serif"/>
                      </a:endParaRPr>
                    </a:p>
                  </a:txBody>
                  <a:tcPr marL="12700" marR="12700" marT="12700" marB="0" anchor="ctr"/>
                </a:tc>
              </a:tr>
              <a:tr h="167597">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$100,000 to $124,999</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7%</a:t>
                      </a:r>
                      <a:endParaRPr lang="pt-BR" sz="1000" b="0" i="0" u="none" strike="noStrike">
                        <a:effectLst/>
                        <a:latin typeface="Microsoft Sans Serif"/>
                      </a:endParaRPr>
                    </a:p>
                  </a:txBody>
                  <a:tcPr marL="12700" marR="12700" marT="12700" marB="0" anchor="ctr"/>
                </a:tc>
              </a:tr>
              <a:tr h="167597">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$125,000 to $149,999</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3%</a:t>
                      </a:r>
                      <a:endParaRPr lang="pt-BR" sz="1000" b="0" i="0" u="none" strike="noStrike">
                        <a:effectLst/>
                        <a:latin typeface="Microsoft Sans Serif"/>
                      </a:endParaRPr>
                    </a:p>
                  </a:txBody>
                  <a:tcPr marL="12700" marR="12700" marT="12700" marB="0" anchor="ctr"/>
                </a:tc>
              </a:tr>
              <a:tr h="167597">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$150,000 to $199,999</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3%</a:t>
                      </a:r>
                      <a:endParaRPr lang="pt-BR" sz="1000" b="0" i="0" u="none" strike="noStrike">
                        <a:effectLst/>
                        <a:latin typeface="Microsoft Sans Serif"/>
                      </a:endParaRPr>
                    </a:p>
                  </a:txBody>
                  <a:tcPr marL="12700" marR="12700" marT="12700" marB="0" anchor="ctr"/>
                </a:tc>
              </a:tr>
              <a:tr h="167597">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$200,000 to $249,999</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1%</a:t>
                      </a:r>
                      <a:endParaRPr lang="pt-BR" sz="1000" b="0" i="0" u="none" strike="noStrike">
                        <a:effectLst/>
                        <a:latin typeface="Microsoft Sans Serif"/>
                      </a:endParaRPr>
                    </a:p>
                  </a:txBody>
                  <a:tcPr marL="12700" marR="12700" marT="12700" marB="0" anchor="ctr"/>
                </a:tc>
              </a:tr>
              <a:tr h="167597">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$250,000 or more</a:t>
                      </a:r>
                      <a:endParaRPr lang="en-US" sz="1000" b="0" i="0" u="none" strike="noStrike">
                        <a:effectLst/>
                        <a:latin typeface="Microsoft Sans Serif"/>
                      </a:endParaRPr>
                    </a:p>
                  </a:txBody>
                  <a:tcPr marL="12700" marR="12700" marT="12700" marB="0" anchor="b"/>
                </a:tc>
                <a:tc>
                  <a:txBody>
                    <a:bodyPr/>
                    <a:lstStyle/>
                    <a:p>
                      <a:pPr algn="ctr" fontAlgn="ctr"/>
                      <a:r>
                        <a:rPr lang="pt-BR" sz="1000" u="none" strike="noStrike">
                          <a:effectLst/>
                        </a:rPr>
                        <a:t>1%</a:t>
                      </a:r>
                      <a:endParaRPr lang="pt-BR" sz="1000" b="0" i="0" u="none" strike="noStrike">
                        <a:effectLst/>
                        <a:latin typeface="Microsoft Sans Serif"/>
                      </a:endParaRPr>
                    </a:p>
                  </a:txBody>
                  <a:tcPr marL="12700" marR="12700" marT="12700" marB="0" anchor="ctr"/>
                </a:tc>
              </a:tr>
              <a:tr h="167597">
                <a:tc>
                  <a:txBody>
                    <a:bodyPr/>
                    <a:lstStyle/>
                    <a:p>
                      <a:pPr algn="l" fontAlgn="b"/>
                      <a:endParaRPr lang="en-US" sz="1000" b="0" i="0" u="none" strike="noStrike">
                        <a:effectLst/>
                        <a:latin typeface="Microsoft Sans Serif"/>
                      </a:endParaRPr>
                    </a:p>
                  </a:txBody>
                  <a:tcPr marL="12700" marR="12700" marT="12700" marB="0" anchor="b"/>
                </a:tc>
                <a:tc>
                  <a:txBody>
                    <a:bodyPr/>
                    <a:lstStyle/>
                    <a:p>
                      <a:pPr algn="l" fontAlgn="b"/>
                      <a:r>
                        <a:rPr lang="en-US" sz="1000" u="none" strike="noStrike">
                          <a:effectLst/>
                        </a:rPr>
                        <a:t>Decline to answer</a:t>
                      </a:r>
                      <a:endParaRPr lang="en-US" sz="1000" b="0" i="0" u="none" strike="noStrike">
                        <a:effectLst/>
                        <a:latin typeface="Microsoft Sans Serif"/>
                      </a:endParaRPr>
                    </a:p>
                  </a:txBody>
                  <a:tcPr marL="12700" marR="12700" marT="12700" marB="0" anchor="b"/>
                </a:tc>
                <a:tc>
                  <a:txBody>
                    <a:bodyPr/>
                    <a:lstStyle/>
                    <a:p>
                      <a:pPr algn="ctr" fontAlgn="ctr"/>
                      <a:r>
                        <a:rPr lang="it-IT" sz="1000" u="none" strike="noStrike" dirty="0">
                          <a:effectLst/>
                        </a:rPr>
                        <a:t>14%</a:t>
                      </a:r>
                      <a:endParaRPr lang="it-IT" sz="1000" b="0" i="0" u="none" strike="noStrike" dirty="0">
                        <a:effectLst/>
                        <a:latin typeface="Microsoft Sans Serif"/>
                      </a:endParaRPr>
                    </a:p>
                  </a:txBody>
                  <a:tcPr marL="12700" marR="12700" marT="12700" marB="0" anchor="ctr"/>
                </a:tc>
              </a:tr>
            </a:tbl>
          </a:graphicData>
        </a:graphic>
      </p:graphicFrame>
    </p:spTree>
    <p:extLst>
      <p:ext uri="{BB962C8B-B14F-4D97-AF65-F5344CB8AC3E}">
        <p14:creationId xmlns:p14="http://schemas.microsoft.com/office/powerpoint/2010/main" val="29281714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entury Gothic"/>
                <a:cs typeface="Century Gothic"/>
              </a:rPr>
              <a:t>Contents</a:t>
            </a:r>
            <a:endParaRPr lang="en-US" dirty="0">
              <a:latin typeface="Century Gothic"/>
              <a:cs typeface="Century Gothic"/>
            </a:endParaRPr>
          </a:p>
        </p:txBody>
      </p:sp>
      <p:graphicFrame>
        <p:nvGraphicFramePr>
          <p:cNvPr id="3" name="Table 2"/>
          <p:cNvGraphicFramePr>
            <a:graphicFrameLocks noGrp="1"/>
          </p:cNvGraphicFramePr>
          <p:nvPr>
            <p:extLst>
              <p:ext uri="{D42A27DB-BD31-4B8C-83A1-F6EECF244321}">
                <p14:modId xmlns:p14="http://schemas.microsoft.com/office/powerpoint/2010/main" val="3146853384"/>
              </p:ext>
            </p:extLst>
          </p:nvPr>
        </p:nvGraphicFramePr>
        <p:xfrm>
          <a:off x="1517650" y="1720305"/>
          <a:ext cx="6108700" cy="3608810"/>
        </p:xfrm>
        <a:graphic>
          <a:graphicData uri="http://schemas.openxmlformats.org/drawingml/2006/table">
            <a:tbl>
              <a:tblPr firstRow="1" bandRow="1">
                <a:tableStyleId>{2D5ABB26-0587-4C30-8999-92F81FD0307C}</a:tableStyleId>
              </a:tblPr>
              <a:tblGrid>
                <a:gridCol w="5372100"/>
                <a:gridCol w="736600"/>
              </a:tblGrid>
              <a:tr h="3608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Century Gothic"/>
                          <a:ea typeface="+mn-ea"/>
                          <a:cs typeface="Century Gothic"/>
                        </a:rPr>
                        <a:t>Background and Methodology Summary</a:t>
                      </a:r>
                    </a:p>
                  </a:txBody>
                  <a:tcPr/>
                </a:tc>
                <a:tc>
                  <a:txBody>
                    <a:bodyPr/>
                    <a:lstStyle/>
                    <a:p>
                      <a:pPr algn="r"/>
                      <a:r>
                        <a:rPr lang="en-US" sz="1400" dirty="0" smtClean="0">
                          <a:latin typeface="Century Gothic"/>
                          <a:cs typeface="Century Gothic"/>
                        </a:rPr>
                        <a:t>2</a:t>
                      </a:r>
                      <a:endParaRPr lang="en-US" sz="1400" dirty="0">
                        <a:latin typeface="Century Gothic"/>
                        <a:cs typeface="Century Gothic"/>
                      </a:endParaRPr>
                    </a:p>
                  </a:txBody>
                  <a:tcPr/>
                </a:tc>
              </a:tr>
              <a:tr h="3608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Century Gothic"/>
                          <a:ea typeface="+mn-ea"/>
                          <a:cs typeface="Century Gothic"/>
                        </a:rPr>
                        <a:t>Executive Summary</a:t>
                      </a:r>
                      <a:endParaRPr lang="en-US" sz="1400" kern="1200" dirty="0">
                        <a:solidFill>
                          <a:schemeClr val="tx1"/>
                        </a:solidFill>
                        <a:latin typeface="Century Gothic"/>
                        <a:ea typeface="+mn-ea"/>
                        <a:cs typeface="Century Gothic"/>
                      </a:endParaRPr>
                    </a:p>
                  </a:txBody>
                  <a:tcPr/>
                </a:tc>
                <a:tc>
                  <a:txBody>
                    <a:bodyPr/>
                    <a:lstStyle/>
                    <a:p>
                      <a:pPr algn="r"/>
                      <a:r>
                        <a:rPr lang="en-US" sz="1400" dirty="0" smtClean="0">
                          <a:latin typeface="Century Gothic"/>
                          <a:cs typeface="Century Gothic"/>
                        </a:rPr>
                        <a:t>3</a:t>
                      </a:r>
                      <a:endParaRPr lang="en-US" sz="1400" dirty="0">
                        <a:latin typeface="Century Gothic"/>
                        <a:cs typeface="Century Gothic"/>
                      </a:endParaRPr>
                    </a:p>
                  </a:txBody>
                  <a:tcPr/>
                </a:tc>
              </a:tr>
              <a:tr h="360881">
                <a:tc>
                  <a:txBody>
                    <a:bodyPr/>
                    <a:lstStyle/>
                    <a:p>
                      <a:r>
                        <a:rPr lang="en-US" sz="1400" dirty="0" smtClean="0">
                          <a:latin typeface="Century Gothic"/>
                          <a:cs typeface="Century Gothic"/>
                        </a:rPr>
                        <a:t>Knowledge of organic</a:t>
                      </a:r>
                      <a:endParaRPr lang="en-US" sz="1400" dirty="0">
                        <a:latin typeface="Century Gothic"/>
                        <a:cs typeface="Century Gothic"/>
                      </a:endParaRPr>
                    </a:p>
                  </a:txBody>
                  <a:tcPr/>
                </a:tc>
                <a:tc>
                  <a:txBody>
                    <a:bodyPr/>
                    <a:lstStyle/>
                    <a:p>
                      <a:pPr algn="r"/>
                      <a:r>
                        <a:rPr lang="en-US" sz="1400" dirty="0" smtClean="0">
                          <a:latin typeface="Century Gothic"/>
                          <a:cs typeface="Century Gothic"/>
                        </a:rPr>
                        <a:t>4</a:t>
                      </a:r>
                      <a:endParaRPr lang="en-US" sz="1400" dirty="0">
                        <a:latin typeface="Century Gothic"/>
                        <a:cs typeface="Century Gothic"/>
                      </a:endParaRPr>
                    </a:p>
                  </a:txBody>
                  <a:tcPr/>
                </a:tc>
              </a:tr>
              <a:tr h="360881">
                <a:tc>
                  <a:txBody>
                    <a:bodyPr/>
                    <a:lstStyle/>
                    <a:p>
                      <a:r>
                        <a:rPr lang="en-US" sz="1400" dirty="0" smtClean="0">
                          <a:latin typeface="Century Gothic"/>
                          <a:cs typeface="Century Gothic"/>
                        </a:rPr>
                        <a:t>Organic availability, by category</a:t>
                      </a:r>
                      <a:endParaRPr lang="en-US" sz="1400" dirty="0">
                        <a:latin typeface="Century Gothic"/>
                        <a:cs typeface="Century Gothic"/>
                      </a:endParaRPr>
                    </a:p>
                  </a:txBody>
                  <a:tcPr/>
                </a:tc>
                <a:tc>
                  <a:txBody>
                    <a:bodyPr/>
                    <a:lstStyle/>
                    <a:p>
                      <a:pPr algn="r"/>
                      <a:r>
                        <a:rPr lang="en-US" sz="1400" dirty="0" smtClean="0">
                          <a:latin typeface="Century Gothic"/>
                          <a:cs typeface="Century Gothic"/>
                        </a:rPr>
                        <a:t>5</a:t>
                      </a:r>
                      <a:endParaRPr lang="en-US" sz="1400" dirty="0">
                        <a:latin typeface="Century Gothic"/>
                        <a:cs typeface="Century Gothic"/>
                      </a:endParaRPr>
                    </a:p>
                  </a:txBody>
                  <a:tcPr/>
                </a:tc>
              </a:tr>
              <a:tr h="360881">
                <a:tc>
                  <a:txBody>
                    <a:bodyPr/>
                    <a:lstStyle/>
                    <a:p>
                      <a:r>
                        <a:rPr lang="en-US" sz="1400" dirty="0" smtClean="0">
                          <a:latin typeface="Century Gothic"/>
                          <a:cs typeface="Century Gothic"/>
                        </a:rPr>
                        <a:t>Organic purchase frequency</a:t>
                      </a:r>
                      <a:endParaRPr lang="en-US" sz="1400" dirty="0">
                        <a:latin typeface="Century Gothic"/>
                        <a:cs typeface="Century Gothic"/>
                      </a:endParaRPr>
                    </a:p>
                  </a:txBody>
                  <a:tcPr/>
                </a:tc>
                <a:tc>
                  <a:txBody>
                    <a:bodyPr/>
                    <a:lstStyle/>
                    <a:p>
                      <a:pPr algn="r"/>
                      <a:r>
                        <a:rPr lang="en-US" sz="1400" dirty="0" smtClean="0">
                          <a:latin typeface="Century Gothic"/>
                          <a:cs typeface="Century Gothic"/>
                        </a:rPr>
                        <a:t>6</a:t>
                      </a:r>
                      <a:endParaRPr lang="en-US" sz="1400" dirty="0">
                        <a:latin typeface="Century Gothic"/>
                        <a:cs typeface="Century Gothic"/>
                      </a:endParaRPr>
                    </a:p>
                  </a:txBody>
                  <a:tcPr/>
                </a:tc>
              </a:tr>
              <a:tr h="360881">
                <a:tc>
                  <a:txBody>
                    <a:bodyPr/>
                    <a:lstStyle/>
                    <a:p>
                      <a:r>
                        <a:rPr lang="en-US" sz="1400" dirty="0" smtClean="0">
                          <a:latin typeface="Century Gothic"/>
                          <a:cs typeface="Century Gothic"/>
                        </a:rPr>
                        <a:t>Organic purchases, by category</a:t>
                      </a:r>
                      <a:endParaRPr lang="en-US" sz="1400" dirty="0">
                        <a:latin typeface="Century Gothic"/>
                        <a:cs typeface="Century Gothic"/>
                      </a:endParaRPr>
                    </a:p>
                  </a:txBody>
                  <a:tcPr/>
                </a:tc>
                <a:tc>
                  <a:txBody>
                    <a:bodyPr/>
                    <a:lstStyle/>
                    <a:p>
                      <a:pPr algn="r"/>
                      <a:r>
                        <a:rPr lang="en-US" sz="1400" dirty="0" smtClean="0">
                          <a:latin typeface="Century Gothic"/>
                          <a:cs typeface="Century Gothic"/>
                        </a:rPr>
                        <a:t>7</a:t>
                      </a:r>
                      <a:endParaRPr lang="en-US" sz="1400" dirty="0">
                        <a:latin typeface="Century Gothic"/>
                        <a:cs typeface="Century Gothic"/>
                      </a:endParaRPr>
                    </a:p>
                  </a:txBody>
                  <a:tcPr/>
                </a:tc>
              </a:tr>
              <a:tr h="360881">
                <a:tc>
                  <a:txBody>
                    <a:bodyPr/>
                    <a:lstStyle/>
                    <a:p>
                      <a:r>
                        <a:rPr lang="en-US" sz="1400" dirty="0" smtClean="0">
                          <a:latin typeface="Century Gothic"/>
                          <a:cs typeface="Century Gothic"/>
                        </a:rPr>
                        <a:t>Beliefs concerning organic labeling for foods</a:t>
                      </a:r>
                      <a:r>
                        <a:rPr lang="en-US" sz="1400" baseline="0" dirty="0" smtClean="0">
                          <a:latin typeface="Century Gothic"/>
                          <a:cs typeface="Century Gothic"/>
                        </a:rPr>
                        <a:t> and non-foods</a:t>
                      </a:r>
                      <a:endParaRPr lang="en-US" sz="1400" dirty="0">
                        <a:latin typeface="Century Gothic"/>
                        <a:cs typeface="Century Gothic"/>
                      </a:endParaRPr>
                    </a:p>
                  </a:txBody>
                  <a:tcPr/>
                </a:tc>
                <a:tc>
                  <a:txBody>
                    <a:bodyPr/>
                    <a:lstStyle/>
                    <a:p>
                      <a:pPr algn="r"/>
                      <a:r>
                        <a:rPr lang="en-US" sz="1400" dirty="0" smtClean="0">
                          <a:latin typeface="Century Gothic"/>
                          <a:cs typeface="Century Gothic"/>
                        </a:rPr>
                        <a:t>8</a:t>
                      </a:r>
                      <a:endParaRPr lang="en-US" sz="1400" dirty="0">
                        <a:latin typeface="Century Gothic"/>
                        <a:cs typeface="Century Gothic"/>
                      </a:endParaRPr>
                    </a:p>
                  </a:txBody>
                  <a:tcPr/>
                </a:tc>
              </a:tr>
              <a:tr h="360881">
                <a:tc>
                  <a:txBody>
                    <a:bodyPr/>
                    <a:lstStyle/>
                    <a:p>
                      <a:r>
                        <a:rPr lang="en-US" sz="1400" dirty="0" smtClean="0">
                          <a:latin typeface="Century Gothic"/>
                          <a:cs typeface="Century Gothic"/>
                        </a:rPr>
                        <a:t>Level of trust in organic labeling practices</a:t>
                      </a:r>
                      <a:endParaRPr lang="en-US" sz="1400" dirty="0">
                        <a:latin typeface="Century Gothic"/>
                        <a:cs typeface="Century Gothic"/>
                      </a:endParaRPr>
                    </a:p>
                  </a:txBody>
                  <a:tcPr/>
                </a:tc>
                <a:tc>
                  <a:txBody>
                    <a:bodyPr/>
                    <a:lstStyle/>
                    <a:p>
                      <a:pPr algn="r"/>
                      <a:r>
                        <a:rPr lang="en-US" sz="1400" dirty="0" smtClean="0">
                          <a:latin typeface="Century Gothic"/>
                          <a:cs typeface="Century Gothic"/>
                        </a:rPr>
                        <a:t>9</a:t>
                      </a:r>
                      <a:endParaRPr lang="en-US" sz="1400" dirty="0">
                        <a:latin typeface="Century Gothic"/>
                        <a:cs typeface="Century Gothic"/>
                      </a:endParaRPr>
                    </a:p>
                  </a:txBody>
                  <a:tcPr/>
                </a:tc>
              </a:tr>
              <a:tr h="360881">
                <a:tc>
                  <a:txBody>
                    <a:bodyPr/>
                    <a:lstStyle/>
                    <a:p>
                      <a:r>
                        <a:rPr lang="en-US" sz="1400" dirty="0" smtClean="0">
                          <a:latin typeface="Century Gothic"/>
                          <a:cs typeface="Century Gothic"/>
                        </a:rPr>
                        <a:t>Need for a government regulated certification</a:t>
                      </a:r>
                      <a:r>
                        <a:rPr lang="en-US" sz="1400" baseline="0" dirty="0" smtClean="0">
                          <a:latin typeface="Century Gothic"/>
                          <a:cs typeface="Century Gothic"/>
                        </a:rPr>
                        <a:t> process</a:t>
                      </a:r>
                      <a:endParaRPr lang="en-US" sz="1400" dirty="0">
                        <a:latin typeface="Century Gothic"/>
                        <a:cs typeface="Century Gothic"/>
                      </a:endParaRPr>
                    </a:p>
                  </a:txBody>
                  <a:tcPr/>
                </a:tc>
                <a:tc>
                  <a:txBody>
                    <a:bodyPr/>
                    <a:lstStyle/>
                    <a:p>
                      <a:pPr algn="r"/>
                      <a:r>
                        <a:rPr lang="en-US" sz="1400" dirty="0" smtClean="0">
                          <a:latin typeface="Century Gothic"/>
                          <a:cs typeface="Century Gothic"/>
                        </a:rPr>
                        <a:t>10-11</a:t>
                      </a:r>
                      <a:endParaRPr lang="en-US" sz="1400" dirty="0">
                        <a:latin typeface="Century Gothic"/>
                        <a:cs typeface="Century Gothic"/>
                      </a:endParaRPr>
                    </a:p>
                  </a:txBody>
                  <a:tcPr/>
                </a:tc>
              </a:tr>
              <a:tr h="360881">
                <a:tc>
                  <a:txBody>
                    <a:bodyPr/>
                    <a:lstStyle/>
                    <a:p>
                      <a:r>
                        <a:rPr lang="en-US" sz="1400" dirty="0" smtClean="0">
                          <a:latin typeface="Century Gothic"/>
                          <a:cs typeface="Century Gothic"/>
                        </a:rPr>
                        <a:t>Demographics Summary</a:t>
                      </a:r>
                      <a:endParaRPr lang="en-US" sz="1400" dirty="0">
                        <a:latin typeface="Century Gothic"/>
                        <a:cs typeface="Century Gothic"/>
                      </a:endParaRPr>
                    </a:p>
                  </a:txBody>
                  <a:tcPr/>
                </a:tc>
                <a:tc>
                  <a:txBody>
                    <a:bodyPr/>
                    <a:lstStyle/>
                    <a:p>
                      <a:pPr algn="r"/>
                      <a:r>
                        <a:rPr lang="en-US" sz="1400" dirty="0" smtClean="0">
                          <a:latin typeface="Century Gothic"/>
                          <a:cs typeface="Century Gothic"/>
                        </a:rPr>
                        <a:t>12</a:t>
                      </a:r>
                      <a:endParaRPr lang="en-US" sz="1400" dirty="0">
                        <a:latin typeface="Century Gothic"/>
                        <a:cs typeface="Century Gothic"/>
                      </a:endParaRPr>
                    </a:p>
                  </a:txBody>
                  <a:tcPr/>
                </a:tc>
              </a:tr>
            </a:tbl>
          </a:graphicData>
        </a:graphic>
      </p:graphicFrame>
    </p:spTree>
    <p:extLst>
      <p:ext uri="{BB962C8B-B14F-4D97-AF65-F5344CB8AC3E}">
        <p14:creationId xmlns:p14="http://schemas.microsoft.com/office/powerpoint/2010/main" val="30247105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4500" y="1484610"/>
            <a:ext cx="8369300" cy="4031872"/>
          </a:xfrm>
          <a:prstGeom prst="rect">
            <a:avLst/>
          </a:prstGeom>
          <a:noFill/>
        </p:spPr>
        <p:txBody>
          <a:bodyPr wrap="square" rtlCol="0">
            <a:spAutoFit/>
          </a:bodyPr>
          <a:lstStyle/>
          <a:p>
            <a:pPr marL="285750" indent="-285750">
              <a:spcBef>
                <a:spcPts val="1200"/>
              </a:spcBef>
              <a:buFont typeface="Arial"/>
              <a:buChar char="•"/>
            </a:pPr>
            <a:r>
              <a:rPr lang="en-US" sz="1200" dirty="0" smtClean="0">
                <a:latin typeface="Century Gothic"/>
                <a:cs typeface="Century Gothic"/>
              </a:rPr>
              <a:t>The OTA has partnered with May Media Group, LLC to conduct a research study to explore consumers’ attitudes, behaviors, understanding and expectations surrounding the topic of organic labeling, and specifically as it pertains to the labeling of organic non-food products and services. </a:t>
            </a:r>
          </a:p>
          <a:p>
            <a:pPr marL="285750" indent="-285750">
              <a:spcBef>
                <a:spcPts val="1200"/>
              </a:spcBef>
              <a:buFont typeface="Arial"/>
              <a:buChar char="•"/>
            </a:pPr>
            <a:r>
              <a:rPr lang="en-US" sz="1200" dirty="0" smtClean="0">
                <a:latin typeface="Century Gothic"/>
                <a:cs typeface="Century Gothic"/>
              </a:rPr>
              <a:t>The methodology employed was an online survey consisting of several multiple choice questions, one open-ended comment question, and a series of classification questions. </a:t>
            </a:r>
            <a:endParaRPr lang="en-US" sz="1200" dirty="0">
              <a:latin typeface="Century Gothic"/>
              <a:cs typeface="Century Gothic"/>
            </a:endParaRPr>
          </a:p>
          <a:p>
            <a:pPr marL="285750" indent="-285750">
              <a:spcBef>
                <a:spcPts val="1200"/>
              </a:spcBef>
              <a:buFont typeface="Arial"/>
              <a:buChar char="•"/>
            </a:pPr>
            <a:r>
              <a:rPr lang="en-US" sz="1200" dirty="0" smtClean="0">
                <a:latin typeface="Century Gothic"/>
                <a:cs typeface="Century Gothic"/>
              </a:rPr>
              <a:t>The research was conducted by May Media Group, LLC from October 5 – 10, 2016 with respondents from the Moms </a:t>
            </a:r>
            <a:r>
              <a:rPr lang="en-US" sz="1200" dirty="0">
                <a:latin typeface="Century Gothic"/>
                <a:cs typeface="Century Gothic"/>
              </a:rPr>
              <a:t>Meet</a:t>
            </a:r>
            <a:r>
              <a:rPr lang="en-US" sz="1200" dirty="0">
                <a:latin typeface="Century Gothic"/>
                <a:ea typeface="Lucida Grande"/>
                <a:cs typeface="Century Gothic"/>
              </a:rPr>
              <a:t>℠</a:t>
            </a:r>
            <a:r>
              <a:rPr lang="en-US" sz="1200" dirty="0">
                <a:latin typeface="Century Gothic"/>
                <a:cs typeface="Century Gothic"/>
              </a:rPr>
              <a:t> Mom </a:t>
            </a:r>
            <a:r>
              <a:rPr lang="en-US" sz="1200" dirty="0" smtClean="0">
                <a:latin typeface="Century Gothic"/>
                <a:cs typeface="Century Gothic"/>
              </a:rPr>
              <a:t>Ambassador database and the KIWI</a:t>
            </a:r>
            <a:r>
              <a:rPr lang="en-US" sz="1200" dirty="0">
                <a:latin typeface="Century Gothic"/>
                <a:cs typeface="Century Gothic"/>
              </a:rPr>
              <a:t>™ Magazine Parent Advisory </a:t>
            </a:r>
            <a:r>
              <a:rPr lang="en-US" sz="1200" dirty="0" smtClean="0">
                <a:latin typeface="Century Gothic"/>
                <a:cs typeface="Century Gothic"/>
              </a:rPr>
              <a:t>Board</a:t>
            </a:r>
            <a:r>
              <a:rPr lang="en-US" sz="1200" dirty="0">
                <a:latin typeface="Century Gothic"/>
                <a:cs typeface="Century Gothic"/>
              </a:rPr>
              <a:t>. Respondents were incented to complete their surveys by the chance to win a $150 VISA gift card.</a:t>
            </a:r>
          </a:p>
          <a:p>
            <a:pPr marL="285750" indent="-285750">
              <a:spcBef>
                <a:spcPts val="1200"/>
              </a:spcBef>
              <a:buFont typeface="Arial"/>
              <a:buChar char="•"/>
            </a:pPr>
            <a:r>
              <a:rPr lang="en-US" sz="1200" dirty="0">
                <a:latin typeface="Century Gothic"/>
                <a:cs typeface="Century Gothic"/>
              </a:rPr>
              <a:t>The following report is based on the responses from approximately 1,300 completed surveys.  The respondents completing the survey were primarily females between 18-54 years old, married with an average of two children, white, college educated, employed, and an average household income of $62,000</a:t>
            </a:r>
            <a:r>
              <a:rPr lang="en-US" sz="1200" dirty="0" smtClean="0">
                <a:latin typeface="Century Gothic"/>
                <a:cs typeface="Century Gothic"/>
              </a:rPr>
              <a:t>.</a:t>
            </a:r>
          </a:p>
          <a:p>
            <a:pPr marL="285750" indent="-285750">
              <a:spcBef>
                <a:spcPts val="1200"/>
              </a:spcBef>
              <a:buFont typeface="Arial"/>
              <a:buChar char="•"/>
            </a:pPr>
            <a:r>
              <a:rPr lang="en-US" sz="1200" b="1" dirty="0" smtClean="0">
                <a:latin typeface="Century Gothic"/>
                <a:cs typeface="Century Gothic"/>
              </a:rPr>
              <a:t>Limitation:</a:t>
            </a:r>
            <a:r>
              <a:rPr lang="en-US" sz="1200" dirty="0" smtClean="0">
                <a:latin typeface="Century Gothic"/>
                <a:cs typeface="Century Gothic"/>
              </a:rPr>
              <a:t>  </a:t>
            </a:r>
            <a:r>
              <a:rPr lang="en-US" sz="1200" dirty="0">
                <a:latin typeface="Century Gothic"/>
                <a:cs typeface="Century Gothic"/>
              </a:rPr>
              <a:t>The Moms Meet</a:t>
            </a:r>
            <a:r>
              <a:rPr lang="en-US" sz="1200" dirty="0">
                <a:latin typeface="Century Gothic"/>
                <a:ea typeface="Lucida Grande"/>
                <a:cs typeface="Century Gothic"/>
              </a:rPr>
              <a:t>℠</a:t>
            </a:r>
            <a:r>
              <a:rPr lang="en-US" sz="1200" dirty="0">
                <a:latin typeface="Century Gothic"/>
                <a:cs typeface="Century Gothic"/>
              </a:rPr>
              <a:t> Mom Ambassador database and the KIWI™ Magazine Parent Advisory </a:t>
            </a:r>
            <a:r>
              <a:rPr lang="en-US" sz="1200" dirty="0" smtClean="0">
                <a:latin typeface="Century Gothic"/>
                <a:cs typeface="Century Gothic"/>
              </a:rPr>
              <a:t>Board consist of consumers who are self-identified as being interested in raising healthy families and participating in the Moms Meet and KIWI magazine online communities of like-minded individuals.  Because this population is actively engaged in educating themselves on natural, organic, and better-for-you products and services, their opinions, attitudes, levels of understanding, and purchasing behaviors may differ from those of a randomly selected U.S. national sample.</a:t>
            </a:r>
          </a:p>
        </p:txBody>
      </p:sp>
      <p:sp>
        <p:nvSpPr>
          <p:cNvPr id="2" name="Title 1"/>
          <p:cNvSpPr>
            <a:spLocks noGrp="1"/>
          </p:cNvSpPr>
          <p:nvPr>
            <p:ph type="title"/>
          </p:nvPr>
        </p:nvSpPr>
        <p:spPr/>
        <p:txBody>
          <a:bodyPr>
            <a:noAutofit/>
          </a:bodyPr>
          <a:lstStyle/>
          <a:p>
            <a:r>
              <a:rPr lang="en-US" dirty="0" smtClean="0">
                <a:latin typeface="Century Gothic"/>
                <a:cs typeface="Century Gothic"/>
              </a:rPr>
              <a:t/>
            </a:r>
            <a:br>
              <a:rPr lang="en-US" dirty="0" smtClean="0">
                <a:latin typeface="Century Gothic"/>
                <a:cs typeface="Century Gothic"/>
              </a:rPr>
            </a:br>
            <a:r>
              <a:rPr lang="en-US" dirty="0" smtClean="0">
                <a:latin typeface="Century Gothic"/>
                <a:cs typeface="Century Gothic"/>
              </a:rPr>
              <a:t>Background and Methodology Summary</a:t>
            </a:r>
            <a:br>
              <a:rPr lang="en-US" dirty="0" smtClean="0">
                <a:latin typeface="Century Gothic"/>
                <a:cs typeface="Century Gothic"/>
              </a:rPr>
            </a:br>
            <a:endParaRPr lang="en-US" dirty="0">
              <a:latin typeface="Century Gothic"/>
              <a:cs typeface="Century Gothic"/>
            </a:endParaRPr>
          </a:p>
        </p:txBody>
      </p:sp>
    </p:spTree>
    <p:extLst>
      <p:ext uri="{BB962C8B-B14F-4D97-AF65-F5344CB8AC3E}">
        <p14:creationId xmlns:p14="http://schemas.microsoft.com/office/powerpoint/2010/main" val="16823995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Century Gothic"/>
                <a:cs typeface="Century Gothic"/>
              </a:rPr>
              <a:t/>
            </a:r>
            <a:br>
              <a:rPr lang="en-US" dirty="0" smtClean="0">
                <a:latin typeface="Century Gothic"/>
                <a:cs typeface="Century Gothic"/>
              </a:rPr>
            </a:br>
            <a:r>
              <a:rPr lang="en-US" dirty="0" smtClean="0">
                <a:latin typeface="Century Gothic"/>
                <a:cs typeface="Century Gothic"/>
              </a:rPr>
              <a:t>Executive Summary</a:t>
            </a:r>
            <a:br>
              <a:rPr lang="en-US" dirty="0" smtClean="0">
                <a:latin typeface="Century Gothic"/>
                <a:cs typeface="Century Gothic"/>
              </a:rPr>
            </a:br>
            <a:endParaRPr lang="en-US" dirty="0">
              <a:latin typeface="Century Gothic"/>
              <a:cs typeface="Century Gothic"/>
            </a:endParaRPr>
          </a:p>
        </p:txBody>
      </p:sp>
      <p:sp>
        <p:nvSpPr>
          <p:cNvPr id="3" name="TextBox 2"/>
          <p:cNvSpPr txBox="1"/>
          <p:nvPr/>
        </p:nvSpPr>
        <p:spPr>
          <a:xfrm>
            <a:off x="444500" y="1485900"/>
            <a:ext cx="8178800" cy="3877985"/>
          </a:xfrm>
          <a:prstGeom prst="rect">
            <a:avLst/>
          </a:prstGeom>
          <a:noFill/>
        </p:spPr>
        <p:txBody>
          <a:bodyPr wrap="square" rtlCol="0">
            <a:spAutoFit/>
          </a:bodyPr>
          <a:lstStyle/>
          <a:p>
            <a:pPr marL="285750" indent="-285750">
              <a:spcAft>
                <a:spcPts val="1200"/>
              </a:spcAft>
              <a:buFont typeface="Arial"/>
              <a:buChar char="•"/>
            </a:pPr>
            <a:r>
              <a:rPr lang="en-US" sz="1200" dirty="0" smtClean="0">
                <a:latin typeface="Century Gothic"/>
                <a:cs typeface="Century Gothic"/>
              </a:rPr>
              <a:t>Respondents considered themselves to be well informed about the topic of organic, believed that organic non-food products and services were available for purchase, and frequently purchased organic in the </a:t>
            </a:r>
            <a:r>
              <a:rPr lang="en-US" sz="1200" i="1" dirty="0" smtClean="0">
                <a:latin typeface="Century Gothic"/>
                <a:cs typeface="Century Gothic"/>
              </a:rPr>
              <a:t>food and beverages, household cleaners, </a:t>
            </a:r>
            <a:r>
              <a:rPr lang="en-US" sz="1200" dirty="0" smtClean="0">
                <a:latin typeface="Century Gothic"/>
                <a:cs typeface="Century Gothic"/>
              </a:rPr>
              <a:t>and </a:t>
            </a:r>
            <a:r>
              <a:rPr lang="en-US" sz="1200" i="1" dirty="0" smtClean="0">
                <a:latin typeface="Century Gothic"/>
                <a:cs typeface="Century Gothic"/>
              </a:rPr>
              <a:t>personal care products </a:t>
            </a:r>
            <a:r>
              <a:rPr lang="en-US" sz="1200" dirty="0" smtClean="0">
                <a:latin typeface="Century Gothic"/>
                <a:cs typeface="Century Gothic"/>
              </a:rPr>
              <a:t>categories. (Slides 4-7) </a:t>
            </a:r>
          </a:p>
          <a:p>
            <a:pPr marL="285750" indent="-285750">
              <a:spcAft>
                <a:spcPts val="1200"/>
              </a:spcAft>
              <a:buFont typeface="Arial"/>
              <a:buChar char="•"/>
            </a:pPr>
            <a:r>
              <a:rPr lang="en-US" sz="1200" dirty="0" smtClean="0">
                <a:latin typeface="Century Gothic"/>
                <a:cs typeface="Century Gothic"/>
              </a:rPr>
              <a:t>Most of the respondents believe that only organic food items can display the USDA seal (67%), and that a non-food product or service that is labeled “organic” must be certified by the USDA or other government agency (59%)</a:t>
            </a:r>
            <a:r>
              <a:rPr lang="en-US" sz="1200" i="1" dirty="0" smtClean="0">
                <a:latin typeface="Century Gothic"/>
                <a:cs typeface="Century Gothic"/>
              </a:rPr>
              <a:t>. </a:t>
            </a:r>
            <a:r>
              <a:rPr lang="en-US" sz="1200" dirty="0" smtClean="0">
                <a:latin typeface="Century Gothic"/>
                <a:cs typeface="Century Gothic"/>
              </a:rPr>
              <a:t>(Slide 8)  Also, despite the fact that there was no clear consensus concerning whether or not the term “organic” means the same for non-foods as food, whether or not anyone can stop manufacturers from making false organic claims, and whether or not an organic label claim can simply be obtained for a fee, there is generally a </a:t>
            </a:r>
            <a:r>
              <a:rPr lang="en-US" sz="1200" dirty="0">
                <a:latin typeface="Century Gothic"/>
                <a:cs typeface="Century Gothic"/>
              </a:rPr>
              <a:t>high level of trust in current organic labeling practices</a:t>
            </a:r>
            <a:r>
              <a:rPr lang="en-US" sz="1200" dirty="0" smtClean="0">
                <a:latin typeface="Century Gothic"/>
                <a:cs typeface="Century Gothic"/>
              </a:rPr>
              <a:t>. (Slides 8-9)</a:t>
            </a:r>
            <a:endParaRPr lang="en-US" sz="1200" dirty="0">
              <a:latin typeface="Century Gothic"/>
              <a:cs typeface="Century Gothic"/>
            </a:endParaRPr>
          </a:p>
          <a:p>
            <a:pPr marL="285750" indent="-285750">
              <a:spcAft>
                <a:spcPts val="1200"/>
              </a:spcAft>
              <a:buFont typeface="Arial"/>
              <a:buChar char="•"/>
            </a:pPr>
            <a:r>
              <a:rPr lang="en-US" sz="1200" dirty="0" smtClean="0">
                <a:latin typeface="Century Gothic"/>
                <a:cs typeface="Century Gothic"/>
              </a:rPr>
              <a:t>Finally, nearly 9 in 10 respondents </a:t>
            </a:r>
            <a:r>
              <a:rPr lang="en-US" sz="1200" i="1" dirty="0" smtClean="0">
                <a:latin typeface="Century Gothic"/>
                <a:cs typeface="Century Gothic"/>
              </a:rPr>
              <a:t>Agreed strongly </a:t>
            </a:r>
            <a:r>
              <a:rPr lang="en-US" sz="1200" dirty="0" smtClean="0">
                <a:latin typeface="Century Gothic"/>
                <a:cs typeface="Century Gothic"/>
              </a:rPr>
              <a:t>(60%) or </a:t>
            </a:r>
            <a:r>
              <a:rPr lang="en-US" sz="1200" i="1" dirty="0" smtClean="0">
                <a:latin typeface="Century Gothic"/>
                <a:cs typeface="Century Gothic"/>
              </a:rPr>
              <a:t>Agreed somewhat </a:t>
            </a:r>
            <a:r>
              <a:rPr lang="en-US" sz="1200" dirty="0" smtClean="0">
                <a:latin typeface="Century Gothic"/>
                <a:cs typeface="Century Gothic"/>
              </a:rPr>
              <a:t>(28%) with the statement “A</a:t>
            </a:r>
            <a:r>
              <a:rPr lang="en-US" sz="1200" dirty="0">
                <a:latin typeface="Century Gothic"/>
                <a:cs typeface="Century Gothic"/>
              </a:rPr>
              <a:t> certification process such as is used by the USDA to oversee and enforce the labeling of organic foods should also be used to oversee and enforce the labeling of organic non-food products and services such as shampoo, mattresses, and dry-cleaning.</a:t>
            </a:r>
            <a:r>
              <a:rPr lang="en-US" sz="1200" dirty="0" smtClean="0">
                <a:latin typeface="Century Gothic"/>
                <a:cs typeface="Century Gothic"/>
              </a:rPr>
              <a:t>”  (Slide 10)</a:t>
            </a:r>
          </a:p>
          <a:p>
            <a:pPr marL="285750" indent="-285750">
              <a:spcAft>
                <a:spcPts val="1200"/>
              </a:spcAft>
              <a:buFont typeface="Arial"/>
              <a:buChar char="•"/>
            </a:pPr>
            <a:r>
              <a:rPr lang="en-US" sz="1200" dirty="0" smtClean="0">
                <a:latin typeface="Century Gothic"/>
                <a:cs typeface="Century Gothic"/>
              </a:rPr>
              <a:t>The consensus sentiment obtained from the open-ended comments is that </a:t>
            </a:r>
            <a:r>
              <a:rPr lang="en-US" sz="1200" i="1" dirty="0">
                <a:latin typeface="Century Gothic"/>
                <a:cs typeface="Century Gothic"/>
              </a:rPr>
              <a:t>“Both categories of products affect health &amp; </a:t>
            </a:r>
            <a:r>
              <a:rPr lang="en-US" sz="1200" i="1" dirty="0" smtClean="0">
                <a:latin typeface="Century Gothic"/>
                <a:cs typeface="Century Gothic"/>
              </a:rPr>
              <a:t>environment [and] </a:t>
            </a:r>
            <a:r>
              <a:rPr lang="en-US" sz="1200" i="1" dirty="0">
                <a:latin typeface="Century Gothic"/>
                <a:cs typeface="Century Gothic"/>
              </a:rPr>
              <a:t>therefore they should be be regulated in the same </a:t>
            </a:r>
            <a:r>
              <a:rPr lang="en-US" sz="1200" i="1" dirty="0" smtClean="0">
                <a:latin typeface="Century Gothic"/>
                <a:cs typeface="Century Gothic"/>
              </a:rPr>
              <a:t>manner.  Consumers </a:t>
            </a:r>
            <a:r>
              <a:rPr lang="en-US" sz="1200" i="1" dirty="0">
                <a:latin typeface="Century Gothic"/>
                <a:cs typeface="Century Gothic"/>
              </a:rPr>
              <a:t>need to trust that there are standards on the organic label for non food products.” </a:t>
            </a:r>
            <a:r>
              <a:rPr lang="en-US" sz="1200" dirty="0" smtClean="0">
                <a:latin typeface="Century Gothic"/>
                <a:cs typeface="Century Gothic"/>
              </a:rPr>
              <a:t>(Slide 11)</a:t>
            </a:r>
            <a:endParaRPr lang="en-US" sz="1200" dirty="0">
              <a:latin typeface="Century Gothic"/>
              <a:cs typeface="Century Gothic"/>
            </a:endParaRPr>
          </a:p>
        </p:txBody>
      </p:sp>
    </p:spTree>
    <p:extLst>
      <p:ext uri="{BB962C8B-B14F-4D97-AF65-F5344CB8AC3E}">
        <p14:creationId xmlns:p14="http://schemas.microsoft.com/office/powerpoint/2010/main" val="35916925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567165" y="3353485"/>
            <a:ext cx="3723564" cy="2798680"/>
          </a:xfrm>
          <a:prstGeom prst="rect">
            <a:avLst/>
          </a:prstGeom>
          <a:solidFill>
            <a:schemeClr val="bg1"/>
          </a:solidFill>
          <a:ln w="3175" cmpd="sng">
            <a:noFill/>
          </a:ln>
          <a:effectLst>
            <a:outerShdw blurRad="63500" dist="38100" dir="8100000" algn="tr" rotWithShape="0">
              <a:prstClr val="black">
                <a:alpha val="26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401696" y="1910993"/>
            <a:ext cx="4155103" cy="3057589"/>
          </a:xfrm>
          <a:prstGeom prst="rect">
            <a:avLst/>
          </a:prstGeom>
          <a:solidFill>
            <a:schemeClr val="bg1"/>
          </a:solidFill>
          <a:ln w="3175" cmpd="sng">
            <a:noFill/>
          </a:ln>
          <a:effectLst>
            <a:outerShdw blurRad="63500" dist="25400" dir="2700000" algn="tl" rotWithShape="0">
              <a:prstClr val="black">
                <a:alpha val="26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dirty="0" smtClean="0">
                <a:latin typeface="Century Gothic"/>
                <a:cs typeface="Century Gothic"/>
              </a:rPr>
              <a:t>Knowledge of organic</a:t>
            </a:r>
            <a:endParaRPr lang="en-US" dirty="0">
              <a:latin typeface="Century Gothic"/>
              <a:cs typeface="Century Gothic"/>
            </a:endParaRPr>
          </a:p>
        </p:txBody>
      </p:sp>
      <p:sp>
        <p:nvSpPr>
          <p:cNvPr id="10" name="Slide Number Placeholder 9"/>
          <p:cNvSpPr>
            <a:spLocks noGrp="1"/>
          </p:cNvSpPr>
          <p:nvPr>
            <p:ph type="sldNum" sz="quarter" idx="4294967295"/>
          </p:nvPr>
        </p:nvSpPr>
        <p:spPr>
          <a:xfrm>
            <a:off x="7010400" y="6594475"/>
            <a:ext cx="2133600" cy="263525"/>
          </a:xfrm>
        </p:spPr>
        <p:txBody>
          <a:bodyPr/>
          <a:lstStyle/>
          <a:p>
            <a:fld id="{7BDCB1A5-1D85-2B41-9591-5677F53CBCC8}" type="slidenum">
              <a:rPr lang="en-US" smtClean="0"/>
              <a:pPr/>
              <a:t>4</a:t>
            </a:fld>
            <a:endParaRPr lang="en-US" dirty="0"/>
          </a:p>
        </p:txBody>
      </p:sp>
      <p:graphicFrame>
        <p:nvGraphicFramePr>
          <p:cNvPr id="14" name="Chart 13"/>
          <p:cNvGraphicFramePr>
            <a:graphicFrameLocks/>
          </p:cNvGraphicFramePr>
          <p:nvPr>
            <p:extLst>
              <p:ext uri="{D42A27DB-BD31-4B8C-83A1-F6EECF244321}">
                <p14:modId xmlns:p14="http://schemas.microsoft.com/office/powerpoint/2010/main" val="4024900016"/>
              </p:ext>
            </p:extLst>
          </p:nvPr>
        </p:nvGraphicFramePr>
        <p:xfrm>
          <a:off x="6164841" y="1960309"/>
          <a:ext cx="2416617" cy="3501433"/>
        </p:xfrm>
        <a:graphic>
          <a:graphicData uri="http://schemas.openxmlformats.org/drawingml/2006/chart">
            <c:chart xmlns:c="http://schemas.openxmlformats.org/drawingml/2006/chart" xmlns:r="http://schemas.openxmlformats.org/officeDocument/2006/relationships" r:id="rId3"/>
          </a:graphicData>
        </a:graphic>
      </p:graphicFrame>
      <p:sp>
        <p:nvSpPr>
          <p:cNvPr id="32" name="Rectangle 31"/>
          <p:cNvSpPr/>
          <p:nvPr/>
        </p:nvSpPr>
        <p:spPr>
          <a:xfrm>
            <a:off x="2959124" y="2638404"/>
            <a:ext cx="1565869" cy="245346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Chart 11"/>
          <p:cNvGraphicFramePr>
            <a:graphicFrameLocks/>
          </p:cNvGraphicFramePr>
          <p:nvPr>
            <p:extLst>
              <p:ext uri="{D42A27DB-BD31-4B8C-83A1-F6EECF244321}">
                <p14:modId xmlns:p14="http://schemas.microsoft.com/office/powerpoint/2010/main" val="2585982289"/>
              </p:ext>
            </p:extLst>
          </p:nvPr>
        </p:nvGraphicFramePr>
        <p:xfrm>
          <a:off x="1469213" y="1027259"/>
          <a:ext cx="6205575" cy="44591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3170012691"/>
              </p:ext>
            </p:extLst>
          </p:nvPr>
        </p:nvGraphicFramePr>
        <p:xfrm>
          <a:off x="715122" y="3254852"/>
          <a:ext cx="2761849" cy="3603147"/>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546100" y="6311900"/>
            <a:ext cx="8051800" cy="276999"/>
          </a:xfrm>
          <a:prstGeom prst="rect">
            <a:avLst/>
          </a:prstGeom>
          <a:noFill/>
        </p:spPr>
        <p:txBody>
          <a:bodyPr wrap="square" rtlCol="0">
            <a:spAutoFit/>
          </a:bodyPr>
          <a:lstStyle/>
          <a:p>
            <a:pPr algn="ctr"/>
            <a:r>
              <a:rPr lang="en-US" sz="1200" i="1" dirty="0">
                <a:solidFill>
                  <a:srgbClr val="7F7F7F"/>
                </a:solidFill>
                <a:latin typeface="Calibri"/>
                <a:cs typeface="Calibri"/>
              </a:rPr>
              <a:t>Q3. Which of the following statements best describes how knowledgeable you feel about the topic of organic products? </a:t>
            </a:r>
          </a:p>
        </p:txBody>
      </p:sp>
    </p:spTree>
    <p:extLst>
      <p:ext uri="{BB962C8B-B14F-4D97-AF65-F5344CB8AC3E}">
        <p14:creationId xmlns:p14="http://schemas.microsoft.com/office/powerpoint/2010/main" val="136384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Organic availability, by category</a:t>
            </a:r>
            <a:endParaRPr lang="en-US" sz="2400" dirty="0"/>
          </a:p>
        </p:txBody>
      </p:sp>
      <p:graphicFrame>
        <p:nvGraphicFramePr>
          <p:cNvPr id="8" name="Chart 7"/>
          <p:cNvGraphicFramePr>
            <a:graphicFrameLocks/>
          </p:cNvGraphicFramePr>
          <p:nvPr>
            <p:extLst>
              <p:ext uri="{D42A27DB-BD31-4B8C-83A1-F6EECF244321}">
                <p14:modId xmlns:p14="http://schemas.microsoft.com/office/powerpoint/2010/main" val="898517479"/>
              </p:ext>
            </p:extLst>
          </p:nvPr>
        </p:nvGraphicFramePr>
        <p:xfrm>
          <a:off x="0" y="1460500"/>
          <a:ext cx="9144000" cy="4826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092200" y="6311900"/>
            <a:ext cx="7289800" cy="276999"/>
          </a:xfrm>
          <a:prstGeom prst="rect">
            <a:avLst/>
          </a:prstGeom>
          <a:noFill/>
        </p:spPr>
        <p:txBody>
          <a:bodyPr wrap="square" rtlCol="0">
            <a:spAutoFit/>
          </a:bodyPr>
          <a:lstStyle/>
          <a:p>
            <a:pPr algn="ctr"/>
            <a:r>
              <a:rPr lang="en-US" sz="1200" i="1" dirty="0" smtClean="0">
                <a:solidFill>
                  <a:schemeClr val="bg1">
                    <a:lumMod val="50000"/>
                  </a:schemeClr>
                </a:solidFill>
                <a:latin typeface="Calibri"/>
                <a:cs typeface="Calibri"/>
              </a:rPr>
              <a:t>Q1.</a:t>
            </a:r>
            <a:r>
              <a:rPr lang="en-US" sz="1200" i="1" dirty="0">
                <a:solidFill>
                  <a:schemeClr val="bg1">
                    <a:lumMod val="50000"/>
                  </a:schemeClr>
                </a:solidFill>
                <a:latin typeface="Calibri"/>
                <a:cs typeface="Calibri"/>
              </a:rPr>
              <a:t> Which of the following items do you believe are available for purchase as organic? Check all that apply.</a:t>
            </a:r>
            <a:r>
              <a:rPr lang="en-US" sz="1200" i="1" dirty="0" smtClean="0">
                <a:solidFill>
                  <a:schemeClr val="bg1">
                    <a:lumMod val="50000"/>
                  </a:schemeClr>
                </a:solidFill>
                <a:latin typeface="Calibri"/>
                <a:cs typeface="Calibri"/>
              </a:rPr>
              <a:t> </a:t>
            </a:r>
            <a:endParaRPr lang="en-US" sz="1200" i="1" dirty="0">
              <a:solidFill>
                <a:schemeClr val="bg1">
                  <a:lumMod val="50000"/>
                </a:schemeClr>
              </a:solidFill>
              <a:latin typeface="Calibri"/>
              <a:cs typeface="Calibri"/>
            </a:endParaRPr>
          </a:p>
        </p:txBody>
      </p:sp>
    </p:spTree>
    <p:extLst>
      <p:ext uri="{BB962C8B-B14F-4D97-AF65-F5344CB8AC3E}">
        <p14:creationId xmlns:p14="http://schemas.microsoft.com/office/powerpoint/2010/main" val="3557236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Organic purchase frequency</a:t>
            </a:r>
            <a:r>
              <a:rPr lang="en-US" sz="2400" dirty="0"/>
              <a:t> </a:t>
            </a:r>
          </a:p>
        </p:txBody>
      </p:sp>
      <p:graphicFrame>
        <p:nvGraphicFramePr>
          <p:cNvPr id="8" name="Chart 7"/>
          <p:cNvGraphicFramePr>
            <a:graphicFrameLocks/>
          </p:cNvGraphicFramePr>
          <p:nvPr>
            <p:extLst>
              <p:ext uri="{D42A27DB-BD31-4B8C-83A1-F6EECF244321}">
                <p14:modId xmlns:p14="http://schemas.microsoft.com/office/powerpoint/2010/main" val="2250749186"/>
              </p:ext>
            </p:extLst>
          </p:nvPr>
        </p:nvGraphicFramePr>
        <p:xfrm>
          <a:off x="629737" y="1473199"/>
          <a:ext cx="7828463" cy="47117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643107" y="5782296"/>
            <a:ext cx="184666" cy="369332"/>
          </a:xfrm>
          <a:prstGeom prst="rect">
            <a:avLst/>
          </a:prstGeom>
          <a:noFill/>
        </p:spPr>
        <p:txBody>
          <a:bodyPr wrap="none" rtlCol="0">
            <a:spAutoFit/>
          </a:bodyPr>
          <a:lstStyle/>
          <a:p>
            <a:endParaRPr lang="en-US" dirty="0"/>
          </a:p>
        </p:txBody>
      </p:sp>
      <p:sp>
        <p:nvSpPr>
          <p:cNvPr id="6" name="TextBox 5"/>
          <p:cNvSpPr txBox="1"/>
          <p:nvPr/>
        </p:nvSpPr>
        <p:spPr>
          <a:xfrm>
            <a:off x="1092200" y="6311900"/>
            <a:ext cx="7289800" cy="276999"/>
          </a:xfrm>
          <a:prstGeom prst="rect">
            <a:avLst/>
          </a:prstGeom>
          <a:noFill/>
        </p:spPr>
        <p:txBody>
          <a:bodyPr wrap="square" rtlCol="0">
            <a:spAutoFit/>
          </a:bodyPr>
          <a:lstStyle/>
          <a:p>
            <a:pPr algn="ctr"/>
            <a:r>
              <a:rPr lang="en-US" sz="1200" i="1" dirty="0">
                <a:solidFill>
                  <a:srgbClr val="7F7F7F"/>
                </a:solidFill>
                <a:latin typeface="Calibri"/>
                <a:cs typeface="Calibri"/>
              </a:rPr>
              <a:t>Q2. When did you last purchase an organic product or service? </a:t>
            </a:r>
          </a:p>
        </p:txBody>
      </p:sp>
    </p:spTree>
    <p:extLst>
      <p:ext uri="{BB962C8B-B14F-4D97-AF65-F5344CB8AC3E}">
        <p14:creationId xmlns:p14="http://schemas.microsoft.com/office/powerpoint/2010/main" val="25682747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1401755194"/>
              </p:ext>
            </p:extLst>
          </p:nvPr>
        </p:nvGraphicFramePr>
        <p:xfrm>
          <a:off x="0" y="1460500"/>
          <a:ext cx="9004300" cy="4775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normAutofit/>
          </a:bodyPr>
          <a:lstStyle/>
          <a:p>
            <a:r>
              <a:rPr lang="en-US" sz="2400" dirty="0" smtClean="0"/>
              <a:t>Organic purchases, by category</a:t>
            </a:r>
            <a:endParaRPr lang="en-US" sz="2400" dirty="0"/>
          </a:p>
        </p:txBody>
      </p:sp>
      <p:sp>
        <p:nvSpPr>
          <p:cNvPr id="12" name="TextBox 11"/>
          <p:cNvSpPr txBox="1"/>
          <p:nvPr/>
        </p:nvSpPr>
        <p:spPr>
          <a:xfrm>
            <a:off x="8110470" y="2084413"/>
            <a:ext cx="596900" cy="393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dirty="0">
                <a:latin typeface="Century Gothic"/>
                <a:cs typeface="Century Gothic"/>
              </a:rPr>
              <a:t>94%</a:t>
            </a:r>
          </a:p>
        </p:txBody>
      </p:sp>
      <p:sp>
        <p:nvSpPr>
          <p:cNvPr id="15" name="TextBox 14"/>
          <p:cNvSpPr txBox="1"/>
          <p:nvPr/>
        </p:nvSpPr>
        <p:spPr>
          <a:xfrm>
            <a:off x="7514680" y="2795242"/>
            <a:ext cx="596900" cy="393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dirty="0">
                <a:latin typeface="Century Gothic"/>
                <a:cs typeface="Century Gothic"/>
              </a:rPr>
              <a:t>78%</a:t>
            </a:r>
          </a:p>
        </p:txBody>
      </p:sp>
      <p:sp>
        <p:nvSpPr>
          <p:cNvPr id="16" name="TextBox 15"/>
          <p:cNvSpPr txBox="1"/>
          <p:nvPr/>
        </p:nvSpPr>
        <p:spPr>
          <a:xfrm>
            <a:off x="7426150" y="3493371"/>
            <a:ext cx="596900" cy="393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dirty="0">
                <a:latin typeface="Century Gothic"/>
                <a:cs typeface="Century Gothic"/>
              </a:rPr>
              <a:t>75%</a:t>
            </a:r>
          </a:p>
        </p:txBody>
      </p:sp>
      <p:sp>
        <p:nvSpPr>
          <p:cNvPr id="17" name="TextBox 16"/>
          <p:cNvSpPr txBox="1"/>
          <p:nvPr/>
        </p:nvSpPr>
        <p:spPr>
          <a:xfrm>
            <a:off x="6247640" y="4203458"/>
            <a:ext cx="596900" cy="393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dirty="0">
                <a:latin typeface="Century Gothic"/>
                <a:cs typeface="Century Gothic"/>
              </a:rPr>
              <a:t>43%</a:t>
            </a:r>
          </a:p>
        </p:txBody>
      </p:sp>
      <p:sp>
        <p:nvSpPr>
          <p:cNvPr id="18" name="TextBox 17"/>
          <p:cNvSpPr txBox="1"/>
          <p:nvPr/>
        </p:nvSpPr>
        <p:spPr>
          <a:xfrm>
            <a:off x="6057510" y="4901587"/>
            <a:ext cx="596900" cy="393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dirty="0">
                <a:latin typeface="Century Gothic"/>
                <a:cs typeface="Century Gothic"/>
              </a:rPr>
              <a:t>38%</a:t>
            </a:r>
          </a:p>
        </p:txBody>
      </p:sp>
      <p:sp>
        <p:nvSpPr>
          <p:cNvPr id="19" name="TextBox 18"/>
          <p:cNvSpPr txBox="1"/>
          <p:nvPr/>
        </p:nvSpPr>
        <p:spPr>
          <a:xfrm>
            <a:off x="5677620" y="5624374"/>
            <a:ext cx="596900" cy="393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dirty="0">
                <a:latin typeface="Century Gothic"/>
                <a:cs typeface="Century Gothic"/>
              </a:rPr>
              <a:t>27%</a:t>
            </a:r>
          </a:p>
        </p:txBody>
      </p:sp>
      <p:sp>
        <p:nvSpPr>
          <p:cNvPr id="11" name="TextBox 10"/>
          <p:cNvSpPr txBox="1"/>
          <p:nvPr/>
        </p:nvSpPr>
        <p:spPr>
          <a:xfrm>
            <a:off x="622300" y="6311900"/>
            <a:ext cx="7899400" cy="276999"/>
          </a:xfrm>
          <a:prstGeom prst="rect">
            <a:avLst/>
          </a:prstGeom>
          <a:noFill/>
        </p:spPr>
        <p:txBody>
          <a:bodyPr wrap="square" rtlCol="0">
            <a:spAutoFit/>
          </a:bodyPr>
          <a:lstStyle/>
          <a:p>
            <a:pPr algn="ctr"/>
            <a:r>
              <a:rPr lang="en-US" sz="1200" i="1" dirty="0">
                <a:solidFill>
                  <a:srgbClr val="7F7F7F"/>
                </a:solidFill>
                <a:latin typeface="Calibri"/>
                <a:cs typeface="Calibri"/>
              </a:rPr>
              <a:t>Q4. During the past 6 months, how many of the following products or services purchased by you were labeled as organic?</a:t>
            </a:r>
          </a:p>
        </p:txBody>
      </p:sp>
    </p:spTree>
    <p:extLst>
      <p:ext uri="{BB962C8B-B14F-4D97-AF65-F5344CB8AC3E}">
        <p14:creationId xmlns:p14="http://schemas.microsoft.com/office/powerpoint/2010/main" val="1671340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54" y="0"/>
            <a:ext cx="8741744" cy="1417638"/>
          </a:xfrm>
        </p:spPr>
        <p:txBody>
          <a:bodyPr>
            <a:noAutofit/>
          </a:bodyPr>
          <a:lstStyle/>
          <a:p>
            <a:r>
              <a:rPr lang="en-US" sz="2400" dirty="0" smtClean="0"/>
              <a:t>Beliefs concerning organic labeling for </a:t>
            </a:r>
            <a:br>
              <a:rPr lang="en-US" sz="2400" dirty="0" smtClean="0"/>
            </a:br>
            <a:r>
              <a:rPr lang="en-US" sz="2400" dirty="0" smtClean="0"/>
              <a:t>foods and non-foods</a:t>
            </a:r>
            <a:endParaRPr lang="en-US" sz="2400" dirty="0"/>
          </a:p>
        </p:txBody>
      </p:sp>
      <p:sp>
        <p:nvSpPr>
          <p:cNvPr id="22" name="TextBox 21"/>
          <p:cNvSpPr txBox="1"/>
          <p:nvPr/>
        </p:nvSpPr>
        <p:spPr>
          <a:xfrm>
            <a:off x="635000" y="6311900"/>
            <a:ext cx="7785100" cy="276999"/>
          </a:xfrm>
          <a:prstGeom prst="rect">
            <a:avLst/>
          </a:prstGeom>
          <a:noFill/>
        </p:spPr>
        <p:txBody>
          <a:bodyPr wrap="square" rtlCol="0">
            <a:spAutoFit/>
          </a:bodyPr>
          <a:lstStyle/>
          <a:p>
            <a:pPr algn="ctr"/>
            <a:r>
              <a:rPr lang="en-US" sz="1200" i="1" dirty="0" smtClean="0">
                <a:solidFill>
                  <a:srgbClr val="7F7F7F"/>
                </a:solidFill>
                <a:latin typeface="Calibri"/>
                <a:cs typeface="Calibri"/>
              </a:rPr>
              <a:t>Q5. </a:t>
            </a:r>
            <a:r>
              <a:rPr lang="en-US" sz="1200" i="1" dirty="0">
                <a:solidFill>
                  <a:srgbClr val="7F7F7F"/>
                </a:solidFill>
                <a:latin typeface="Calibri"/>
                <a:cs typeface="Calibri"/>
              </a:rPr>
              <a:t>For each of the following statements, please indicate the extent to which you believe them to be True or False.</a:t>
            </a:r>
          </a:p>
        </p:txBody>
      </p:sp>
      <p:graphicFrame>
        <p:nvGraphicFramePr>
          <p:cNvPr id="23" name="Chart 22"/>
          <p:cNvGraphicFramePr>
            <a:graphicFrameLocks/>
          </p:cNvGraphicFramePr>
          <p:nvPr>
            <p:extLst>
              <p:ext uri="{D42A27DB-BD31-4B8C-83A1-F6EECF244321}">
                <p14:modId xmlns:p14="http://schemas.microsoft.com/office/powerpoint/2010/main" val="3888710301"/>
              </p:ext>
            </p:extLst>
          </p:nvPr>
        </p:nvGraphicFramePr>
        <p:xfrm>
          <a:off x="739775" y="1473200"/>
          <a:ext cx="7629525" cy="473710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p:cNvGrpSpPr/>
          <p:nvPr/>
        </p:nvGrpSpPr>
        <p:grpSpPr>
          <a:xfrm>
            <a:off x="4504188" y="2154274"/>
            <a:ext cx="3544058" cy="281725"/>
            <a:chOff x="4504188" y="2090774"/>
            <a:chExt cx="3544058" cy="281725"/>
          </a:xfrm>
        </p:grpSpPr>
        <p:grpSp>
          <p:nvGrpSpPr>
            <p:cNvPr id="24" name="Group 23"/>
            <p:cNvGrpSpPr/>
            <p:nvPr/>
          </p:nvGrpSpPr>
          <p:grpSpPr>
            <a:xfrm>
              <a:off x="4504188" y="2090774"/>
              <a:ext cx="2978906" cy="274320"/>
              <a:chOff x="8182" y="0"/>
              <a:chExt cx="3350456" cy="269748"/>
            </a:xfrm>
            <a:effectLst>
              <a:outerShdw blurRad="50800" dist="38100" dir="5400000" algn="t" rotWithShape="0">
                <a:prstClr val="black">
                  <a:alpha val="40000"/>
                </a:prstClr>
              </a:outerShdw>
            </a:effectLst>
          </p:grpSpPr>
          <p:sp>
            <p:nvSpPr>
              <p:cNvPr id="37" name="TextBox 36"/>
              <p:cNvSpPr txBox="1"/>
              <p:nvPr/>
            </p:nvSpPr>
            <p:spPr>
              <a:xfrm>
                <a:off x="8182" y="0"/>
                <a:ext cx="2656554" cy="269748"/>
              </a:xfrm>
              <a:prstGeom prst="rect">
                <a:avLst/>
              </a:prstGeom>
              <a:solidFill>
                <a:srgbClr val="FF6600">
                  <a:alpha val="80000"/>
                </a:srgb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a:solidFill>
                      <a:srgbClr val="FFFFFF"/>
                    </a:solidFill>
                    <a:latin typeface="Century Gothic"/>
                    <a:cs typeface="Century Gothic"/>
                  </a:rPr>
                  <a:t>67%</a:t>
                </a:r>
              </a:p>
            </p:txBody>
          </p:sp>
          <p:sp>
            <p:nvSpPr>
              <p:cNvPr id="38" name="TextBox 37"/>
              <p:cNvSpPr txBox="1"/>
              <p:nvPr/>
            </p:nvSpPr>
            <p:spPr>
              <a:xfrm>
                <a:off x="2660602" y="0"/>
                <a:ext cx="698036" cy="269748"/>
              </a:xfrm>
              <a:prstGeom prst="rect">
                <a:avLst/>
              </a:prstGeom>
              <a:solidFill>
                <a:srgbClr val="073E3A">
                  <a:alpha val="82000"/>
                </a:srgb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solidFill>
                      <a:srgbClr val="FFFFFF"/>
                    </a:solidFill>
                    <a:latin typeface="Century Gothic"/>
                    <a:cs typeface="Century Gothic"/>
                  </a:rPr>
                  <a:t>17%</a:t>
                </a:r>
              </a:p>
            </p:txBody>
          </p:sp>
        </p:grpSp>
        <p:sp>
          <p:nvSpPr>
            <p:cNvPr id="5" name="TextBox 4"/>
            <p:cNvSpPr txBox="1"/>
            <p:nvPr/>
          </p:nvSpPr>
          <p:spPr>
            <a:xfrm>
              <a:off x="7476069" y="2095500"/>
              <a:ext cx="572177" cy="276999"/>
            </a:xfrm>
            <a:prstGeom prst="rect">
              <a:avLst/>
            </a:prstGeom>
            <a:noFill/>
            <a:ln w="3175" cap="sq" cmpd="sng">
              <a:noFill/>
              <a:miter lim="800000"/>
            </a:ln>
          </p:spPr>
          <p:txBody>
            <a:bodyPr wrap="square" rtlCol="0">
              <a:spAutoFit/>
            </a:bodyPr>
            <a:lstStyle/>
            <a:p>
              <a:pPr algn="r"/>
              <a:r>
                <a:rPr lang="en-US" sz="1200" dirty="0" smtClean="0">
                  <a:solidFill>
                    <a:schemeClr val="bg1">
                      <a:lumMod val="50000"/>
                    </a:schemeClr>
                  </a:solidFill>
                  <a:latin typeface="Century Gothic"/>
                  <a:cs typeface="Century Gothic"/>
                </a:rPr>
                <a:t>16%</a:t>
              </a:r>
              <a:endParaRPr lang="en-US" sz="1200" dirty="0">
                <a:solidFill>
                  <a:schemeClr val="bg1">
                    <a:lumMod val="50000"/>
                  </a:schemeClr>
                </a:solidFill>
                <a:latin typeface="Century Gothic"/>
                <a:cs typeface="Century Gothic"/>
              </a:endParaRPr>
            </a:p>
          </p:txBody>
        </p:sp>
      </p:grpSp>
      <p:grpSp>
        <p:nvGrpSpPr>
          <p:cNvPr id="44" name="Group 43"/>
          <p:cNvGrpSpPr/>
          <p:nvPr/>
        </p:nvGrpSpPr>
        <p:grpSpPr>
          <a:xfrm>
            <a:off x="4503918" y="2919714"/>
            <a:ext cx="3544326" cy="278285"/>
            <a:chOff x="4503918" y="2868914"/>
            <a:chExt cx="3544326" cy="278285"/>
          </a:xfrm>
        </p:grpSpPr>
        <p:grpSp>
          <p:nvGrpSpPr>
            <p:cNvPr id="25" name="Group 24"/>
            <p:cNvGrpSpPr/>
            <p:nvPr/>
          </p:nvGrpSpPr>
          <p:grpSpPr>
            <a:xfrm>
              <a:off x="4503918" y="2868914"/>
              <a:ext cx="2778770" cy="274320"/>
              <a:chOff x="23307" y="988492"/>
              <a:chExt cx="3196825" cy="269748"/>
            </a:xfrm>
          </p:grpSpPr>
          <p:sp>
            <p:nvSpPr>
              <p:cNvPr id="35" name="TextBox 34"/>
              <p:cNvSpPr txBox="1"/>
              <p:nvPr/>
            </p:nvSpPr>
            <p:spPr>
              <a:xfrm>
                <a:off x="23307" y="988492"/>
                <a:ext cx="2403629" cy="269748"/>
              </a:xfrm>
              <a:prstGeom prst="rect">
                <a:avLst/>
              </a:prstGeom>
              <a:solidFill>
                <a:srgbClr val="FF6600">
                  <a:alpha val="79000"/>
                </a:srgbClr>
              </a:solidFill>
              <a:ln w="9525" cmpd="sng">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a:solidFill>
                      <a:srgbClr val="FFFFFF"/>
                    </a:solidFill>
                    <a:latin typeface="Century Gothic"/>
                    <a:cs typeface="Century Gothic"/>
                  </a:rPr>
                  <a:t>59%</a:t>
                </a:r>
              </a:p>
            </p:txBody>
          </p:sp>
          <p:sp>
            <p:nvSpPr>
              <p:cNvPr id="36" name="TextBox 35"/>
              <p:cNvSpPr txBox="1"/>
              <p:nvPr/>
            </p:nvSpPr>
            <p:spPr>
              <a:xfrm>
                <a:off x="2424761" y="988492"/>
                <a:ext cx="795371" cy="269748"/>
              </a:xfrm>
              <a:prstGeom prst="rect">
                <a:avLst/>
              </a:prstGeom>
              <a:solidFill>
                <a:srgbClr val="073E3A">
                  <a:alpha val="82000"/>
                </a:srgbClr>
              </a:solidFill>
              <a:ln w="9525" cmpd="sng">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1200">
                    <a:solidFill>
                      <a:srgbClr val="FFFFFF"/>
                    </a:solidFill>
                    <a:latin typeface="Century Gothic"/>
                    <a:cs typeface="Century Gothic"/>
                  </a:rPr>
                  <a:t>  19%</a:t>
                </a:r>
              </a:p>
            </p:txBody>
          </p:sp>
        </p:grpSp>
        <p:sp>
          <p:nvSpPr>
            <p:cNvPr id="39" name="TextBox 38"/>
            <p:cNvSpPr txBox="1"/>
            <p:nvPr/>
          </p:nvSpPr>
          <p:spPr>
            <a:xfrm>
              <a:off x="7277102" y="2870200"/>
              <a:ext cx="771142" cy="276999"/>
            </a:xfrm>
            <a:prstGeom prst="rect">
              <a:avLst/>
            </a:prstGeom>
            <a:noFill/>
            <a:ln w="3175" cap="sq" cmpd="sng">
              <a:noFill/>
              <a:miter lim="800000"/>
            </a:ln>
          </p:spPr>
          <p:txBody>
            <a:bodyPr wrap="square" rtlCol="0">
              <a:spAutoFit/>
            </a:bodyPr>
            <a:lstStyle/>
            <a:p>
              <a:pPr algn="r"/>
              <a:r>
                <a:rPr lang="en-US" sz="1200" dirty="0" smtClean="0">
                  <a:solidFill>
                    <a:schemeClr val="bg1">
                      <a:lumMod val="50000"/>
                    </a:schemeClr>
                  </a:solidFill>
                  <a:latin typeface="Century Gothic"/>
                  <a:cs typeface="Century Gothic"/>
                </a:rPr>
                <a:t>22%</a:t>
              </a:r>
              <a:endParaRPr lang="en-US" sz="1200" dirty="0">
                <a:solidFill>
                  <a:schemeClr val="bg1">
                    <a:lumMod val="50000"/>
                  </a:schemeClr>
                </a:solidFill>
                <a:latin typeface="Century Gothic"/>
                <a:cs typeface="Century Gothic"/>
              </a:endParaRPr>
            </a:p>
          </p:txBody>
        </p:sp>
      </p:grpSp>
      <p:grpSp>
        <p:nvGrpSpPr>
          <p:cNvPr id="45" name="Group 44"/>
          <p:cNvGrpSpPr/>
          <p:nvPr/>
        </p:nvGrpSpPr>
        <p:grpSpPr>
          <a:xfrm>
            <a:off x="4508688" y="3702078"/>
            <a:ext cx="3534645" cy="279088"/>
            <a:chOff x="4508688" y="3651278"/>
            <a:chExt cx="3534645" cy="279088"/>
          </a:xfrm>
        </p:grpSpPr>
        <p:grpSp>
          <p:nvGrpSpPr>
            <p:cNvPr id="26" name="Group 25"/>
            <p:cNvGrpSpPr/>
            <p:nvPr/>
          </p:nvGrpSpPr>
          <p:grpSpPr>
            <a:xfrm>
              <a:off x="4508688" y="3651278"/>
              <a:ext cx="2739456" cy="274397"/>
              <a:chOff x="14847" y="1974859"/>
              <a:chExt cx="3117519" cy="269748"/>
            </a:xfrm>
            <a:effectLst>
              <a:outerShdw blurRad="50800" dist="38100" dir="5400000" algn="t" rotWithShape="0">
                <a:prstClr val="black">
                  <a:alpha val="40000"/>
                </a:prstClr>
              </a:outerShdw>
            </a:effectLst>
          </p:grpSpPr>
          <p:sp>
            <p:nvSpPr>
              <p:cNvPr id="33" name="TextBox 32"/>
              <p:cNvSpPr txBox="1"/>
              <p:nvPr/>
            </p:nvSpPr>
            <p:spPr>
              <a:xfrm>
                <a:off x="14847" y="1974859"/>
                <a:ext cx="1789176" cy="269748"/>
              </a:xfrm>
              <a:prstGeom prst="rect">
                <a:avLst/>
              </a:prstGeom>
              <a:solidFill>
                <a:srgbClr val="FF6600">
                  <a:alpha val="78000"/>
                </a:srgb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a:solidFill>
                      <a:srgbClr val="FFFFFF"/>
                    </a:solidFill>
                    <a:latin typeface="Century Gothic"/>
                    <a:cs typeface="Century Gothic"/>
                  </a:rPr>
                  <a:t>44%</a:t>
                </a:r>
              </a:p>
            </p:txBody>
          </p:sp>
          <p:sp>
            <p:nvSpPr>
              <p:cNvPr id="34" name="TextBox 33"/>
              <p:cNvSpPr txBox="1"/>
              <p:nvPr/>
            </p:nvSpPr>
            <p:spPr>
              <a:xfrm>
                <a:off x="1799863" y="1974859"/>
                <a:ext cx="1332503" cy="269748"/>
              </a:xfrm>
              <a:prstGeom prst="rect">
                <a:avLst/>
              </a:prstGeom>
              <a:solidFill>
                <a:srgbClr val="073E3A">
                  <a:alpha val="79000"/>
                </a:srgb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a:solidFill>
                      <a:srgbClr val="FFFFFF"/>
                    </a:solidFill>
                    <a:latin typeface="Century Gothic"/>
                    <a:cs typeface="Century Gothic"/>
                  </a:rPr>
                  <a:t>32%</a:t>
                </a:r>
              </a:p>
            </p:txBody>
          </p:sp>
        </p:grpSp>
        <p:sp>
          <p:nvSpPr>
            <p:cNvPr id="40" name="TextBox 39"/>
            <p:cNvSpPr txBox="1"/>
            <p:nvPr/>
          </p:nvSpPr>
          <p:spPr>
            <a:xfrm>
              <a:off x="7243234" y="3653367"/>
              <a:ext cx="800099" cy="276999"/>
            </a:xfrm>
            <a:prstGeom prst="rect">
              <a:avLst/>
            </a:prstGeom>
            <a:noFill/>
            <a:ln w="3175" cap="sq" cmpd="sng">
              <a:noFill/>
              <a:miter lim="800000"/>
            </a:ln>
          </p:spPr>
          <p:txBody>
            <a:bodyPr wrap="square" rtlCol="0">
              <a:spAutoFit/>
            </a:bodyPr>
            <a:lstStyle/>
            <a:p>
              <a:pPr algn="r"/>
              <a:r>
                <a:rPr lang="en-US" sz="1200" dirty="0" smtClean="0">
                  <a:solidFill>
                    <a:schemeClr val="bg1">
                      <a:lumMod val="50000"/>
                    </a:schemeClr>
                  </a:solidFill>
                  <a:latin typeface="Century Gothic"/>
                  <a:cs typeface="Century Gothic"/>
                </a:rPr>
                <a:t>24%</a:t>
              </a:r>
              <a:endParaRPr lang="en-US" sz="1200" dirty="0">
                <a:solidFill>
                  <a:schemeClr val="bg1">
                    <a:lumMod val="50000"/>
                  </a:schemeClr>
                </a:solidFill>
                <a:latin typeface="Century Gothic"/>
                <a:cs typeface="Century Gothic"/>
              </a:endParaRPr>
            </a:p>
          </p:txBody>
        </p:sp>
      </p:grpSp>
      <p:grpSp>
        <p:nvGrpSpPr>
          <p:cNvPr id="46" name="Group 45"/>
          <p:cNvGrpSpPr/>
          <p:nvPr/>
        </p:nvGrpSpPr>
        <p:grpSpPr>
          <a:xfrm>
            <a:off x="4506805" y="4478867"/>
            <a:ext cx="3536529" cy="276999"/>
            <a:chOff x="4506805" y="4428067"/>
            <a:chExt cx="3536529" cy="276999"/>
          </a:xfrm>
        </p:grpSpPr>
        <p:grpSp>
          <p:nvGrpSpPr>
            <p:cNvPr id="27" name="Group 26"/>
            <p:cNvGrpSpPr/>
            <p:nvPr/>
          </p:nvGrpSpPr>
          <p:grpSpPr>
            <a:xfrm>
              <a:off x="4506805" y="4428346"/>
              <a:ext cx="2938189" cy="274320"/>
              <a:chOff x="0" y="2942168"/>
              <a:chExt cx="3312084" cy="269748"/>
            </a:xfrm>
            <a:effectLst>
              <a:outerShdw blurRad="50800" dist="38100" dir="5400000" algn="t" rotWithShape="0">
                <a:prstClr val="black">
                  <a:alpha val="40000"/>
                </a:prstClr>
              </a:outerShdw>
            </a:effectLst>
          </p:grpSpPr>
          <p:sp>
            <p:nvSpPr>
              <p:cNvPr id="31" name="TextBox 30"/>
              <p:cNvSpPr txBox="1"/>
              <p:nvPr/>
            </p:nvSpPr>
            <p:spPr>
              <a:xfrm>
                <a:off x="0" y="2942168"/>
                <a:ext cx="1659242" cy="269748"/>
              </a:xfrm>
              <a:prstGeom prst="rect">
                <a:avLst/>
              </a:prstGeom>
              <a:solidFill>
                <a:srgbClr val="FF6600">
                  <a:alpha val="80000"/>
                </a:srgb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a:solidFill>
                      <a:srgbClr val="FFFFFF"/>
                    </a:solidFill>
                    <a:latin typeface="Century Gothic"/>
                    <a:cs typeface="Century Gothic"/>
                  </a:rPr>
                  <a:t>42%</a:t>
                </a:r>
              </a:p>
            </p:txBody>
          </p:sp>
          <p:sp>
            <p:nvSpPr>
              <p:cNvPr id="32" name="TextBox 31"/>
              <p:cNvSpPr txBox="1"/>
              <p:nvPr/>
            </p:nvSpPr>
            <p:spPr>
              <a:xfrm>
                <a:off x="1658189" y="2942168"/>
                <a:ext cx="1653895" cy="269748"/>
              </a:xfrm>
              <a:prstGeom prst="rect">
                <a:avLst/>
              </a:prstGeom>
              <a:solidFill>
                <a:srgbClr val="073E3A">
                  <a:alpha val="82000"/>
                </a:srgb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a:solidFill>
                      <a:srgbClr val="FFFFFF"/>
                    </a:solidFill>
                    <a:latin typeface="Century Gothic"/>
                    <a:cs typeface="Century Gothic"/>
                  </a:rPr>
                  <a:t>41%</a:t>
                </a:r>
              </a:p>
            </p:txBody>
          </p:sp>
        </p:grpSp>
        <p:sp>
          <p:nvSpPr>
            <p:cNvPr id="41" name="TextBox 40"/>
            <p:cNvSpPr txBox="1"/>
            <p:nvPr/>
          </p:nvSpPr>
          <p:spPr>
            <a:xfrm>
              <a:off x="7442199" y="4428067"/>
              <a:ext cx="601135" cy="276999"/>
            </a:xfrm>
            <a:prstGeom prst="rect">
              <a:avLst/>
            </a:prstGeom>
            <a:noFill/>
            <a:ln w="3175" cap="sq" cmpd="sng">
              <a:noFill/>
              <a:miter lim="800000"/>
            </a:ln>
          </p:spPr>
          <p:txBody>
            <a:bodyPr wrap="square" rtlCol="0">
              <a:spAutoFit/>
            </a:bodyPr>
            <a:lstStyle/>
            <a:p>
              <a:pPr algn="r"/>
              <a:r>
                <a:rPr lang="en-US" sz="1200" dirty="0" smtClean="0">
                  <a:solidFill>
                    <a:schemeClr val="bg1">
                      <a:lumMod val="50000"/>
                    </a:schemeClr>
                  </a:solidFill>
                  <a:latin typeface="Century Gothic"/>
                  <a:cs typeface="Century Gothic"/>
                </a:rPr>
                <a:t>17%</a:t>
              </a:r>
              <a:endParaRPr lang="en-US" sz="1200" dirty="0">
                <a:solidFill>
                  <a:schemeClr val="bg1">
                    <a:lumMod val="50000"/>
                  </a:schemeClr>
                </a:solidFill>
                <a:latin typeface="Century Gothic"/>
                <a:cs typeface="Century Gothic"/>
              </a:endParaRPr>
            </a:p>
          </p:txBody>
        </p:sp>
      </p:grpSp>
      <p:grpSp>
        <p:nvGrpSpPr>
          <p:cNvPr id="47" name="Group 46"/>
          <p:cNvGrpSpPr/>
          <p:nvPr/>
        </p:nvGrpSpPr>
        <p:grpSpPr>
          <a:xfrm>
            <a:off x="4504184" y="5249069"/>
            <a:ext cx="3539149" cy="277264"/>
            <a:chOff x="4504184" y="5210969"/>
            <a:chExt cx="3539149" cy="277264"/>
          </a:xfrm>
        </p:grpSpPr>
        <p:grpSp>
          <p:nvGrpSpPr>
            <p:cNvPr id="28" name="Group 27"/>
            <p:cNvGrpSpPr/>
            <p:nvPr/>
          </p:nvGrpSpPr>
          <p:grpSpPr>
            <a:xfrm>
              <a:off x="4504184" y="5210969"/>
              <a:ext cx="2807460" cy="270939"/>
              <a:chOff x="36905" y="3928529"/>
              <a:chExt cx="3183009" cy="269748"/>
            </a:xfrm>
          </p:grpSpPr>
          <p:sp>
            <p:nvSpPr>
              <p:cNvPr id="29" name="TextBox 28"/>
              <p:cNvSpPr txBox="1"/>
              <p:nvPr/>
            </p:nvSpPr>
            <p:spPr>
              <a:xfrm>
                <a:off x="36905" y="3928529"/>
                <a:ext cx="1186330" cy="269748"/>
              </a:xfrm>
              <a:prstGeom prst="rect">
                <a:avLst/>
              </a:prstGeom>
              <a:solidFill>
                <a:srgbClr val="FF6600">
                  <a:alpha val="80000"/>
                </a:srgbClr>
              </a:solidFill>
              <a:ln w="9525" cmpd="sng">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a:solidFill>
                      <a:srgbClr val="FFFFFF"/>
                    </a:solidFill>
                    <a:latin typeface="Century Gothic"/>
                    <a:cs typeface="Century Gothic"/>
                  </a:rPr>
                  <a:t>30%</a:t>
                </a:r>
              </a:p>
            </p:txBody>
          </p:sp>
          <p:sp>
            <p:nvSpPr>
              <p:cNvPr id="30" name="TextBox 29"/>
              <p:cNvSpPr txBox="1"/>
              <p:nvPr/>
            </p:nvSpPr>
            <p:spPr>
              <a:xfrm>
                <a:off x="1223457" y="3928529"/>
                <a:ext cx="1996457" cy="269748"/>
              </a:xfrm>
              <a:prstGeom prst="rect">
                <a:avLst/>
              </a:prstGeom>
              <a:solidFill>
                <a:srgbClr val="073E3A">
                  <a:alpha val="80000"/>
                </a:srgbClr>
              </a:solidFill>
              <a:ln w="9525" cmpd="sng">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a:solidFill>
                      <a:srgbClr val="FFFFFF"/>
                    </a:solidFill>
                    <a:latin typeface="Century Gothic"/>
                    <a:cs typeface="Century Gothic"/>
                  </a:rPr>
                  <a:t>49%</a:t>
                </a:r>
              </a:p>
            </p:txBody>
          </p:sp>
        </p:grpSp>
        <p:sp>
          <p:nvSpPr>
            <p:cNvPr id="42" name="TextBox 41"/>
            <p:cNvSpPr txBox="1"/>
            <p:nvPr/>
          </p:nvSpPr>
          <p:spPr>
            <a:xfrm>
              <a:off x="7310966" y="5211234"/>
              <a:ext cx="732367" cy="276999"/>
            </a:xfrm>
            <a:prstGeom prst="rect">
              <a:avLst/>
            </a:prstGeom>
            <a:noFill/>
            <a:ln w="3175" cap="sq" cmpd="sng">
              <a:noFill/>
              <a:miter lim="800000"/>
            </a:ln>
          </p:spPr>
          <p:txBody>
            <a:bodyPr wrap="square" rtlCol="0">
              <a:spAutoFit/>
            </a:bodyPr>
            <a:lstStyle/>
            <a:p>
              <a:pPr algn="r"/>
              <a:r>
                <a:rPr lang="en-US" sz="1200" dirty="0" smtClean="0">
                  <a:solidFill>
                    <a:schemeClr val="bg1">
                      <a:lumMod val="50000"/>
                    </a:schemeClr>
                  </a:solidFill>
                  <a:latin typeface="Century Gothic"/>
                  <a:cs typeface="Century Gothic"/>
                </a:rPr>
                <a:t>21%</a:t>
              </a:r>
              <a:endParaRPr lang="en-US" sz="1200" dirty="0">
                <a:solidFill>
                  <a:schemeClr val="bg1">
                    <a:lumMod val="50000"/>
                  </a:schemeClr>
                </a:solidFill>
                <a:latin typeface="Century Gothic"/>
                <a:cs typeface="Century Gothic"/>
              </a:endParaRPr>
            </a:p>
          </p:txBody>
        </p:sp>
      </p:grpSp>
      <p:sp>
        <p:nvSpPr>
          <p:cNvPr id="48" name="TextBox 47"/>
          <p:cNvSpPr txBox="1"/>
          <p:nvPr/>
        </p:nvSpPr>
        <p:spPr>
          <a:xfrm>
            <a:off x="6210300" y="1574800"/>
            <a:ext cx="292100" cy="276999"/>
          </a:xfrm>
          <a:prstGeom prst="rect">
            <a:avLst/>
          </a:prstGeom>
          <a:noFill/>
        </p:spPr>
        <p:txBody>
          <a:bodyPr wrap="square" rtlCol="0">
            <a:spAutoFit/>
          </a:bodyPr>
          <a:lstStyle/>
          <a:p>
            <a:r>
              <a:rPr lang="en-US" sz="1200" dirty="0" smtClean="0">
                <a:solidFill>
                  <a:srgbClr val="7F7F7F"/>
                </a:solidFill>
                <a:latin typeface="Century Gothic"/>
                <a:cs typeface="Century Gothic"/>
              </a:rPr>
              <a:t>%</a:t>
            </a:r>
            <a:endParaRPr lang="en-US" sz="1200" dirty="0">
              <a:solidFill>
                <a:srgbClr val="7F7F7F"/>
              </a:solidFill>
              <a:latin typeface="Century Gothic"/>
              <a:cs typeface="Century Gothic"/>
            </a:endParaRPr>
          </a:p>
        </p:txBody>
      </p:sp>
    </p:spTree>
    <p:extLst>
      <p:ext uri="{BB962C8B-B14F-4D97-AF65-F5344CB8AC3E}">
        <p14:creationId xmlns:p14="http://schemas.microsoft.com/office/powerpoint/2010/main" val="25685239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Office 2">
      <a:majorFont>
        <a:latin typeface="Dosis"/>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Encode Sans Narrow"/>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12838</TotalTime>
  <Words>1407</Words>
  <Application>Microsoft Macintosh PowerPoint</Application>
  <PresentationFormat>On-screen Show (4:3)</PresentationFormat>
  <Paragraphs>345</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Attitudes and Behaviors  Concerning Organic Labeling of  Food and Non-Food Products and Services</vt:lpstr>
      <vt:lpstr>Contents</vt:lpstr>
      <vt:lpstr> Background and Methodology Summary </vt:lpstr>
      <vt:lpstr> Executive Summary </vt:lpstr>
      <vt:lpstr>Knowledge of organic</vt:lpstr>
      <vt:lpstr>Organic availability, by category</vt:lpstr>
      <vt:lpstr>Organic purchase frequency </vt:lpstr>
      <vt:lpstr>Organic purchases, by category</vt:lpstr>
      <vt:lpstr>Beliefs concerning organic labeling for  foods and non-foods</vt:lpstr>
      <vt:lpstr>Level of trust in organic labeling practices </vt:lpstr>
      <vt:lpstr>Need for a government regulated certification process for organic non-food products and services</vt:lpstr>
      <vt:lpstr>Comments supporting government regulation and certification of organic non-food products and services </vt:lpstr>
      <vt:lpstr>Demographics Summary</vt:lpstr>
    </vt:vector>
  </TitlesOfParts>
  <Company>May Media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 Pinesich</dc:creator>
  <cp:lastModifiedBy>Sylvia Baker</cp:lastModifiedBy>
  <cp:revision>1193</cp:revision>
  <cp:lastPrinted>2016-10-11T20:05:01Z</cp:lastPrinted>
  <dcterms:created xsi:type="dcterms:W3CDTF">2015-05-12T15:06:28Z</dcterms:created>
  <dcterms:modified xsi:type="dcterms:W3CDTF">2016-10-11T20:34:47Z</dcterms:modified>
</cp:coreProperties>
</file>