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57" r:id="rId3"/>
    <p:sldId id="279" r:id="rId4"/>
    <p:sldId id="311" r:id="rId5"/>
    <p:sldId id="290" r:id="rId6"/>
    <p:sldId id="313" r:id="rId7"/>
    <p:sldId id="314" r:id="rId8"/>
    <p:sldId id="327" r:id="rId9"/>
    <p:sldId id="328" r:id="rId10"/>
    <p:sldId id="329" r:id="rId11"/>
    <p:sldId id="330" r:id="rId12"/>
    <p:sldId id="315" r:id="rId13"/>
    <p:sldId id="316" r:id="rId14"/>
    <p:sldId id="317" r:id="rId15"/>
    <p:sldId id="326" r:id="rId16"/>
    <p:sldId id="270" r:id="rId17"/>
    <p:sldId id="318" r:id="rId18"/>
    <p:sldId id="319" r:id="rId19"/>
    <p:sldId id="320" r:id="rId20"/>
    <p:sldId id="312" r:id="rId21"/>
    <p:sldId id="321" r:id="rId22"/>
    <p:sldId id="308" r:id="rId23"/>
    <p:sldId id="322" r:id="rId24"/>
    <p:sldId id="323" r:id="rId25"/>
    <p:sldId id="324" r:id="rId26"/>
    <p:sldId id="325" r:id="rId27"/>
    <p:sldId id="299" r:id="rId28"/>
    <p:sldId id="295" r:id="rId29"/>
    <p:sldId id="27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8DD04-50C6-4F49-9E85-A88D98EE3686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DA77A-5D9D-4DA5-8B94-A554637C9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14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A5332-6C84-4E98-B349-925D95913C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34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Privacy &amp; Security</a:t>
            </a:r>
            <a:r>
              <a:rPr lang="en-US" baseline="0" dirty="0" smtClean="0"/>
              <a:t> portal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5682B-5D8B-4145-8CFD-15B74808CA50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57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5682B-5D8B-4145-8CFD-15B74808CA50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5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CB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2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CB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9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6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54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838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317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698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789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357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870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432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05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4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639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752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4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42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3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00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96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53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5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6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5427E-A50D-4736-9AF9-98A6A625DDF3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F9DB-0B9D-43A7-8940-EBF660E96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8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7CB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5427E-A50D-4736-9AF9-98A6A625DD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4F9DB-0B9D-43A7-8940-EBF660E960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40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jpeg"/><Relationship Id="rId7" Type="http://schemas.openxmlformats.org/officeDocument/2006/relationships/image" Target="../media/image11.gif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jpe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Relationship Id="rId1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24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does training help prevent XSS?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>
              <a:solidFill>
                <a:srgbClr val="007CBA"/>
              </a:solidFill>
            </a:endParaRPr>
          </a:p>
          <a:p>
            <a:r>
              <a:rPr lang="en-US" dirty="0" smtClean="0">
                <a:solidFill>
                  <a:srgbClr val="007CBA"/>
                </a:solidFill>
              </a:rPr>
              <a:t>Training serves very important functions:</a:t>
            </a:r>
          </a:p>
          <a:p>
            <a:pPr marL="0" indent="0">
              <a:buNone/>
            </a:pPr>
            <a:endParaRPr lang="en-US" dirty="0" smtClean="0">
              <a:solidFill>
                <a:srgbClr val="007CBA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CBA"/>
                </a:solidFill>
              </a:rPr>
              <a:t>Identify underlying assumptions and planned inputs coming from users.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>
              <a:solidFill>
                <a:srgbClr val="007CBA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CBA"/>
                </a:solidFill>
              </a:rPr>
              <a:t>Think like a hacker by providing unexpected inputs.  Observe how the system responds.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solidFill>
                <a:srgbClr val="007CBA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CBA"/>
                </a:solidFill>
              </a:rPr>
              <a:t>Eliminate flaws during the design / implementation stages before a hacker has a chance to find them in a production environment.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26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Security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007CBA"/>
                </a:solidFill>
              </a:rPr>
              <a:t>Founder Buy-In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Founders and executives as security champions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Building Security Expertise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Engineers with interest can become security evangelists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Leveraging the Security Community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OWASP, </a:t>
            </a:r>
            <a:r>
              <a:rPr lang="en-US" dirty="0" err="1" smtClean="0">
                <a:solidFill>
                  <a:srgbClr val="007CBA"/>
                </a:solidFill>
              </a:rPr>
              <a:t>BSides</a:t>
            </a:r>
            <a:r>
              <a:rPr lang="en-US" dirty="0" smtClean="0">
                <a:solidFill>
                  <a:srgbClr val="007CBA"/>
                </a:solidFill>
              </a:rPr>
              <a:t>, SANS, and other free and proprietary resources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Integrating Threat Modeling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Consider potential threats early</a:t>
            </a:r>
          </a:p>
          <a:p>
            <a:r>
              <a:rPr lang="en-US" b="1" dirty="0">
                <a:solidFill>
                  <a:srgbClr val="007CBA"/>
                </a:solidFill>
              </a:rPr>
              <a:t>Using Secure Frameworks</a:t>
            </a:r>
          </a:p>
          <a:p>
            <a:pPr lvl="1"/>
            <a:r>
              <a:rPr lang="en-US" dirty="0">
                <a:solidFill>
                  <a:srgbClr val="007CBA"/>
                </a:solidFill>
              </a:rPr>
              <a:t>Don’t reinvent the wheel: platforms often provide secure APIs</a:t>
            </a:r>
          </a:p>
          <a:p>
            <a:pPr lvl="1"/>
            <a:r>
              <a:rPr lang="en-US" dirty="0">
                <a:solidFill>
                  <a:srgbClr val="007CBA"/>
                </a:solidFill>
              </a:rPr>
              <a:t>Consider building secure abstractions for your </a:t>
            </a:r>
            <a:r>
              <a:rPr lang="en-US" dirty="0" smtClean="0">
                <a:solidFill>
                  <a:srgbClr val="007CBA"/>
                </a:solidFill>
              </a:rPr>
              <a:t>developers</a:t>
            </a:r>
          </a:p>
        </p:txBody>
      </p:sp>
    </p:spTree>
    <p:extLst>
      <p:ext uri="{BB962C8B-B14F-4D97-AF65-F5344CB8AC3E}">
        <p14:creationId xmlns:p14="http://schemas.microsoft.com/office/powerpoint/2010/main" val="112022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Scaling Security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Adapting Security Testing for DevOps and Hyper-Growth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68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7CBA"/>
                </a:solidFill>
              </a:rPr>
              <a:t>Michael Coates</a:t>
            </a:r>
            <a:r>
              <a:rPr lang="en-US" dirty="0" smtClean="0">
                <a:solidFill>
                  <a:srgbClr val="007CBA"/>
                </a:solidFill>
              </a:rPr>
              <a:t>, Trust and Information Security Officer , Twitter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Zane Lackey</a:t>
            </a:r>
            <a:r>
              <a:rPr lang="en-US" dirty="0" smtClean="0">
                <a:solidFill>
                  <a:srgbClr val="007CBA"/>
                </a:solidFill>
              </a:rPr>
              <a:t>, Founder and Chief Security Officer, Signal Sciences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Jeff Williams</a:t>
            </a:r>
            <a:r>
              <a:rPr lang="en-US" dirty="0" smtClean="0">
                <a:solidFill>
                  <a:srgbClr val="007CBA"/>
                </a:solidFill>
              </a:rPr>
              <a:t>, Founder and Chief Technology Officer, Contrast Security</a:t>
            </a:r>
          </a:p>
          <a:p>
            <a:pPr marL="0" indent="0">
              <a:buNone/>
            </a:pPr>
            <a:endParaRPr lang="en-US" dirty="0">
              <a:solidFill>
                <a:srgbClr val="007CBA"/>
              </a:solidFill>
            </a:endParaRPr>
          </a:p>
          <a:p>
            <a:r>
              <a:rPr lang="en-US" dirty="0">
                <a:solidFill>
                  <a:srgbClr val="007CBA"/>
                </a:solidFill>
              </a:rPr>
              <a:t>Moderator: </a:t>
            </a:r>
            <a:r>
              <a:rPr lang="en-US" b="1" dirty="0" smtClean="0">
                <a:solidFill>
                  <a:srgbClr val="007CBA"/>
                </a:solidFill>
              </a:rPr>
              <a:t>Laura Berger</a:t>
            </a:r>
            <a:r>
              <a:rPr lang="en-US" dirty="0" smtClean="0">
                <a:solidFill>
                  <a:srgbClr val="007CBA"/>
                </a:solidFill>
              </a:rPr>
              <a:t>, </a:t>
            </a:r>
            <a:r>
              <a:rPr lang="en-US" dirty="0">
                <a:solidFill>
                  <a:srgbClr val="007CBA"/>
                </a:solidFill>
              </a:rPr>
              <a:t>Division of Privacy and Identity Protection, FTC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2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security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CBA"/>
                </a:solidFill>
              </a:rPr>
              <a:t>Start with the basics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Harness existing resources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Make security visible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Automate testing and feedback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Streamline feedback (and send it to the right people)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Detect risky changes/features</a:t>
            </a:r>
            <a:endParaRPr lang="en-US" b="1" dirty="0">
              <a:solidFill>
                <a:srgbClr val="007C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4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Investing in Security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Accel</a:t>
            </a:r>
            <a:r>
              <a:rPr lang="en-US" dirty="0" smtClean="0"/>
              <a:t> Partner Arun Mathew</a:t>
            </a:r>
          </a:p>
          <a:p>
            <a:r>
              <a:rPr lang="en-US" dirty="0" smtClean="0"/>
              <a:t>FTC Chief Technologist Ashkan Soltani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1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Bugs and Bounties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Vulnerability Disclosure and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52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007CBA"/>
                </a:solidFill>
              </a:rPr>
              <a:t>Raymond Forbes</a:t>
            </a:r>
            <a:r>
              <a:rPr lang="en-US" dirty="0" smtClean="0">
                <a:solidFill>
                  <a:srgbClr val="007CBA"/>
                </a:solidFill>
              </a:rPr>
              <a:t>, Security Engineer, Mozilla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Paul Moreno</a:t>
            </a:r>
            <a:r>
              <a:rPr lang="en-US" dirty="0" smtClean="0">
                <a:solidFill>
                  <a:srgbClr val="007CBA"/>
                </a:solidFill>
              </a:rPr>
              <a:t>, Security Engineering Lead, Pinterest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Katie </a:t>
            </a:r>
            <a:r>
              <a:rPr lang="en-US" b="1" dirty="0" err="1" smtClean="0">
                <a:solidFill>
                  <a:srgbClr val="007CBA"/>
                </a:solidFill>
              </a:rPr>
              <a:t>Moussouris</a:t>
            </a:r>
            <a:r>
              <a:rPr lang="en-US" dirty="0" smtClean="0">
                <a:solidFill>
                  <a:srgbClr val="007CBA"/>
                </a:solidFill>
              </a:rPr>
              <a:t>, Chief Policy Officer, </a:t>
            </a:r>
            <a:r>
              <a:rPr lang="en-US" dirty="0" err="1" smtClean="0">
                <a:solidFill>
                  <a:srgbClr val="007CBA"/>
                </a:solidFill>
              </a:rPr>
              <a:t>HackerOne</a:t>
            </a:r>
            <a:endParaRPr lang="en-US" dirty="0" smtClean="0">
              <a:solidFill>
                <a:srgbClr val="007CBA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CBA"/>
              </a:solidFill>
            </a:endParaRPr>
          </a:p>
          <a:p>
            <a:r>
              <a:rPr lang="en-US" dirty="0">
                <a:solidFill>
                  <a:srgbClr val="007CBA"/>
                </a:solidFill>
              </a:rPr>
              <a:t>Moderator: </a:t>
            </a:r>
            <a:r>
              <a:rPr lang="en-US" b="1" dirty="0">
                <a:solidFill>
                  <a:srgbClr val="007CBA"/>
                </a:solidFill>
              </a:rPr>
              <a:t>Nithan Sannappa</a:t>
            </a:r>
            <a:r>
              <a:rPr lang="en-US" dirty="0">
                <a:solidFill>
                  <a:srgbClr val="007CBA"/>
                </a:solidFill>
              </a:rPr>
              <a:t>, Division of Privacy and Identity Protection, FTC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824122" y="1132114"/>
            <a:ext cx="2057400" cy="762000"/>
          </a:xfrm>
          <a:prstGeom prst="roundRect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Identify Bug Internally</a:t>
            </a:r>
            <a:endParaRPr lang="en-US" sz="1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033779" y="3504943"/>
            <a:ext cx="2057400" cy="762000"/>
          </a:xfrm>
          <a:prstGeom prst="roundRect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Inform Bug Reporter</a:t>
            </a:r>
            <a:endParaRPr lang="en-US" sz="1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2002971" y="1143000"/>
            <a:ext cx="2057400" cy="762000"/>
          </a:xfrm>
          <a:prstGeom prst="roundRect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Receive Bug Report</a:t>
            </a:r>
            <a:endParaRPr lang="en-US" sz="1400" b="1" dirty="0"/>
          </a:p>
        </p:txBody>
      </p:sp>
      <p:sp>
        <p:nvSpPr>
          <p:cNvPr id="11" name="Flowchart: Process 10"/>
          <p:cNvSpPr/>
          <p:nvPr/>
        </p:nvSpPr>
        <p:spPr>
          <a:xfrm>
            <a:off x="1981200" y="304800"/>
            <a:ext cx="2057400" cy="685800"/>
          </a:xfrm>
          <a:prstGeom prst="flowChartProcess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Develop Bug Disclosure Policy &amp; Capability to Receive Bug Reports</a:t>
            </a:r>
            <a:endParaRPr lang="en-US" sz="1400" b="1" dirty="0"/>
          </a:p>
        </p:txBody>
      </p:sp>
      <p:sp>
        <p:nvSpPr>
          <p:cNvPr id="12" name="Flowchart: Process 11"/>
          <p:cNvSpPr/>
          <p:nvPr/>
        </p:nvSpPr>
        <p:spPr>
          <a:xfrm>
            <a:off x="4818678" y="304800"/>
            <a:ext cx="2062844" cy="685800"/>
          </a:xfrm>
          <a:prstGeom prst="flowChartProcess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Develop Bug Handling Policy &amp; Organizational Framework</a:t>
            </a:r>
            <a:endParaRPr lang="en-US" sz="1400" b="1" dirty="0"/>
          </a:p>
        </p:txBody>
      </p:sp>
      <p:sp>
        <p:nvSpPr>
          <p:cNvPr id="14" name="Rectangle 13"/>
          <p:cNvSpPr/>
          <p:nvPr/>
        </p:nvSpPr>
        <p:spPr>
          <a:xfrm>
            <a:off x="2013857" y="2323332"/>
            <a:ext cx="2012008" cy="687324"/>
          </a:xfrm>
          <a:prstGeom prst="rect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Acknowledge Receipt</a:t>
            </a:r>
            <a:endParaRPr lang="en-US" sz="1400" b="1" dirty="0"/>
          </a:p>
        </p:txBody>
      </p:sp>
      <p:sp>
        <p:nvSpPr>
          <p:cNvPr id="15" name="Flowchart: Process 14"/>
          <p:cNvSpPr/>
          <p:nvPr/>
        </p:nvSpPr>
        <p:spPr>
          <a:xfrm>
            <a:off x="4800176" y="2313528"/>
            <a:ext cx="2057400" cy="687324"/>
          </a:xfrm>
          <a:prstGeom prst="flowChartProcess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Verify Bug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864586" y="3980629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No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5812163" y="3000852"/>
            <a:ext cx="174980" cy="361567"/>
          </a:xfrm>
          <a:prstGeom prst="downArrow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Decision 20"/>
          <p:cNvSpPr/>
          <p:nvPr/>
        </p:nvSpPr>
        <p:spPr>
          <a:xfrm>
            <a:off x="4863282" y="3395698"/>
            <a:ext cx="2079171" cy="914399"/>
          </a:xfrm>
          <a:prstGeom prst="flowChartDecision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Bug Verified?</a:t>
            </a:r>
            <a:endParaRPr lang="en-US" sz="1400" b="1" dirty="0"/>
          </a:p>
        </p:txBody>
      </p:sp>
      <p:sp>
        <p:nvSpPr>
          <p:cNvPr id="23" name="Flowchart: Process 22"/>
          <p:cNvSpPr/>
          <p:nvPr/>
        </p:nvSpPr>
        <p:spPr>
          <a:xfrm>
            <a:off x="4851520" y="4702206"/>
            <a:ext cx="2057400" cy="687324"/>
          </a:xfrm>
          <a:prstGeom prst="flowChartProcess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Develop Security Update</a:t>
            </a:r>
            <a:endParaRPr lang="en-US" sz="1400" b="1" dirty="0"/>
          </a:p>
        </p:txBody>
      </p:sp>
      <p:sp>
        <p:nvSpPr>
          <p:cNvPr id="25" name="Down Arrow 24"/>
          <p:cNvSpPr/>
          <p:nvPr/>
        </p:nvSpPr>
        <p:spPr>
          <a:xfrm>
            <a:off x="5814693" y="1905000"/>
            <a:ext cx="172450" cy="385674"/>
          </a:xfrm>
          <a:prstGeom prst="downArrow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2918021" y="1924833"/>
            <a:ext cx="157186" cy="361567"/>
          </a:xfrm>
          <a:prstGeom prst="downArrow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17946" y="4266943"/>
            <a:ext cx="420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Yes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33779" y="4651480"/>
            <a:ext cx="2057400" cy="779139"/>
          </a:xfrm>
          <a:prstGeom prst="roundRect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Release Security Update</a:t>
            </a:r>
            <a:endParaRPr lang="en-US" sz="1400" b="1" dirty="0"/>
          </a:p>
        </p:txBody>
      </p:sp>
      <p:sp>
        <p:nvSpPr>
          <p:cNvPr id="32" name="Flowchart: Process 31"/>
          <p:cNvSpPr/>
          <p:nvPr/>
        </p:nvSpPr>
        <p:spPr>
          <a:xfrm>
            <a:off x="4864586" y="5751097"/>
            <a:ext cx="2057400" cy="687324"/>
          </a:xfrm>
          <a:prstGeom prst="flowChartProcess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Improve SDLC</a:t>
            </a:r>
            <a:endParaRPr 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57200" y="1937657"/>
            <a:ext cx="1292662" cy="414696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7200" dirty="0" smtClean="0">
                <a:solidFill>
                  <a:schemeClr val="tx2"/>
                </a:solidFill>
              </a:rPr>
              <a:t> </a:t>
            </a:r>
            <a:r>
              <a:rPr lang="en-US" sz="7200" dirty="0" smtClean="0">
                <a:solidFill>
                  <a:srgbClr val="007CBA"/>
                </a:solidFill>
              </a:rPr>
              <a:t>Disclosure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62800" y="450203"/>
            <a:ext cx="1292662" cy="388644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en-US" sz="7200" dirty="0" smtClean="0">
                <a:solidFill>
                  <a:schemeClr val="tx2"/>
                </a:solidFill>
              </a:rPr>
              <a:t> </a:t>
            </a:r>
            <a:r>
              <a:rPr lang="en-US" sz="7200" dirty="0" smtClean="0">
                <a:solidFill>
                  <a:srgbClr val="007CBA"/>
                </a:solidFill>
              </a:rPr>
              <a:t>Response</a:t>
            </a:r>
            <a:endParaRPr lang="en-US" sz="7200" dirty="0">
              <a:solidFill>
                <a:srgbClr val="007CBA"/>
              </a:solidFill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5812163" y="4323054"/>
            <a:ext cx="174980" cy="361567"/>
          </a:xfrm>
          <a:prstGeom prst="downArrow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5821195" y="5389530"/>
            <a:ext cx="174980" cy="361567"/>
          </a:xfrm>
          <a:prstGeom prst="downArrow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 rot="5400000">
            <a:off x="4381542" y="4662837"/>
            <a:ext cx="172448" cy="753174"/>
          </a:xfrm>
          <a:prstGeom prst="downArrow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 rot="5400000">
            <a:off x="4388709" y="3483734"/>
            <a:ext cx="172448" cy="753174"/>
          </a:xfrm>
          <a:prstGeom prst="downArrow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own Arrow 39"/>
          <p:cNvSpPr/>
          <p:nvPr/>
        </p:nvSpPr>
        <p:spPr>
          <a:xfrm rot="16200000">
            <a:off x="4337365" y="2280603"/>
            <a:ext cx="172448" cy="753174"/>
          </a:xfrm>
          <a:prstGeom prst="downArrow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81199" y="5664745"/>
            <a:ext cx="25907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</a:rPr>
              <a:t>Adapted from Katie </a:t>
            </a:r>
            <a:r>
              <a:rPr lang="en-US" sz="1000" dirty="0" err="1">
                <a:solidFill>
                  <a:schemeClr val="tx2"/>
                </a:solidFill>
              </a:rPr>
              <a:t>Moussouris</a:t>
            </a:r>
            <a:r>
              <a:rPr lang="en-US" sz="1000" dirty="0">
                <a:solidFill>
                  <a:schemeClr val="tx2"/>
                </a:solidFill>
              </a:rPr>
              <a:t>, RSA 2013 presentation 'Application Security Response: When Hackers Come </a:t>
            </a:r>
            <a:r>
              <a:rPr lang="en-US" sz="1000" dirty="0" smtClean="0">
                <a:solidFill>
                  <a:schemeClr val="tx2"/>
                </a:solidFill>
              </a:rPr>
              <a:t>A-</a:t>
            </a:r>
            <a:r>
              <a:rPr lang="en-US" sz="1000" dirty="0" err="1" smtClean="0">
                <a:solidFill>
                  <a:schemeClr val="tx2"/>
                </a:solidFill>
              </a:rPr>
              <a:t>Knockin</a:t>
            </a:r>
            <a:r>
              <a:rPr lang="en-US" sz="1000" dirty="0" smtClean="0">
                <a:solidFill>
                  <a:schemeClr val="tx2"/>
                </a:solidFill>
              </a:rPr>
              <a:t>’</a:t>
            </a:r>
          </a:p>
          <a:p>
            <a:r>
              <a:rPr lang="en-US" sz="1000" dirty="0" smtClean="0">
                <a:solidFill>
                  <a:schemeClr val="tx2"/>
                </a:solidFill>
              </a:rPr>
              <a:t>http</a:t>
            </a:r>
            <a:r>
              <a:rPr lang="en-US" sz="1000" dirty="0">
                <a:solidFill>
                  <a:schemeClr val="tx2"/>
                </a:solidFill>
              </a:rPr>
              <a:t>://www.rsaconference.com/events/us13/agenda/sessions/122/application-security-response-when-hackers-come-a</a:t>
            </a:r>
            <a:endParaRPr lang="en-US" sz="1000" dirty="0" smtClean="0">
              <a:solidFill>
                <a:schemeClr val="tx2"/>
              </a:solidFill>
            </a:endParaRPr>
          </a:p>
          <a:p>
            <a:endParaRPr lang="en-US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9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Welcome</a:t>
            </a:r>
            <a:br>
              <a:rPr lang="en-US" dirty="0" smtClean="0"/>
            </a:br>
            <a:r>
              <a:rPr lang="en-US" sz="3600" b="0" dirty="0" smtClean="0"/>
              <a:t>Frank H. Wu</a:t>
            </a:r>
            <a:br>
              <a:rPr lang="en-US" sz="3600" b="0" dirty="0" smtClean="0"/>
            </a:br>
            <a:r>
              <a:rPr lang="en-US" sz="3300" b="0" dirty="0" smtClean="0"/>
              <a:t>Chancellor and Dean, </a:t>
            </a:r>
            <a:r>
              <a:rPr lang="en-US" sz="3300" b="0" smtClean="0"/>
              <a:t>UC </a:t>
            </a:r>
            <a:r>
              <a:rPr lang="en-US" sz="3300" b="0" smtClean="0"/>
              <a:t>Hastings </a:t>
            </a:r>
            <a:r>
              <a:rPr lang="en-US" sz="3300" b="0" dirty="0" smtClean="0"/>
              <a:t>College of Law</a:t>
            </a:r>
            <a:endParaRPr lang="en-US" sz="3300" b="0" dirty="0"/>
          </a:p>
        </p:txBody>
      </p:sp>
    </p:spTree>
    <p:extLst>
      <p:ext uri="{BB962C8B-B14F-4D97-AF65-F5344CB8AC3E}">
        <p14:creationId xmlns:p14="http://schemas.microsoft.com/office/powerpoint/2010/main" val="64407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Bug Response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7CBA"/>
                </a:solidFill>
              </a:rPr>
              <a:t>Roll out the red carpet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security@company.com (+ PGP key)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company.com/security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Bug Verification Steps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Initial Investigation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Root Cause Analysis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Communicate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Bug Reporters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Customers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Improve SDLC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Training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Design</a:t>
            </a:r>
          </a:p>
          <a:p>
            <a:pPr lvl="1"/>
            <a:endParaRPr lang="en-US" dirty="0" smtClean="0">
              <a:solidFill>
                <a:srgbClr val="007CBA"/>
              </a:solidFill>
            </a:endParaRP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24400" y="3276600"/>
            <a:ext cx="3733800" cy="2057400"/>
          </a:xfrm>
          <a:prstGeom prst="rect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 smtClean="0"/>
              <a:t>Industry Guidelines</a:t>
            </a:r>
            <a:r>
              <a:rPr lang="en-US" b="1" dirty="0" smtClean="0"/>
              <a:t> 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ISO 29147 Vulnerability Disclosure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ISO 30111 Vulnerability Handling Processes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2627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5" name="Picture 21" descr="C:\Users\nsannappa\Desktop\Start with Security Bug Bounty Logos\Tesla_Word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561" y="3793103"/>
            <a:ext cx="1466862" cy="110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nsannappa\Desktop\Start with Security Bug Bounty Logos\origi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433" y="3936383"/>
            <a:ext cx="1481719" cy="67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47028" y="1901233"/>
            <a:ext cx="36795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CBA"/>
                </a:solidFill>
              </a:rPr>
              <a:t>A Non-Exhaustive</a:t>
            </a:r>
          </a:p>
          <a:p>
            <a:r>
              <a:rPr lang="en-US" sz="2800" b="1" dirty="0" smtClean="0">
                <a:solidFill>
                  <a:srgbClr val="007CBA"/>
                </a:solidFill>
              </a:rPr>
              <a:t>History of Bug Bounties</a:t>
            </a:r>
            <a:endParaRPr lang="en-US" sz="2800" b="1" dirty="0">
              <a:solidFill>
                <a:srgbClr val="007CBA"/>
              </a:solidFill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2667000" y="457193"/>
            <a:ext cx="1188720" cy="1188720"/>
          </a:xfrm>
          <a:prstGeom prst="ellipse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1995</a:t>
            </a:r>
            <a:endParaRPr lang="en-US" sz="2400" b="1" dirty="0"/>
          </a:p>
        </p:txBody>
      </p:sp>
      <p:sp>
        <p:nvSpPr>
          <p:cNvPr id="6" name="Oval 5"/>
          <p:cNvSpPr/>
          <p:nvPr/>
        </p:nvSpPr>
        <p:spPr>
          <a:xfrm>
            <a:off x="1523994" y="1102178"/>
            <a:ext cx="914400" cy="914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2002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243834" y="1926926"/>
            <a:ext cx="1280160" cy="128016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2004</a:t>
            </a:r>
            <a:endParaRPr lang="en-US" sz="2400" b="1" dirty="0"/>
          </a:p>
        </p:txBody>
      </p:sp>
      <p:sp>
        <p:nvSpPr>
          <p:cNvPr id="8" name="Oval 7"/>
          <p:cNvSpPr/>
          <p:nvPr/>
        </p:nvSpPr>
        <p:spPr>
          <a:xfrm>
            <a:off x="238748" y="3750812"/>
            <a:ext cx="914400" cy="914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2005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808031" y="5237480"/>
            <a:ext cx="914400" cy="914400"/>
          </a:xfrm>
          <a:prstGeom prst="ellipse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2007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2118354" y="3731260"/>
            <a:ext cx="1371600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2010</a:t>
            </a:r>
            <a:endParaRPr lang="en-US" sz="2800" b="1" dirty="0"/>
          </a:p>
        </p:txBody>
      </p:sp>
      <p:sp>
        <p:nvSpPr>
          <p:cNvPr id="11" name="Oval 10"/>
          <p:cNvSpPr/>
          <p:nvPr/>
        </p:nvSpPr>
        <p:spPr>
          <a:xfrm>
            <a:off x="3674573" y="4843780"/>
            <a:ext cx="1188720" cy="118872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2011</a:t>
            </a:r>
            <a:endParaRPr lang="en-US" sz="2200" b="1" dirty="0"/>
          </a:p>
        </p:txBody>
      </p:sp>
      <p:sp>
        <p:nvSpPr>
          <p:cNvPr id="12" name="Oval 11"/>
          <p:cNvSpPr/>
          <p:nvPr/>
        </p:nvSpPr>
        <p:spPr>
          <a:xfrm>
            <a:off x="4466244" y="3207086"/>
            <a:ext cx="914400" cy="91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2012</a:t>
            </a:r>
            <a:endParaRPr lang="en-US" b="1" dirty="0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5657386" y="4017512"/>
            <a:ext cx="1188720" cy="118872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2013</a:t>
            </a:r>
            <a:endParaRPr lang="en-US" sz="2000" b="1" dirty="0"/>
          </a:p>
        </p:txBody>
      </p:sp>
      <p:sp>
        <p:nvSpPr>
          <p:cNvPr id="14" name="Oval 13"/>
          <p:cNvSpPr/>
          <p:nvPr/>
        </p:nvSpPr>
        <p:spPr>
          <a:xfrm>
            <a:off x="7078053" y="4857672"/>
            <a:ext cx="914400" cy="914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2014</a:t>
            </a:r>
            <a:endParaRPr lang="en-US" b="1" dirty="0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7650928" y="2527791"/>
            <a:ext cx="1371600" cy="1371600"/>
          </a:xfrm>
          <a:prstGeom prst="ellipse">
            <a:avLst/>
          </a:prstGeom>
          <a:solidFill>
            <a:srgbClr val="007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2015</a:t>
            </a:r>
            <a:endParaRPr lang="en-US" sz="2800" b="1" dirty="0"/>
          </a:p>
        </p:txBody>
      </p:sp>
      <p:pic>
        <p:nvPicPr>
          <p:cNvPr id="1026" name="Picture 2" descr="C:\Users\nsannappa\Desktop\Start with Security Bug Bounty Logos\netscape2007logo-wik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360" y="1389322"/>
            <a:ext cx="1310646" cy="422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sannappa\Desktop\Start with Security Bug Bounty Logos\idefens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431" y="2046080"/>
            <a:ext cx="1431925" cy="33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sannappa\Desktop\Start with Security Bug Bounty Logos\mozilla-foundatio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2700356"/>
            <a:ext cx="1013460" cy="101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sannappa\Desktop\Start with Security Bug Bounty Logos\zdi_logo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39" y="4741412"/>
            <a:ext cx="988218" cy="36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nsannappa\Desktop\Start with Security Bug Bounty Logos\Pwn2Own-300x9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48" y="6248400"/>
            <a:ext cx="1044847" cy="32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nsannappa\Desktop\Start with Security Bug Bounty Logos\Barracuda-networks-log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649" y="5582920"/>
            <a:ext cx="1467010" cy="37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nsannappa\Desktop\Start with Security Bug Bounty Logos\Facebook_logo-9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359" y="5961225"/>
            <a:ext cx="1509277" cy="56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nsannappa\Desktop\Start with Security Bug Bounty Logos\etsy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506" y="4417060"/>
            <a:ext cx="509876" cy="339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nsannappa\Desktop\Start with Security Bug Bounty Logos\MSFT_logo_rgb_C-Gray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288" y="5102860"/>
            <a:ext cx="1387518" cy="51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nsannappa\Desktop\Start with Security Bug Bounty Logos\new-yahoo-logo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896" y="5500997"/>
            <a:ext cx="873699" cy="42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nsannappa\Desktop\Start with Security Bug Bounty Logos\Pinterest_Log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051" y="5839844"/>
            <a:ext cx="890887" cy="225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nsannappa\AppData\Local\Microsoft\Windows\Temporary Internet Files\Content.IE5\KGV7EPGY\Twitter_logo_blue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954" y="6209450"/>
            <a:ext cx="442033" cy="35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nsannappa\Desktop\Start with Security Bug Bounty Logos\Octocat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471" y="6120810"/>
            <a:ext cx="645593" cy="53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nsannappa\Desktop\Start with Security Bug Bounty Logos\Dropbox_logo_(September_2013)_svg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650" y="3835639"/>
            <a:ext cx="1254641" cy="47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nsannappa\Desktop\Start with Security Bug Bounty Logos\western_union_lg_959_487_c1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043" y="4571139"/>
            <a:ext cx="1049936" cy="533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:\Users\nsannappa\Desktop\Start with Security Bug Bounty Logos\1024px-United_Airlines_Logo_svg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592" y="4443793"/>
            <a:ext cx="1274272" cy="22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498" y="5204633"/>
            <a:ext cx="1153312" cy="37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128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Bounties – No One Size Fits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007CBA"/>
                </a:solidFill>
              </a:rPr>
              <a:t>Scope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What domains, apps, versions (</a:t>
            </a:r>
            <a:r>
              <a:rPr lang="en-US" i="1" dirty="0" smtClean="0">
                <a:solidFill>
                  <a:srgbClr val="007CBA"/>
                </a:solidFill>
              </a:rPr>
              <a:t>e.g.</a:t>
            </a:r>
            <a:r>
              <a:rPr lang="en-US" dirty="0" smtClean="0">
                <a:solidFill>
                  <a:srgbClr val="007CBA"/>
                </a:solidFill>
              </a:rPr>
              <a:t>, beta) are in scope?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What types of bugs are in scope?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Incentives 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Cash 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Swag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Hall of Fame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Time &amp; Resources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Expect an initial ramp-up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Consider outsourcing </a:t>
            </a:r>
          </a:p>
          <a:p>
            <a:pPr lvl="1"/>
            <a:endParaRPr lang="en-US" b="1" dirty="0" smtClean="0">
              <a:solidFill>
                <a:srgbClr val="007CBA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1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Beyond Bugs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Embracing Security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7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CBA"/>
                </a:solidFill>
              </a:rPr>
              <a:t>Pierre Far</a:t>
            </a:r>
            <a:r>
              <a:rPr lang="en-US" dirty="0" smtClean="0">
                <a:solidFill>
                  <a:srgbClr val="007CBA"/>
                </a:solidFill>
              </a:rPr>
              <a:t>, Product Manager, Google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Jon </a:t>
            </a:r>
            <a:r>
              <a:rPr lang="en-US" b="1" dirty="0" err="1" smtClean="0">
                <a:solidFill>
                  <a:srgbClr val="007CBA"/>
                </a:solidFill>
              </a:rPr>
              <a:t>Oberheide</a:t>
            </a:r>
            <a:r>
              <a:rPr lang="en-US" dirty="0" smtClean="0">
                <a:solidFill>
                  <a:srgbClr val="007CBA"/>
                </a:solidFill>
              </a:rPr>
              <a:t>, Co-founder and </a:t>
            </a:r>
            <a:r>
              <a:rPr lang="en-US" dirty="0">
                <a:solidFill>
                  <a:srgbClr val="007CBA"/>
                </a:solidFill>
              </a:rPr>
              <a:t> </a:t>
            </a:r>
            <a:r>
              <a:rPr lang="en-US" dirty="0" smtClean="0">
                <a:solidFill>
                  <a:srgbClr val="007CBA"/>
                </a:solidFill>
              </a:rPr>
              <a:t>                Chief Technology Officer, Duo Security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Yan Zhu</a:t>
            </a:r>
            <a:r>
              <a:rPr lang="en-US" dirty="0" smtClean="0">
                <a:solidFill>
                  <a:srgbClr val="007CBA"/>
                </a:solidFill>
              </a:rPr>
              <a:t>, Security Engineer, Yahoo!</a:t>
            </a:r>
          </a:p>
          <a:p>
            <a:endParaRPr lang="en-US" dirty="0">
              <a:solidFill>
                <a:srgbClr val="007CBA"/>
              </a:solidFill>
            </a:endParaRPr>
          </a:p>
          <a:p>
            <a:r>
              <a:rPr lang="en-US" dirty="0" smtClean="0">
                <a:solidFill>
                  <a:srgbClr val="007CBA"/>
                </a:solidFill>
              </a:rPr>
              <a:t>Moderator: </a:t>
            </a:r>
            <a:r>
              <a:rPr lang="en-US" b="1" dirty="0" smtClean="0">
                <a:solidFill>
                  <a:srgbClr val="007CBA"/>
                </a:solidFill>
              </a:rPr>
              <a:t>Jessica Lyon</a:t>
            </a:r>
            <a:r>
              <a:rPr lang="en-US" dirty="0" smtClean="0">
                <a:solidFill>
                  <a:srgbClr val="007CBA"/>
                </a:solidFill>
              </a:rPr>
              <a:t>, Division of Privacy and Identity Protection, FTC </a:t>
            </a:r>
            <a:endParaRPr lang="en-US" dirty="0">
              <a:solidFill>
                <a:srgbClr val="007C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8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Embracing Security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CBA"/>
                </a:solidFill>
              </a:rPr>
              <a:t>Implement as soon as you can; it only gets harder with time</a:t>
            </a:r>
          </a:p>
          <a:p>
            <a:r>
              <a:rPr lang="en-US" dirty="0" smtClean="0">
                <a:solidFill>
                  <a:srgbClr val="007CBA"/>
                </a:solidFill>
              </a:rPr>
              <a:t>Optimize and configure smart and security features won’t slow down or break your product</a:t>
            </a:r>
          </a:p>
          <a:p>
            <a:r>
              <a:rPr lang="en-US" dirty="0" smtClean="0">
                <a:solidFill>
                  <a:srgbClr val="007CBA"/>
                </a:solidFill>
              </a:rPr>
              <a:t>Take advantage of tools that can automate the process </a:t>
            </a:r>
          </a:p>
          <a:p>
            <a:r>
              <a:rPr lang="en-US" dirty="0" smtClean="0">
                <a:solidFill>
                  <a:srgbClr val="007CBA"/>
                </a:solidFill>
              </a:rPr>
              <a:t>Put metrics to work for you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207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2071" y="381000"/>
            <a:ext cx="873989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Subscribe </a:t>
            </a:r>
            <a:r>
              <a:rPr lang="en-US" sz="3800" b="1" dirty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3800" b="1" dirty="0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800" b="1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FTC </a:t>
            </a:r>
            <a:r>
              <a:rPr lang="en-US" sz="3800" b="1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800" b="1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usiness </a:t>
            </a:r>
            <a:r>
              <a:rPr lang="en-US" sz="3800" b="1" dirty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800" b="1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 </a:t>
            </a:r>
            <a:r>
              <a:rPr lang="en-US" sz="4800" b="1" dirty="0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business.ftc.gov/blog</a:t>
            </a:r>
            <a:endParaRPr lang="en-US" sz="2800" b="1" dirty="0">
              <a:solidFill>
                <a:srgbClr val="007C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1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5660" y="380999"/>
            <a:ext cx="74526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ftc.gov/</a:t>
            </a:r>
            <a:r>
              <a:rPr lang="en-US" sz="6000" b="1" dirty="0" err="1" smtClean="0">
                <a:solidFill>
                  <a:srgbClr val="007C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datasecurity</a:t>
            </a:r>
            <a:endParaRPr lang="en-US" sz="6000" b="1" dirty="0">
              <a:solidFill>
                <a:srgbClr val="007C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3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457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Introductory Remarks</a:t>
            </a:r>
            <a:br>
              <a:rPr lang="en-US" dirty="0" smtClean="0"/>
            </a:br>
            <a:r>
              <a:rPr lang="en-US" sz="3600" b="0" dirty="0" smtClean="0"/>
              <a:t>Tom Dahdouh</a:t>
            </a:r>
            <a:br>
              <a:rPr lang="en-US" sz="3600" b="0" dirty="0" smtClean="0"/>
            </a:br>
            <a:r>
              <a:rPr lang="en-US" sz="3600" b="0" dirty="0" smtClean="0"/>
              <a:t>Regional Director, Federal Trade Commission</a:t>
            </a: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55693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568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Opening Remarks</a:t>
            </a:r>
            <a:br>
              <a:rPr lang="en-US" dirty="0" smtClean="0"/>
            </a:br>
            <a:r>
              <a:rPr lang="en-US" sz="3600" b="0" dirty="0" smtClean="0"/>
              <a:t>Chairwoman Edith </a:t>
            </a:r>
            <a:r>
              <a:rPr lang="en-US" sz="3600" b="0" dirty="0"/>
              <a:t>Ramirez</a:t>
            </a:r>
            <a:br>
              <a:rPr lang="en-US" sz="3600" b="0" dirty="0"/>
            </a:br>
            <a:r>
              <a:rPr lang="en-US" sz="3600" b="0" dirty="0" smtClean="0"/>
              <a:t>Chairwoman, Federal </a:t>
            </a:r>
            <a:r>
              <a:rPr lang="en-US" sz="3600" b="0" dirty="0"/>
              <a:t>Trade Commission</a:t>
            </a:r>
          </a:p>
        </p:txBody>
      </p:sp>
    </p:spTree>
    <p:extLst>
      <p:ext uri="{BB962C8B-B14F-4D97-AF65-F5344CB8AC3E}">
        <p14:creationId xmlns:p14="http://schemas.microsoft.com/office/powerpoint/2010/main" val="157823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Starting up Security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a Security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solidFill>
                  <a:srgbClr val="007CBA"/>
                </a:solidFill>
              </a:rPr>
              <a:t>Devdatta</a:t>
            </a:r>
            <a:r>
              <a:rPr lang="en-US" b="1" dirty="0" smtClean="0">
                <a:solidFill>
                  <a:srgbClr val="007CBA"/>
                </a:solidFill>
              </a:rPr>
              <a:t> </a:t>
            </a:r>
            <a:r>
              <a:rPr lang="en-US" b="1" dirty="0" err="1" smtClean="0">
                <a:solidFill>
                  <a:srgbClr val="007CBA"/>
                </a:solidFill>
              </a:rPr>
              <a:t>Akhawe</a:t>
            </a:r>
            <a:r>
              <a:rPr lang="en-US" dirty="0" smtClean="0">
                <a:solidFill>
                  <a:srgbClr val="007CBA"/>
                </a:solidFill>
              </a:rPr>
              <a:t>, Security Engineer, Dropbox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Jonathan Carter</a:t>
            </a:r>
            <a:r>
              <a:rPr lang="en-US" dirty="0" smtClean="0">
                <a:solidFill>
                  <a:srgbClr val="007CBA"/>
                </a:solidFill>
              </a:rPr>
              <a:t>, Project Lead, OWASP Mobile Top Ten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Frank Kim</a:t>
            </a:r>
            <a:r>
              <a:rPr lang="en-US" dirty="0" smtClean="0">
                <a:solidFill>
                  <a:srgbClr val="007CBA"/>
                </a:solidFill>
              </a:rPr>
              <a:t>, Chief Information Security Officer, SANS Institute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Window Snyder</a:t>
            </a:r>
            <a:r>
              <a:rPr lang="en-US" dirty="0" smtClean="0">
                <a:solidFill>
                  <a:srgbClr val="007CBA"/>
                </a:solidFill>
              </a:rPr>
              <a:t>, Chief Security Officer, </a:t>
            </a:r>
            <a:r>
              <a:rPr lang="en-US" dirty="0" err="1" smtClean="0">
                <a:solidFill>
                  <a:srgbClr val="007CBA"/>
                </a:solidFill>
              </a:rPr>
              <a:t>Fastly</a:t>
            </a:r>
            <a:endParaRPr lang="en-US" b="1" dirty="0" smtClean="0">
              <a:solidFill>
                <a:srgbClr val="007CBA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CBA"/>
              </a:solidFill>
            </a:endParaRPr>
          </a:p>
          <a:p>
            <a:r>
              <a:rPr lang="en-US" dirty="0">
                <a:solidFill>
                  <a:srgbClr val="007CBA"/>
                </a:solidFill>
              </a:rPr>
              <a:t>Moderator: </a:t>
            </a:r>
            <a:r>
              <a:rPr lang="en-US" b="1" dirty="0" smtClean="0">
                <a:solidFill>
                  <a:srgbClr val="007CBA"/>
                </a:solidFill>
              </a:rPr>
              <a:t>Laura Riposo VanDruff</a:t>
            </a:r>
            <a:r>
              <a:rPr lang="en-US" dirty="0" smtClean="0">
                <a:solidFill>
                  <a:srgbClr val="007CBA"/>
                </a:solidFill>
              </a:rPr>
              <a:t>, </a:t>
            </a:r>
            <a:r>
              <a:rPr lang="en-US" dirty="0">
                <a:solidFill>
                  <a:srgbClr val="007CBA"/>
                </a:solidFill>
              </a:rPr>
              <a:t>Division of Privacy and Identity Protection, FTC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0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Security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007CBA"/>
                </a:solidFill>
              </a:rPr>
              <a:t>Founder Buy-In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Founders and executives as security champions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Building Security Expertise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Engineers with interest can become security evangelists</a:t>
            </a:r>
          </a:p>
          <a:p>
            <a:r>
              <a:rPr lang="en-US" b="1" dirty="0" smtClean="0">
                <a:solidFill>
                  <a:srgbClr val="007CBA"/>
                </a:solidFill>
              </a:rPr>
              <a:t>Leveraging the Security Community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OWASP, </a:t>
            </a:r>
            <a:r>
              <a:rPr lang="en-US" dirty="0" err="1" smtClean="0">
                <a:solidFill>
                  <a:srgbClr val="007CBA"/>
                </a:solidFill>
              </a:rPr>
              <a:t>BSides</a:t>
            </a:r>
            <a:r>
              <a:rPr lang="en-US" dirty="0" smtClean="0">
                <a:solidFill>
                  <a:srgbClr val="007CBA"/>
                </a:solidFill>
              </a:rPr>
              <a:t>, SANS, and other free and proprietary resources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ntegrating Threat Modeling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Consider potential threats early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ing Secure Frameworks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Don’t reinvent the wheel: platforms often provide secure APIs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Consider building secure abstractions for your developers</a:t>
            </a:r>
          </a:p>
        </p:txBody>
      </p:sp>
    </p:spTree>
    <p:extLst>
      <p:ext uri="{BB962C8B-B14F-4D97-AF65-F5344CB8AC3E}">
        <p14:creationId xmlns:p14="http://schemas.microsoft.com/office/powerpoint/2010/main" val="267105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Cross-Site Scripting (XSS)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CBA"/>
                </a:solidFill>
              </a:rPr>
              <a:t>High-risk, easy to exploit vulnerability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CBA"/>
                </a:solidFill>
              </a:rPr>
              <a:t>Victim visits your organization’s vulnerable page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CBA"/>
                </a:solidFill>
              </a:rPr>
              <a:t>Hacker injects malicious software into page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CBA"/>
                </a:solidFill>
              </a:rPr>
              <a:t>Victim executes this malicious software on their own machine</a:t>
            </a:r>
          </a:p>
          <a:p>
            <a:r>
              <a:rPr lang="en-US" dirty="0" smtClean="0">
                <a:solidFill>
                  <a:srgbClr val="007CBA"/>
                </a:solidFill>
              </a:rPr>
              <a:t>Why is XSS bad news for your customers?</a:t>
            </a:r>
          </a:p>
          <a:p>
            <a:pPr lvl="1"/>
            <a:r>
              <a:rPr lang="en-US" dirty="0" smtClean="0">
                <a:solidFill>
                  <a:srgbClr val="007CBA"/>
                </a:solidFill>
              </a:rPr>
              <a:t>Hacker’s malicious software typically:</a:t>
            </a:r>
          </a:p>
          <a:p>
            <a:pPr lvl="2"/>
            <a:r>
              <a:rPr lang="en-US" dirty="0" smtClean="0">
                <a:solidFill>
                  <a:srgbClr val="007CBA"/>
                </a:solidFill>
              </a:rPr>
              <a:t>Steals sensitive information about the user</a:t>
            </a:r>
          </a:p>
          <a:p>
            <a:pPr lvl="2"/>
            <a:r>
              <a:rPr lang="en-US" dirty="0" smtClean="0">
                <a:solidFill>
                  <a:srgbClr val="007CBA"/>
                </a:solidFill>
              </a:rPr>
              <a:t>Does things on behalf of the user they didn’t authorize</a:t>
            </a:r>
          </a:p>
          <a:p>
            <a:pPr lvl="2"/>
            <a:r>
              <a:rPr lang="en-US" dirty="0" smtClean="0">
                <a:solidFill>
                  <a:srgbClr val="007CBA"/>
                </a:solidFill>
              </a:rPr>
              <a:t>Injects malware / adware / spyware onto victim’s machine</a:t>
            </a:r>
          </a:p>
        </p:txBody>
      </p:sp>
    </p:spTree>
    <p:extLst>
      <p:ext uri="{BB962C8B-B14F-4D97-AF65-F5344CB8AC3E}">
        <p14:creationId xmlns:p14="http://schemas.microsoft.com/office/powerpoint/2010/main" val="284502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Identify and Prevent XSS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rgbClr val="007CBA"/>
              </a:solidFill>
            </a:endParaRPr>
          </a:p>
          <a:p>
            <a:r>
              <a:rPr lang="en-US" dirty="0" smtClean="0">
                <a:solidFill>
                  <a:srgbClr val="007CBA"/>
                </a:solidFill>
              </a:rPr>
              <a:t>Are you vulnerable? Ask yourself:</a:t>
            </a:r>
          </a:p>
          <a:p>
            <a:pPr marL="0" indent="0">
              <a:buNone/>
            </a:pPr>
            <a:endParaRPr lang="en-US" dirty="0" smtClean="0">
              <a:solidFill>
                <a:srgbClr val="007CBA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CBA"/>
                </a:solidFill>
              </a:rPr>
              <a:t>Is your server receiving data (even hidden data) that is coming from the user’s web browser?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7CBA"/>
                </a:solidFill>
              </a:rPr>
              <a:t>Inspect and verify every piece of data before you trust it in your own systems.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>
              <a:solidFill>
                <a:srgbClr val="007CBA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007CBA"/>
                </a:solidFill>
              </a:rPr>
              <a:t>Are you sending data coming from your server to the user’s web browser?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7CBA"/>
                </a:solidFill>
              </a:rPr>
              <a:t>HTML Encode that data before you send it to the user’s browser.  HTML Encoding prevents malicious software from being executed on the user’s machine.</a:t>
            </a:r>
          </a:p>
          <a:p>
            <a:pPr lvl="2"/>
            <a:endParaRPr lang="en-US" dirty="0" smtClean="0">
              <a:solidFill>
                <a:srgbClr val="007CBA"/>
              </a:solidFill>
            </a:endParaRPr>
          </a:p>
          <a:p>
            <a:r>
              <a:rPr lang="en-US" dirty="0" smtClean="0">
                <a:solidFill>
                  <a:srgbClr val="007CBA"/>
                </a:solidFill>
              </a:rPr>
              <a:t>Consult the OWASP XSS Prevention Cheat Sheet</a:t>
            </a:r>
          </a:p>
        </p:txBody>
      </p:sp>
    </p:spTree>
    <p:extLst>
      <p:ext uri="{BB962C8B-B14F-4D97-AF65-F5344CB8AC3E}">
        <p14:creationId xmlns:p14="http://schemas.microsoft.com/office/powerpoint/2010/main" val="152178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838</Words>
  <Application>Microsoft Office PowerPoint</Application>
  <PresentationFormat>On-screen Show (4:3)</PresentationFormat>
  <Paragraphs>178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1_Office Theme</vt:lpstr>
      <vt:lpstr>PowerPoint Presentation</vt:lpstr>
      <vt:lpstr>Welcome Frank H. Wu Chancellor and Dean, UC Hastings College of Law</vt:lpstr>
      <vt:lpstr>Introductory Remarks Tom Dahdouh Regional Director, Federal Trade Commission</vt:lpstr>
      <vt:lpstr>Opening Remarks Chairwoman Edith Ramirez Chairwoman, Federal Trade Commission</vt:lpstr>
      <vt:lpstr>Starting up Security</vt:lpstr>
      <vt:lpstr>Featuring</vt:lpstr>
      <vt:lpstr>Building a Security Culture</vt:lpstr>
      <vt:lpstr>Cross-Site Scripting (XSS) Case Study</vt:lpstr>
      <vt:lpstr>How to Identify and Prevent XSS Risks</vt:lpstr>
      <vt:lpstr>How does training help prevent XSS?</vt:lpstr>
      <vt:lpstr>Building a Security Culture</vt:lpstr>
      <vt:lpstr>Scaling Security</vt:lpstr>
      <vt:lpstr>Featuring</vt:lpstr>
      <vt:lpstr>Scaling security </vt:lpstr>
      <vt:lpstr>PowerPoint Presentation</vt:lpstr>
      <vt:lpstr>Investing in Security</vt:lpstr>
      <vt:lpstr>Bugs and Bounties</vt:lpstr>
      <vt:lpstr>Featuring</vt:lpstr>
      <vt:lpstr>PowerPoint Presentation</vt:lpstr>
      <vt:lpstr>Bug Response 101</vt:lpstr>
      <vt:lpstr>PowerPoint Presentation</vt:lpstr>
      <vt:lpstr>Bug Bounties – No One Size Fits All</vt:lpstr>
      <vt:lpstr>Beyond Bugs</vt:lpstr>
      <vt:lpstr>Featuring</vt:lpstr>
      <vt:lpstr>Embracing Security Features</vt:lpstr>
      <vt:lpstr>PowerPoint Presentation</vt:lpstr>
      <vt:lpstr>PowerPoint Presentation</vt:lpstr>
      <vt:lpstr>PowerPoint Presentation</vt:lpstr>
    </vt:vector>
  </TitlesOfParts>
  <Company>Federal Trade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Federal Trade Commission</dc:creator>
  <cp:lastModifiedBy>Federal Trade Commission</cp:lastModifiedBy>
  <cp:revision>147</cp:revision>
  <dcterms:created xsi:type="dcterms:W3CDTF">2015-08-07T16:04:42Z</dcterms:created>
  <dcterms:modified xsi:type="dcterms:W3CDTF">2015-09-09T00:58:38Z</dcterms:modified>
</cp:coreProperties>
</file>