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57" r:id="rId40"/>
    <p:sldId id="259" r:id="rId41"/>
    <p:sldId id="26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59C"/>
    <a:srgbClr val="1999CE"/>
    <a:srgbClr val="1F5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1DC7-FD6B-4AF5-906A-00674CC4F849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B5167-1A50-4934-BB9C-34B8199F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B5167-1A50-4934-BB9C-34B8199F30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7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524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2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8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14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2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/url?url=https://www.wonderbread.com/&amp;rct=j&amp;frm=1&amp;q=&amp;esrc=s&amp;sa=U&amp;ved=0CBYQwW4wAGoVChMIyv2a0dyIyQIVBuQmCh1-qAQy&amp;usg=AFQjCNHOxUZx9ITw0oOg8qEGFNGocHrjcw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1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vs Deterministic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Probabilistic: Based on inferences about likely connections between devices or users</a:t>
            </a:r>
          </a:p>
          <a:p>
            <a:endParaRPr lang="en-US" dirty="0"/>
          </a:p>
          <a:p>
            <a:r>
              <a:rPr lang="en-US" dirty="0" smtClean="0"/>
              <a:t>Deterministic: Tying multiple devices to persistent unique identifier</a:t>
            </a:r>
          </a:p>
        </p:txBody>
      </p:sp>
    </p:spTree>
    <p:extLst>
      <p:ext uri="{BB962C8B-B14F-4D97-AF65-F5344CB8AC3E}">
        <p14:creationId xmlns:p14="http://schemas.microsoft.com/office/powerpoint/2010/main" val="130641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4042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15846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133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86549" y="213359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cookie=f52dh64dhq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77504" y="21335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Android Advertising Id=0436732361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91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3721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85879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019801" y="3315677"/>
            <a:ext cx="2514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IP address:</a:t>
            </a:r>
          </a:p>
          <a:p>
            <a:r>
              <a:rPr lang="en-US" dirty="0" smtClean="0"/>
              <a:t>23.64.176.179</a:t>
            </a:r>
          </a:p>
          <a:p>
            <a:r>
              <a:rPr lang="en-US" dirty="0" smtClean="0"/>
              <a:t>(early mornings, evenings, weekends)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3315677"/>
            <a:ext cx="2514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IP address:</a:t>
            </a:r>
          </a:p>
          <a:p>
            <a:r>
              <a:rPr lang="en-US" dirty="0" smtClean="0"/>
              <a:t>164.62.9.0</a:t>
            </a:r>
          </a:p>
          <a:p>
            <a:r>
              <a:rPr lang="en-US" dirty="0" smtClean="0"/>
              <a:t>(9am-6pm weekdays)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200400" y="2932122"/>
            <a:ext cx="2514600" cy="2630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IP address:</a:t>
            </a:r>
          </a:p>
          <a:p>
            <a:r>
              <a:rPr lang="en-US" dirty="0" smtClean="0"/>
              <a:t>164.62.9.0</a:t>
            </a:r>
            <a:endParaRPr lang="en-US" dirty="0"/>
          </a:p>
          <a:p>
            <a:r>
              <a:rPr lang="en-US" dirty="0"/>
              <a:t>(9am-6pm </a:t>
            </a:r>
            <a:r>
              <a:rPr lang="en-US" dirty="0" smtClean="0"/>
              <a:t>weekdays)</a:t>
            </a:r>
          </a:p>
          <a:p>
            <a:endParaRPr lang="en-US" dirty="0" smtClean="0"/>
          </a:p>
          <a:p>
            <a:r>
              <a:rPr lang="en-US" dirty="0" smtClean="0"/>
              <a:t>Cellular network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23.64.176.179</a:t>
            </a:r>
          </a:p>
          <a:p>
            <a:r>
              <a:rPr lang="en-US" dirty="0" smtClean="0"/>
              <a:t>(early mornings, evenings, weekends)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33600" y="3581400"/>
            <a:ext cx="1219200" cy="61057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03471" y="4039089"/>
            <a:ext cx="1219200" cy="685311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0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95" y="19812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159000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14478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Work??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733800" y="1453662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Cell??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54800" y="1453662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Home??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  <a:endCxn id="12" idx="1"/>
          </p:cNvCxnSpPr>
          <p:nvPr/>
        </p:nvCxnSpPr>
        <p:spPr>
          <a:xfrm>
            <a:off x="2209800" y="1714500"/>
            <a:ext cx="1524000" cy="5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>
            <a:off x="5181600" y="1720362"/>
            <a:ext cx="147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0800" y="14067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80%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2937" y="140965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80%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304800" y="3810000"/>
            <a:ext cx="2514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IP address:</a:t>
            </a:r>
          </a:p>
          <a:p>
            <a:r>
              <a:rPr lang="en-US" dirty="0"/>
              <a:t>164.62.9.0</a:t>
            </a:r>
          </a:p>
          <a:p>
            <a:r>
              <a:rPr lang="en-US" dirty="0" smtClean="0"/>
              <a:t>(9am-6pm weekdays)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200399" y="3200400"/>
            <a:ext cx="2514600" cy="2630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IP address:</a:t>
            </a:r>
          </a:p>
          <a:p>
            <a:r>
              <a:rPr lang="en-US" dirty="0"/>
              <a:t>164.62.9.0</a:t>
            </a:r>
          </a:p>
          <a:p>
            <a:r>
              <a:rPr lang="en-US" dirty="0" smtClean="0"/>
              <a:t>(</a:t>
            </a:r>
            <a:r>
              <a:rPr lang="en-US" dirty="0"/>
              <a:t>9am-6pm </a:t>
            </a:r>
            <a:r>
              <a:rPr lang="en-US" dirty="0" smtClean="0"/>
              <a:t>weekdays)</a:t>
            </a:r>
          </a:p>
          <a:p>
            <a:endParaRPr lang="en-US" dirty="0" smtClean="0"/>
          </a:p>
          <a:p>
            <a:r>
              <a:rPr lang="en-US" dirty="0" smtClean="0"/>
              <a:t>Cellular network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23.64.176.179</a:t>
            </a:r>
          </a:p>
          <a:p>
            <a:r>
              <a:rPr lang="en-US" dirty="0" smtClean="0"/>
              <a:t>(early mornings, evenings, weekends)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995423" y="3886200"/>
            <a:ext cx="2514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IP address:</a:t>
            </a:r>
          </a:p>
          <a:p>
            <a:r>
              <a:rPr lang="en-US" dirty="0"/>
              <a:t>23.64.176.179</a:t>
            </a:r>
          </a:p>
          <a:p>
            <a:r>
              <a:rPr lang="en-US" dirty="0" smtClean="0"/>
              <a:t>(early mornings, evenings, weekends)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057400" y="3705243"/>
            <a:ext cx="1295400" cy="94295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76800" y="4648200"/>
            <a:ext cx="1295400" cy="3810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3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8681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58" y="20574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41375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14478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733800" y="1453662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Cell?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54800" y="1453662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Home?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  <a:endCxn id="12" idx="1"/>
          </p:cNvCxnSpPr>
          <p:nvPr/>
        </p:nvCxnSpPr>
        <p:spPr>
          <a:xfrm>
            <a:off x="2209800" y="1714500"/>
            <a:ext cx="1524000" cy="5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>
            <a:off x="5181600" y="1720362"/>
            <a:ext cx="147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9600" y="4038600"/>
            <a:ext cx="2057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Location: </a:t>
            </a:r>
          </a:p>
          <a:p>
            <a:r>
              <a:rPr lang="en-US" dirty="0"/>
              <a:t>38.883914, -77.020997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15603" y="3405326"/>
            <a:ext cx="2057400" cy="2233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Weekday location:</a:t>
            </a:r>
          </a:p>
          <a:p>
            <a:r>
              <a:rPr lang="en-US" dirty="0"/>
              <a:t>38.883914, -</a:t>
            </a:r>
            <a:r>
              <a:rPr lang="en-US" dirty="0" smtClean="0"/>
              <a:t>77.020997</a:t>
            </a:r>
          </a:p>
          <a:p>
            <a:endParaRPr lang="en-US" dirty="0"/>
          </a:p>
          <a:p>
            <a:r>
              <a:rPr lang="en-US" dirty="0" smtClean="0"/>
              <a:t>Evening location:</a:t>
            </a:r>
          </a:p>
          <a:p>
            <a:r>
              <a:rPr lang="en-US" dirty="0"/>
              <a:t>38.897634, -77.036544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53200" y="4038600"/>
            <a:ext cx="2057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Location:</a:t>
            </a:r>
          </a:p>
          <a:p>
            <a:r>
              <a:rPr lang="en-US" dirty="0"/>
              <a:t>38.897634, -77.036544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14067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95%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73003" y="140965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95%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057400" y="4255363"/>
            <a:ext cx="1600200" cy="62143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57188" y="4953000"/>
            <a:ext cx="1597612" cy="25715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91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8681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58" y="2667232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41375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0" y="14478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733800" y="1453662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54800" y="1453662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  <a:endCxn id="12" idx="1"/>
          </p:cNvCxnSpPr>
          <p:nvPr/>
        </p:nvCxnSpPr>
        <p:spPr>
          <a:xfrm>
            <a:off x="2209800" y="1714500"/>
            <a:ext cx="1524000" cy="5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>
            <a:off x="5181600" y="1720362"/>
            <a:ext cx="147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9600" y="4038600"/>
            <a:ext cx="2057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Technology news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 sports</a:t>
            </a:r>
          </a:p>
          <a:p>
            <a:r>
              <a:rPr lang="en-US" dirty="0" smtClean="0"/>
              <a:t>Capitol Hill</a:t>
            </a:r>
          </a:p>
          <a:p>
            <a:r>
              <a:rPr lang="en-US" dirty="0" smtClean="0"/>
              <a:t>Arsenal football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515603" y="4038600"/>
            <a:ext cx="2057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Technology news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 sports</a:t>
            </a:r>
          </a:p>
          <a:p>
            <a:r>
              <a:rPr lang="en-US" dirty="0" smtClean="0"/>
              <a:t>Capitol Hill</a:t>
            </a:r>
          </a:p>
          <a:p>
            <a:r>
              <a:rPr lang="en-US" dirty="0" smtClean="0"/>
              <a:t>Arsenal football</a:t>
            </a:r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553200" y="4038600"/>
            <a:ext cx="2057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Technology news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 sports</a:t>
            </a:r>
          </a:p>
          <a:p>
            <a:r>
              <a:rPr lang="en-US" dirty="0" smtClean="0"/>
              <a:t>Capitol Hill</a:t>
            </a:r>
          </a:p>
          <a:p>
            <a:r>
              <a:rPr lang="en-US" dirty="0" smtClean="0"/>
              <a:t>Arsenal football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14067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98%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73003" y="140965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98%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" y="21453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477504" y="21335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Android Advertising Id=0436732361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9066" y="213359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cookie=f52dh64dhq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73705" y="2281624"/>
            <a:ext cx="1524000" cy="5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0" y="2293350"/>
            <a:ext cx="1219200" cy="5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Graph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2133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id=4qasr4sdf1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477504" y="21335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Android Advertising Id=0436732361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9066" y="213359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id=f52dh64dhq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73705" y="2281624"/>
            <a:ext cx="1524000" cy="5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0" y="2293350"/>
            <a:ext cx="1524000" cy="5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80882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58" y="2667232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2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Deterministic: Log-in PLUS Broad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log onto a lot of services (e.g., social networking, email) on different devices</a:t>
            </a:r>
          </a:p>
          <a:p>
            <a:endParaRPr lang="en-US" dirty="0"/>
          </a:p>
          <a:p>
            <a:r>
              <a:rPr lang="en-US" dirty="0" smtClean="0"/>
              <a:t>BUT, some of those services also provide functionality on a lot of other websites too</a:t>
            </a:r>
          </a:p>
          <a:p>
            <a:pPr lvl="1"/>
            <a:r>
              <a:rPr lang="en-US" dirty="0" smtClean="0"/>
              <a:t>They have visibility into your behavior on those other services, and can create a broad cross-device profile about you</a:t>
            </a:r>
          </a:p>
        </p:txBody>
      </p:sp>
    </p:spTree>
    <p:extLst>
      <p:ext uri="{BB962C8B-B14F-4D97-AF65-F5344CB8AC3E}">
        <p14:creationId xmlns:p14="http://schemas.microsoft.com/office/powerpoint/2010/main" val="200090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brookman\AppData\Local\Microsoft\Windows\Temporary Internet Files\Content.Outlook\Y1QHIA9Q\Screen Shot 2015-11-06 at 11.45.25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438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brookman\AppData\Local\Microsoft\Windows\Temporary Internet Files\Content.Outlook\Y1QHIA9Q\Wa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5" y="0"/>
            <a:ext cx="7432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5240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brookman\AppData\Local\Microsoft\Windows\Temporary Internet Files\Content.Outlook\Y1QHIA9Q\WaPo High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5" y="0"/>
            <a:ext cx="7432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First-Party Deterministic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9198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First-Party Deterministic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9198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93615" y="3700586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Login: </a:t>
            </a:r>
            <a:r>
              <a:rPr lang="en-US" dirty="0" err="1" smtClean="0"/>
              <a:t>JustinBrookman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706104" y="370547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Login: </a:t>
            </a:r>
            <a:r>
              <a:rPr lang="en-US" dirty="0" err="1" smtClean="0"/>
              <a:t>JustinBrookman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629400" y="370547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Login: </a:t>
            </a:r>
            <a:r>
              <a:rPr lang="en-US" dirty="0" err="1" smtClean="0"/>
              <a:t>JustinBrookman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3" idx="3"/>
            <a:endCxn id="8" idx="1"/>
          </p:cNvCxnSpPr>
          <p:nvPr/>
        </p:nvCxnSpPr>
        <p:spPr>
          <a:xfrm>
            <a:off x="2674815" y="4043486"/>
            <a:ext cx="1031289" cy="4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5687304" y="4048370"/>
            <a:ext cx="942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First-Party Deterministic Matching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9198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5800" y="3693746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Login: </a:t>
            </a:r>
            <a:r>
              <a:rPr lang="en-US" dirty="0" err="1" smtClean="0"/>
              <a:t>JustinBrookman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706104" y="3706446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Login: </a:t>
            </a:r>
            <a:r>
              <a:rPr lang="en-US" dirty="0" err="1" smtClean="0"/>
              <a:t>JustinBrookman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637215" y="3693746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Login: </a:t>
            </a:r>
            <a:r>
              <a:rPr lang="en-US" dirty="0" err="1" smtClean="0"/>
              <a:t>JustinBrookman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85800" y="4648200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Third-party sites/apps that embed first-party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706104" y="4648200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Third-party sites/apps that embed first-party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29400" y="4648200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Third-party sites/apps that embed first-party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" idx="3"/>
            <a:endCxn id="8" idx="1"/>
          </p:cNvCxnSpPr>
          <p:nvPr/>
        </p:nvCxnSpPr>
        <p:spPr>
          <a:xfrm>
            <a:off x="2667000" y="4036646"/>
            <a:ext cx="1039104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 flipV="1">
            <a:off x="5687304" y="4036646"/>
            <a:ext cx="949911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2" idx="1"/>
          </p:cNvCxnSpPr>
          <p:nvPr/>
        </p:nvCxnSpPr>
        <p:spPr>
          <a:xfrm>
            <a:off x="5687304" y="5181600"/>
            <a:ext cx="942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11" idx="1"/>
          </p:cNvCxnSpPr>
          <p:nvPr/>
        </p:nvCxnSpPr>
        <p:spPr>
          <a:xfrm>
            <a:off x="2667000" y="5181600"/>
            <a:ext cx="1039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9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Deterministic: Partnering with Log-in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I don’t get log-in data?</a:t>
            </a:r>
          </a:p>
          <a:p>
            <a:r>
              <a:rPr lang="en-US" dirty="0" smtClean="0"/>
              <a:t>Look for partnership with publisher who does</a:t>
            </a:r>
          </a:p>
          <a:p>
            <a:r>
              <a:rPr lang="en-US" dirty="0" smtClean="0"/>
              <a:t>BUT trepidation about sharing PII . . . so identifiers often shared in hashed form</a:t>
            </a:r>
          </a:p>
          <a:p>
            <a:pPr lvl="1"/>
            <a:r>
              <a:rPr lang="en-US" dirty="0" smtClean="0"/>
              <a:t>Use an algorithm to consistently convert an identifier into a different, pseudo-random identifier</a:t>
            </a:r>
          </a:p>
          <a:p>
            <a:pPr lvl="1"/>
            <a:r>
              <a:rPr lang="en-US" dirty="0" smtClean="0"/>
              <a:t>E.g., justin@domain.com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b16f55bbe0ff554fb40003f8e5f96b99 </a:t>
            </a:r>
            <a:r>
              <a:rPr lang="en-US" dirty="0" smtClean="0"/>
              <a:t>(md5 hash)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through hashed identifiers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" y="1303637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53" y="1262914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brookman\AppData\Local\Microsoft\Windows\Temporary Internet Files\Content.Outlook\Y1QHIA9Q\T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29" y="1262914"/>
            <a:ext cx="13716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802115" y="4800600"/>
            <a:ext cx="54159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Advertising Network</a:t>
            </a:r>
            <a:endParaRPr lang="en-US" sz="3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72789" y="2586789"/>
            <a:ext cx="4011" cy="2167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58000" y="2360194"/>
            <a:ext cx="849229" cy="2394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02115" y="2895600"/>
            <a:ext cx="788685" cy="1858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8284" y="305505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71800" y="262741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IDFA=qpcm12d5a7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2150" y="2587823"/>
            <a:ext cx="193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Id=038573421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33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through hashed identifiers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" y="1303637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62914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brookman\AppData\Local\Microsoft\Windows\Temporary Internet Files\Content.Outlook\Y1QHIA9Q\T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29" y="1262914"/>
            <a:ext cx="13716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802115" y="4800600"/>
            <a:ext cx="54159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Advertising Network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29353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md5=b16f55bbe0ff554fb40003f8e5f96b99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967835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Log onto news site as:</a:t>
            </a:r>
          </a:p>
          <a:p>
            <a:r>
              <a:rPr lang="en-US" dirty="0" smtClean="0"/>
              <a:t>justin@domain.com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49314" y="2586789"/>
            <a:ext cx="22418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Log onto shopping site as:</a:t>
            </a:r>
          </a:p>
          <a:p>
            <a:r>
              <a:rPr lang="en-US" dirty="0" smtClean="0"/>
              <a:t>justin@domain.com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629400" y="2516651"/>
            <a:ext cx="2209800" cy="90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Log onto video service as:</a:t>
            </a:r>
          </a:p>
          <a:p>
            <a:r>
              <a:rPr lang="en-US" dirty="0" smtClean="0"/>
              <a:t>justin@domain.com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76800" y="3501189"/>
            <a:ext cx="0" cy="1253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6858000" y="3419019"/>
            <a:ext cx="876300" cy="13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416817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md5=b16f55bbe0ff554fb40003f8e5f96b99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6350" y="416817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md5=b16f55bbe0ff554fb40003f8e5f96b99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09800" y="3806035"/>
            <a:ext cx="381000" cy="948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" y="399800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739189" y="382003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IDFA=qpcm12d5a7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53789" y="3820034"/>
            <a:ext cx="193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Id=038573421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37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Graph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" y="1303637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05" y="1421890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brookman\AppData\Local\Microsoft\Windows\Temporary Internet Files\Content.Outlook\Y1QHIA9Q\T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28" y="1557044"/>
            <a:ext cx="13716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838210" y="4495800"/>
            <a:ext cx="54159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Advertising Network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12821" y="304563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33800" y="304257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IDFA=qpcm12d5a7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739688" y="3037995"/>
            <a:ext cx="193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Device Id=038573421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29" idx="3"/>
            <a:endCxn id="30" idx="1"/>
          </p:cNvCxnSpPr>
          <p:nvPr/>
        </p:nvCxnSpPr>
        <p:spPr>
          <a:xfrm flipV="1">
            <a:off x="2446421" y="3196465"/>
            <a:ext cx="1287379" cy="30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0" idx="3"/>
            <a:endCxn id="31" idx="1"/>
          </p:cNvCxnSpPr>
          <p:nvPr/>
        </p:nvCxnSpPr>
        <p:spPr>
          <a:xfrm flipV="1">
            <a:off x="5562600" y="3191884"/>
            <a:ext cx="1177088" cy="45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Email to Enable Cross-Device Tracking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" y="3657600"/>
            <a:ext cx="229577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item at a shopping site as justin@domain.com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Email to Enable Cross-Device Tracking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3385" y="4114800"/>
            <a:ext cx="229577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item at a shopping site as justin@domain.com</a:t>
            </a:r>
            <a:endParaRPr lang="en-US" dirty="0"/>
          </a:p>
        </p:txBody>
      </p:sp>
      <p:pic>
        <p:nvPicPr>
          <p:cNvPr id="6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9" y="1801446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01446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741273" y="4114800"/>
            <a:ext cx="1828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email from shopping site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4114800"/>
            <a:ext cx="1828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email from shopping site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1273" y="3429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Android Advertising Id=0436732361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53672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3672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cookie=a035fs35fm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3" idx="3"/>
            <a:endCxn id="11" idx="1"/>
          </p:cNvCxnSpPr>
          <p:nvPr/>
        </p:nvCxnSpPr>
        <p:spPr>
          <a:xfrm>
            <a:off x="2819400" y="3690610"/>
            <a:ext cx="92187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5570073" y="3690610"/>
            <a:ext cx="90692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524000"/>
          </a:xfrm>
        </p:spPr>
        <p:txBody>
          <a:bodyPr/>
          <a:lstStyle/>
          <a:p>
            <a:r>
              <a:rPr lang="en-US" dirty="0" smtClean="0"/>
              <a:t>What is Cross-Device Tracking?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Presentation by Justin Brookman</a:t>
            </a:r>
          </a:p>
          <a:p>
            <a:r>
              <a:rPr lang="en-US" sz="2400" dirty="0"/>
              <a:t>Policy Director</a:t>
            </a:r>
          </a:p>
          <a:p>
            <a:r>
              <a:rPr lang="en-US" sz="2400" dirty="0"/>
              <a:t>Office of </a:t>
            </a:r>
            <a:r>
              <a:rPr lang="en-US" sz="2400" dirty="0" smtClean="0"/>
              <a:t>Technology Research </a:t>
            </a:r>
            <a:r>
              <a:rPr lang="en-US" sz="2400" dirty="0"/>
              <a:t>and Investigation</a:t>
            </a:r>
          </a:p>
          <a:p>
            <a:r>
              <a:rPr lang="en-US" sz="2400" dirty="0"/>
              <a:t>FTC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Email to Enable Cross-Device Tracking</a:t>
            </a:r>
            <a:endParaRPr lang="en-US" dirty="0"/>
          </a:p>
        </p:txBody>
      </p:sp>
      <p:pic>
        <p:nvPicPr>
          <p:cNvPr id="4" name="Picture 8" descr="C:\Users\jbrookman\AppData\Local\Microsoft\Windows\Temporary Internet Files\Content.Outlook\Y1QHIA9Q\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89354" y="3048000"/>
            <a:ext cx="229577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item at a shopping site as justin@domain.com</a:t>
            </a:r>
            <a:endParaRPr lang="en-US" dirty="0"/>
          </a:p>
        </p:txBody>
      </p:sp>
      <p:pic>
        <p:nvPicPr>
          <p:cNvPr id="6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8" y="1470758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371600"/>
            <a:ext cx="2057499" cy="15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741272" y="3048000"/>
            <a:ext cx="1828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email from shopping site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799" y="3053862"/>
            <a:ext cx="1828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email from shopping site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838209" y="4876800"/>
            <a:ext cx="54159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Advertising Network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6379" y="4545577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md5=b16f55bbe0ff554fb40003f8e5f96b99</a:t>
            </a: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1937239" y="4495800"/>
            <a:ext cx="39914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 flipH="1">
            <a:off x="6858000" y="4501662"/>
            <a:ext cx="457199" cy="375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</p:cNvCxnSpPr>
          <p:nvPr/>
        </p:nvCxnSpPr>
        <p:spPr>
          <a:xfrm>
            <a:off x="4655672" y="4495800"/>
            <a:ext cx="0" cy="357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Hashed PII Still PII?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layer of protection, but doesn’t protect against all threats</a:t>
            </a:r>
          </a:p>
          <a:p>
            <a:r>
              <a:rPr lang="en-US" dirty="0" smtClean="0"/>
              <a:t>Ed </a:t>
            </a:r>
            <a:r>
              <a:rPr lang="en-US" dirty="0" err="1" smtClean="0"/>
              <a:t>Felten’s</a:t>
            </a:r>
            <a:r>
              <a:rPr lang="en-US" dirty="0" smtClean="0"/>
              <a:t> blog post: “Does Hashing </a:t>
            </a: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nonymous?”</a:t>
            </a:r>
          </a:p>
          <a:p>
            <a:r>
              <a:rPr lang="en-US" dirty="0" smtClean="0"/>
              <a:t>Would we prefer tracking by </a:t>
            </a:r>
            <a:r>
              <a:rPr lang="en-US" dirty="0" err="1" smtClean="0"/>
              <a:t>unhashed</a:t>
            </a:r>
            <a:r>
              <a:rPr lang="en-US" dirty="0" smtClean="0"/>
              <a:t> PII?</a:t>
            </a:r>
          </a:p>
        </p:txBody>
      </p:sp>
    </p:spTree>
    <p:extLst>
      <p:ext uri="{BB962C8B-B14F-4D97-AF65-F5344CB8AC3E}">
        <p14:creationId xmlns:p14="http://schemas.microsoft.com/office/powerpoint/2010/main" val="29916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Variations of Probabilistic and Deterministic Cross-Device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Blended models</a:t>
            </a:r>
          </a:p>
          <a:p>
            <a:pPr lvl="1"/>
            <a:r>
              <a:rPr lang="en-US" dirty="0" smtClean="0"/>
              <a:t>Deterministic company may extend to include probabilistic data for clients who prefer reach to certainty</a:t>
            </a:r>
          </a:p>
          <a:p>
            <a:pPr lvl="1"/>
            <a:r>
              <a:rPr lang="en-US" dirty="0" smtClean="0"/>
              <a:t>Probabilistic companies may partner with deterministic companies to verify accuracy of algorithm, obtain data sets for modeling</a:t>
            </a:r>
          </a:p>
          <a:p>
            <a:r>
              <a:rPr lang="en-US" dirty="0" smtClean="0"/>
              <a:t>Sharing device graphs</a:t>
            </a:r>
            <a:endParaRPr lang="en-US" dirty="0"/>
          </a:p>
          <a:p>
            <a:pPr lvl="1"/>
            <a:r>
              <a:rPr lang="en-US" dirty="0" smtClean="0"/>
              <a:t>Leasing device graphs through cookie syncing</a:t>
            </a:r>
          </a:p>
        </p:txBody>
      </p:sp>
    </p:spTree>
    <p:extLst>
      <p:ext uri="{BB962C8B-B14F-4D97-AF65-F5344CB8AC3E}">
        <p14:creationId xmlns:p14="http://schemas.microsoft.com/office/powerpoint/2010/main" val="2275086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FTC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at top </a:t>
            </a:r>
            <a:r>
              <a:rPr lang="en-US" dirty="0"/>
              <a:t>20 sites in Alexa categories for News, Sports, Shopping, Games, and </a:t>
            </a:r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Cross-device tracking companies on a considerable majority of sites</a:t>
            </a:r>
          </a:p>
          <a:p>
            <a:pPr lvl="1"/>
            <a:r>
              <a:rPr lang="en-US" dirty="0" smtClean="0"/>
              <a:t>Over 90% can collect PII from users</a:t>
            </a:r>
          </a:p>
          <a:p>
            <a:pPr lvl="2"/>
            <a:r>
              <a:rPr lang="en-US" dirty="0" smtClean="0"/>
              <a:t>Numerous instances of emails, hashed emails sent to third parties</a:t>
            </a:r>
          </a:p>
          <a:p>
            <a:pPr lvl="1"/>
            <a:r>
              <a:rPr lang="en-US" dirty="0" smtClean="0"/>
              <a:t>Few privacy policies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transparency?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Self-regulatory codes</a:t>
            </a:r>
          </a:p>
          <a:p>
            <a:r>
              <a:rPr lang="en-US" dirty="0" smtClean="0"/>
              <a:t>Whose responsibility?</a:t>
            </a:r>
          </a:p>
          <a:p>
            <a:pPr lvl="1"/>
            <a:r>
              <a:rPr lang="en-US" dirty="0" smtClean="0"/>
              <a:t>Does it depend on the model?</a:t>
            </a:r>
          </a:p>
          <a:p>
            <a:r>
              <a:rPr lang="en-US" dirty="0" err="1" smtClean="0"/>
              <a:t>AdChoices</a:t>
            </a:r>
            <a:r>
              <a:rPr lang="en-US" dirty="0" smtClean="0"/>
              <a:t> icon</a:t>
            </a:r>
          </a:p>
          <a:p>
            <a:r>
              <a:rPr lang="en-US" dirty="0" smtClean="0"/>
              <a:t>How achieve transparency for </a:t>
            </a:r>
            <a:r>
              <a:rPr lang="en-US" dirty="0" err="1" smtClean="0"/>
              <a:t>IoT</a:t>
            </a:r>
            <a:r>
              <a:rPr lang="en-US" dirty="0" smtClean="0"/>
              <a:t> devices?</a:t>
            </a:r>
          </a:p>
        </p:txBody>
      </p:sp>
    </p:spTree>
    <p:extLst>
      <p:ext uri="{BB962C8B-B14F-4D97-AF65-F5344CB8AC3E}">
        <p14:creationId xmlns:p14="http://schemas.microsoft.com/office/powerpoint/2010/main" val="3749605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066800"/>
          </a:xfrm>
        </p:spPr>
        <p:txBody>
          <a:bodyPr/>
          <a:lstStyle/>
          <a:p>
            <a:r>
              <a:rPr lang="en-US" dirty="0" smtClean="0"/>
              <a:t>How much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		</a:t>
            </a:r>
            <a:endParaRPr lang="en-US" sz="1200" dirty="0"/>
          </a:p>
        </p:txBody>
      </p:sp>
      <p:pic>
        <p:nvPicPr>
          <p:cNvPr id="2050" name="Picture 2" descr="C:\Users\jbrookman\AppData\Local\Microsoft\Windows\Temporary Internet Files\Content.Outlook\Y1QHIA9Q\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brookman\AppData\Local\Microsoft\Windows\Temporary Internet Files\Content.Outlook\Y1QHIA9Q\X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6" y="1665787"/>
            <a:ext cx="2438400" cy="11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96038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brookman\AppData\Local\Microsoft\Windows\Temporary Internet Files\Content.Outlook\Y1QHIA9Q\T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78" y="4542371"/>
            <a:ext cx="13716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brookman\AppData\Local\Microsoft\Windows\Temporary Internet Files\Content.Outlook\Y1QHIA9Q\C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876800"/>
            <a:ext cx="2036071" cy="8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brookman\AppData\Local\Microsoft\Windows\Temporary Internet Files\Content.Outlook\Y1QHIA9Q\Toa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73" y="4555226"/>
            <a:ext cx="1264845" cy="10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3878"/>
            <a:ext cx="2055878" cy="15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04" y="1166674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1.fitbit.com/simple.b-cssdisabled-png.hf21a52336244c1ae5b88cac5823a5c74.pack?items=%2Fcontent%2Fassets%2Fsegmentation%2Fimages%2Fcomparison-device-fl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8" y="1642341"/>
            <a:ext cx="721333" cy="10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21721" y="2567126"/>
            <a:ext cx="940679" cy="7094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661054" y="3619500"/>
            <a:ext cx="1301346" cy="62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052" idx="1"/>
          </p:cNvCxnSpPr>
          <p:nvPr/>
        </p:nvCxnSpPr>
        <p:spPr>
          <a:xfrm>
            <a:off x="5105400" y="3679832"/>
            <a:ext cx="15240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47034" y="2362200"/>
            <a:ext cx="0" cy="5596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81600" y="2785536"/>
            <a:ext cx="1295400" cy="491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5400" y="4114800"/>
            <a:ext cx="7239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21721" y="4038600"/>
            <a:ext cx="940679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4267200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48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066800"/>
          </a:xfrm>
        </p:spPr>
        <p:txBody>
          <a:bodyPr/>
          <a:lstStyle/>
          <a:p>
            <a:r>
              <a:rPr lang="en-US" dirty="0" smtClean="0"/>
              <a:t>How much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		</a:t>
            </a:r>
            <a:endParaRPr lang="en-US" sz="1200" dirty="0"/>
          </a:p>
        </p:txBody>
      </p:sp>
      <p:pic>
        <p:nvPicPr>
          <p:cNvPr id="2050" name="Picture 2" descr="C:\Users\jbrookman\AppData\Local\Microsoft\Windows\Temporary Internet Files\Content.Outlook\Y1QHIA9Q\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brookman\AppData\Local\Microsoft\Windows\Temporary Internet Files\Content.Outlook\Y1QHIA9Q\X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6" y="1665787"/>
            <a:ext cx="2438400" cy="11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96038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brookman\AppData\Local\Microsoft\Windows\Temporary Internet Files\Content.Outlook\Y1QHIA9Q\T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78" y="4542371"/>
            <a:ext cx="13716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brookman\AppData\Local\Microsoft\Windows\Temporary Internet Files\Content.Outlook\Y1QHIA9Q\C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876800"/>
            <a:ext cx="2036071" cy="8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brookman\AppData\Local\Microsoft\Windows\Temporary Internet Files\Content.Outlook\Y1QHIA9Q\Toa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73" y="4555226"/>
            <a:ext cx="1264845" cy="10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3878"/>
            <a:ext cx="2055878" cy="15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04" y="1166674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1.fitbit.com/simple.b-cssdisabled-png.hf21a52336244c1ae5b88cac5823a5c74.pack?items=%2Fcontent%2Fassets%2Fsegmentation%2Fimages%2Fcomparison-device-fl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8" y="1642341"/>
            <a:ext cx="721333" cy="10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21721" y="2567126"/>
            <a:ext cx="940679" cy="7094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661054" y="3619500"/>
            <a:ext cx="1301346" cy="62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052" idx="1"/>
          </p:cNvCxnSpPr>
          <p:nvPr/>
        </p:nvCxnSpPr>
        <p:spPr>
          <a:xfrm>
            <a:off x="5105400" y="3679832"/>
            <a:ext cx="15240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47034" y="2362200"/>
            <a:ext cx="0" cy="5596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81600" y="2785536"/>
            <a:ext cx="1295400" cy="491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5400" y="4114800"/>
            <a:ext cx="7239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21721" y="4038600"/>
            <a:ext cx="940679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4267200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ultiply 3"/>
          <p:cNvSpPr/>
          <p:nvPr/>
        </p:nvSpPr>
        <p:spPr>
          <a:xfrm>
            <a:off x="5475724" y="323770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4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066800"/>
          </a:xfrm>
        </p:spPr>
        <p:txBody>
          <a:bodyPr/>
          <a:lstStyle/>
          <a:p>
            <a:r>
              <a:rPr lang="en-US" dirty="0" smtClean="0"/>
              <a:t>How much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		</a:t>
            </a:r>
            <a:endParaRPr lang="en-US" sz="1200" dirty="0"/>
          </a:p>
        </p:txBody>
      </p:sp>
      <p:pic>
        <p:nvPicPr>
          <p:cNvPr id="2050" name="Picture 2" descr="C:\Users\jbrookman\AppData\Local\Microsoft\Windows\Temporary Internet Files\Content.Outlook\Y1QHIA9Q\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brookman\AppData\Local\Microsoft\Windows\Temporary Internet Files\Content.Outlook\Y1QHIA9Q\X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6" y="1665787"/>
            <a:ext cx="2438400" cy="11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96038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brookman\AppData\Local\Microsoft\Windows\Temporary Internet Files\Content.Outlook\Y1QHIA9Q\T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78" y="4542371"/>
            <a:ext cx="13716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brookman\AppData\Local\Microsoft\Windows\Temporary Internet Files\Content.Outlook\Y1QHIA9Q\C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876800"/>
            <a:ext cx="2036071" cy="8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brookman\AppData\Local\Microsoft\Windows\Temporary Internet Files\Content.Outlook\Y1QHIA9Q\Toa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73" y="4555226"/>
            <a:ext cx="1264845" cy="10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3878"/>
            <a:ext cx="2055878" cy="15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04" y="1166674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1.fitbit.com/simple.b-cssdisabled-png.hf21a52336244c1ae5b88cac5823a5c74.pack?items=%2Fcontent%2Fassets%2Fsegmentation%2Fimages%2Fcomparison-device-fl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8" y="1642341"/>
            <a:ext cx="721333" cy="10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21721" y="2567126"/>
            <a:ext cx="940679" cy="7094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661054" y="3619500"/>
            <a:ext cx="1301346" cy="62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052" idx="1"/>
          </p:cNvCxnSpPr>
          <p:nvPr/>
        </p:nvCxnSpPr>
        <p:spPr>
          <a:xfrm>
            <a:off x="5105400" y="3679832"/>
            <a:ext cx="15240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47034" y="2362200"/>
            <a:ext cx="0" cy="5596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81600" y="2785536"/>
            <a:ext cx="1295400" cy="491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5400" y="4114800"/>
            <a:ext cx="7239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21721" y="4038600"/>
            <a:ext cx="940679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4267200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ultiply 3"/>
          <p:cNvSpPr/>
          <p:nvPr/>
        </p:nvSpPr>
        <p:spPr>
          <a:xfrm>
            <a:off x="5475724" y="323770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854527" y="316859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989834" y="222566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191000" y="41148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338496" y="25908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019540" y="246466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3048000" y="391094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5031084" y="396453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3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you be able to control?</a:t>
            </a:r>
          </a:p>
          <a:p>
            <a:pPr lvl="1"/>
            <a:r>
              <a:rPr lang="en-US" dirty="0" smtClean="0"/>
              <a:t>Targeting?</a:t>
            </a:r>
          </a:p>
          <a:p>
            <a:pPr lvl="1"/>
            <a:r>
              <a:rPr lang="en-US" dirty="0" smtClean="0"/>
              <a:t>Collection/sharing?</a:t>
            </a:r>
          </a:p>
          <a:p>
            <a:r>
              <a:rPr lang="en-US" dirty="0" smtClean="0"/>
              <a:t>Rise of ad blocking?</a:t>
            </a:r>
          </a:p>
        </p:txBody>
      </p:sp>
    </p:spTree>
    <p:extLst>
      <p:ext uri="{BB962C8B-B14F-4D97-AF65-F5344CB8AC3E}">
        <p14:creationId xmlns:p14="http://schemas.microsoft.com/office/powerpoint/2010/main" val="3523234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Panel 1: A Technological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Ashkan Soltani </a:t>
            </a:r>
          </a:p>
          <a:p>
            <a:pPr marL="0" indent="0" defTabSz="457200">
              <a:buNone/>
            </a:pPr>
            <a:r>
              <a:rPr lang="en-US" sz="2200" dirty="0"/>
              <a:t>	</a:t>
            </a:r>
            <a:r>
              <a:rPr lang="en-US" sz="2200" dirty="0" smtClean="0"/>
              <a:t>Chief Technologist, FTC</a:t>
            </a:r>
            <a:endParaRPr lang="en-US" sz="2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Joseph </a:t>
            </a:r>
            <a:r>
              <a:rPr lang="en-US" dirty="0"/>
              <a:t>Lorenzo </a:t>
            </a:r>
            <a:r>
              <a:rPr lang="en-US" dirty="0" smtClean="0"/>
              <a:t>Hall</a:t>
            </a:r>
          </a:p>
          <a:p>
            <a:pPr marL="457200" lvl="1" indent="0">
              <a:buNone/>
            </a:pPr>
            <a:r>
              <a:rPr lang="en-US" sz="2200" dirty="0" smtClean="0"/>
              <a:t>Chief </a:t>
            </a:r>
            <a:r>
              <a:rPr lang="en-US" sz="2200" dirty="0"/>
              <a:t>Technologist and Director of the Internet Architecture </a:t>
            </a:r>
            <a:r>
              <a:rPr lang="en-US" sz="2200" dirty="0" smtClean="0"/>
              <a:t>Project, Center </a:t>
            </a:r>
            <a:r>
              <a:rPr lang="en-US" sz="2200" dirty="0"/>
              <a:t>for Democracy &amp; </a:t>
            </a:r>
            <a:r>
              <a:rPr lang="en-US" sz="2200" dirty="0" smtClean="0"/>
              <a:t>Technology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Jonathan Mayer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200" dirty="0" smtClean="0"/>
              <a:t>PhD </a:t>
            </a:r>
            <a:r>
              <a:rPr lang="en-US" sz="2200" dirty="0"/>
              <a:t>Candidate, Computer </a:t>
            </a:r>
            <a:r>
              <a:rPr lang="en-US" sz="2200" dirty="0" smtClean="0"/>
              <a:t>Science, Stanford University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Andrew </a:t>
            </a:r>
            <a:r>
              <a:rPr lang="en-US" dirty="0" smtClean="0"/>
              <a:t>Sudbury</a:t>
            </a:r>
          </a:p>
          <a:p>
            <a:pPr marL="457200" lvl="1" indent="0">
              <a:buNone/>
            </a:pPr>
            <a:r>
              <a:rPr lang="en-US" sz="2200" dirty="0" smtClean="0"/>
              <a:t>Co-founder </a:t>
            </a:r>
            <a:r>
              <a:rPr lang="en-US" sz="2200" dirty="0"/>
              <a:t>and </a:t>
            </a:r>
            <a:r>
              <a:rPr lang="en-US" sz="2200" dirty="0" smtClean="0"/>
              <a:t>CTO, </a:t>
            </a:r>
            <a:r>
              <a:rPr lang="en-US" sz="2200" dirty="0" err="1" smtClean="0"/>
              <a:t>Abine</a:t>
            </a:r>
            <a:r>
              <a:rPr lang="en-US" sz="2200" dirty="0"/>
              <a:t>, Inc.  </a:t>
            </a:r>
            <a:endParaRPr lang="en-US" sz="2200" dirty="0" smtClean="0"/>
          </a:p>
          <a:p>
            <a:pPr marL="457200" lvl="1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Jurgen J. Van </a:t>
            </a:r>
            <a:r>
              <a:rPr lang="en-US" dirty="0" smtClean="0"/>
              <a:t>Staden</a:t>
            </a:r>
          </a:p>
          <a:p>
            <a:pPr marL="457200" lvl="1" indent="0">
              <a:buNone/>
            </a:pPr>
            <a:r>
              <a:rPr lang="en-US" sz="2200" dirty="0" smtClean="0"/>
              <a:t>Director </a:t>
            </a:r>
            <a:r>
              <a:rPr lang="en-US" sz="2200" dirty="0"/>
              <a:t>of </a:t>
            </a:r>
            <a:r>
              <a:rPr lang="en-US" sz="2200" dirty="0" smtClean="0"/>
              <a:t>Policy, Network </a:t>
            </a:r>
            <a:r>
              <a:rPr lang="en-US" sz="2200" dirty="0"/>
              <a:t>Advertising Initiative</a:t>
            </a:r>
          </a:p>
        </p:txBody>
      </p:sp>
    </p:spTree>
    <p:extLst>
      <p:ext uri="{BB962C8B-B14F-4D97-AF65-F5344CB8AC3E}">
        <p14:creationId xmlns:p14="http://schemas.microsoft.com/office/powerpoint/2010/main" val="25514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I’m Going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Probabilistic vs Deterministic Matching Models</a:t>
            </a:r>
          </a:p>
          <a:p>
            <a:r>
              <a:rPr lang="en-US" dirty="0" smtClean="0"/>
              <a:t>Snapshot of Top Sites</a:t>
            </a:r>
          </a:p>
          <a:p>
            <a:r>
              <a:rPr lang="en-US" dirty="0" smtClean="0"/>
              <a:t>Open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6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/>
              <a:t>Panel </a:t>
            </a:r>
            <a:r>
              <a:rPr lang="en-US" dirty="0" smtClean="0"/>
              <a:t>2: Policy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915400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Megan Cox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1600" dirty="0" smtClean="0"/>
              <a:t>Attorney, FTC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Genie Barton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600" dirty="0" smtClean="0"/>
              <a:t>	Vice President and Director, Online Interest-Based Advertising Accountability Program, 	Council of Better Business Bureaus 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Leigh </a:t>
            </a:r>
            <a:r>
              <a:rPr lang="en-US" sz="2400" dirty="0"/>
              <a:t>Freund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President </a:t>
            </a:r>
            <a:r>
              <a:rPr lang="en-US" sz="1600" dirty="0"/>
              <a:t>and </a:t>
            </a:r>
            <a:r>
              <a:rPr lang="en-US" sz="1600" dirty="0" smtClean="0"/>
              <a:t>CEO, Network </a:t>
            </a:r>
            <a:r>
              <a:rPr lang="en-US" sz="1600" dirty="0"/>
              <a:t>Advertising </a:t>
            </a:r>
            <a:r>
              <a:rPr lang="en-US" sz="1600" dirty="0" smtClean="0"/>
              <a:t>Initiative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Jason Kint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CEO, Digital </a:t>
            </a:r>
            <a:r>
              <a:rPr lang="en-US" sz="1600" dirty="0"/>
              <a:t>Content </a:t>
            </a:r>
            <a:r>
              <a:rPr lang="en-US" sz="1600" dirty="0" smtClean="0"/>
              <a:t>Next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Laura </a:t>
            </a:r>
            <a:r>
              <a:rPr lang="en-US" sz="2400" dirty="0"/>
              <a:t>Moy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600" dirty="0" smtClean="0"/>
              <a:t>	Senior </a:t>
            </a:r>
            <a:r>
              <a:rPr lang="en-US" sz="1600" dirty="0"/>
              <a:t>Policy </a:t>
            </a:r>
            <a:r>
              <a:rPr lang="en-US" sz="1600" dirty="0" smtClean="0"/>
              <a:t>Counsel, </a:t>
            </a:r>
            <a:r>
              <a:rPr lang="en-US" sz="1600" dirty="0"/>
              <a:t>Open Technology </a:t>
            </a:r>
            <a:r>
              <a:rPr lang="en-US" sz="1600" dirty="0" smtClean="0"/>
              <a:t>Institute, </a:t>
            </a:r>
            <a:r>
              <a:rPr lang="en-US" sz="1600" dirty="0"/>
              <a:t>New </a:t>
            </a:r>
            <a:r>
              <a:rPr lang="en-US" sz="1600" dirty="0" smtClean="0"/>
              <a:t>America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Joseph Turow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600" dirty="0" smtClean="0"/>
              <a:t>	Professor, Annenberg </a:t>
            </a:r>
            <a:r>
              <a:rPr lang="en-US" sz="1600" dirty="0"/>
              <a:t>School for Communication, University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29960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Third-Party Behavioral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6" name="Picture 2" descr="C:\Users\jbrookman\AppData\Local\Microsoft\Windows\Temporary Internet Files\Content.Outlook\Y1QHIA9Q\ESP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67029"/>
            <a:ext cx="224594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brookman\AppData\Local\Microsoft\Windows\Temporary Internet Files\Content.Outlook\Y1QHIA9Q\NY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667029"/>
            <a:ext cx="2314575" cy="168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brookman\AppData\Local\Microsoft\Windows\Temporary Internet Files\Content.Outlook\Y1QHIA9Q\Guard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42989"/>
            <a:ext cx="2333625" cy="17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02115" y="1828800"/>
            <a:ext cx="54159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Advertising Network</a:t>
            </a:r>
            <a:endParaRPr lang="en-US" sz="3600" dirty="0"/>
          </a:p>
        </p:txBody>
      </p:sp>
      <p:cxnSp>
        <p:nvCxnSpPr>
          <p:cNvPr id="8" name="Straight Arrow Connector 7"/>
          <p:cNvCxnSpPr>
            <a:stCxn id="1028" idx="0"/>
          </p:cNvCxnSpPr>
          <p:nvPr/>
        </p:nvCxnSpPr>
        <p:spPr>
          <a:xfrm flipH="1" flipV="1">
            <a:off x="6324600" y="2743200"/>
            <a:ext cx="1014413" cy="899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27" idx="0"/>
          </p:cNvCxnSpPr>
          <p:nvPr/>
        </p:nvCxnSpPr>
        <p:spPr>
          <a:xfrm flipH="1" flipV="1">
            <a:off x="4510086" y="2743201"/>
            <a:ext cx="1" cy="923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03920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20344" y="3051226"/>
            <a:ext cx="168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3051226"/>
            <a:ext cx="154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cookie=4qasr4sdf1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endCxn id="1026" idx="0"/>
          </p:cNvCxnSpPr>
          <p:nvPr/>
        </p:nvCxnSpPr>
        <p:spPr>
          <a:xfrm flipH="1">
            <a:off x="1808771" y="2743201"/>
            <a:ext cx="1163029" cy="923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Limitations of Third-Party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Fragile</a:t>
            </a:r>
          </a:p>
          <a:p>
            <a:r>
              <a:rPr lang="en-US" dirty="0" smtClean="0"/>
              <a:t>Browser-specific</a:t>
            </a:r>
          </a:p>
          <a:p>
            <a:r>
              <a:rPr lang="en-US" dirty="0" smtClean="0"/>
              <a:t>Not traditionally tied to personally-identifiable information</a:t>
            </a:r>
          </a:p>
          <a:p>
            <a:pPr lvl="1"/>
            <a:r>
              <a:rPr lang="en-US" dirty="0" smtClean="0"/>
              <a:t>Often no direct relationship to get PII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rivacy concerns</a:t>
            </a:r>
          </a:p>
          <a:p>
            <a:r>
              <a:rPr lang="en-US" dirty="0" smtClean="0"/>
              <a:t>DoubleClick-Abacus merger in 2001</a:t>
            </a:r>
          </a:p>
          <a:p>
            <a:r>
              <a:rPr lang="en-US" dirty="0" smtClean="0"/>
              <a:t>PII (name, email)/non-PII (cookies, </a:t>
            </a:r>
            <a:r>
              <a:rPr lang="en-US" dirty="0" err="1" smtClean="0"/>
              <a:t>urls</a:t>
            </a:r>
            <a:r>
              <a:rPr lang="en-US" dirty="0" smtClean="0"/>
              <a:t>) distinction still reflected in a lot of practices, privacy policies</a:t>
            </a:r>
          </a:p>
        </p:txBody>
      </p:sp>
    </p:spTree>
    <p:extLst>
      <p:ext uri="{BB962C8B-B14F-4D97-AF65-F5344CB8AC3E}">
        <p14:creationId xmlns:p14="http://schemas.microsoft.com/office/powerpoint/2010/main" val="129717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devices, smarter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		</a:t>
            </a:r>
            <a:endParaRPr lang="en-US" sz="1200" dirty="0"/>
          </a:p>
        </p:txBody>
      </p:sp>
      <p:pic>
        <p:nvPicPr>
          <p:cNvPr id="2050" name="Picture 2" descr="C:\Users\jbrookman\AppData\Local\Microsoft\Windows\Temporary Internet Files\Content.Outlook\Y1QHIA9Q\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brookman\AppData\Local\Microsoft\Windows\Temporary Internet Files\Content.Outlook\Y1QHIA9Q\X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6" y="1665787"/>
            <a:ext cx="2438400" cy="11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brookman\AppData\Local\Microsoft\Windows\Temporary Internet Files\Content.Outlook\Y1QHIA9Q\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96038"/>
            <a:ext cx="136758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brookman\AppData\Local\Microsoft\Windows\Temporary Internet Files\Content.Outlook\Y1QHIA9Q\T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78" y="4542371"/>
            <a:ext cx="13716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brookman\AppData\Local\Microsoft\Windows\Temporary Internet Files\Content.Outlook\Y1QHIA9Q\C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876800"/>
            <a:ext cx="2036071" cy="8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brookman\AppData\Local\Microsoft\Windows\Temporary Internet Files\Content.Outlook\Y1QHIA9Q\Toa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73" y="4555226"/>
            <a:ext cx="1264845" cy="10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3878"/>
            <a:ext cx="2055878" cy="15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96" y="1219200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1.fitbit.com/simple.b-cssdisabled-png.hf21a52336244c1ae5b88cac5823a5c74.pack?items=%2Fcontent%2Fassets%2Fsegmentation%2Fimages%2Fcomparison-device-fl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8" y="1642341"/>
            <a:ext cx="721333" cy="10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9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why you might want engage in cross-device tracking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Targeting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Analytics</a:t>
            </a:r>
          </a:p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163445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why you might want </a:t>
            </a:r>
            <a:r>
              <a:rPr lang="en-US" dirty="0" smtClean="0"/>
              <a:t>to engage </a:t>
            </a:r>
            <a:r>
              <a:rPr lang="en-US" dirty="0"/>
              <a:t>in cross-device tracking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Attribution</a:t>
            </a:r>
          </a:p>
        </p:txBody>
      </p:sp>
      <p:pic>
        <p:nvPicPr>
          <p:cNvPr id="4" name="Picture 9" descr="C:\Users\jbrookman\AppData\Local\Microsoft\Windows\Temporary Internet Files\Content.Outlook\Y1QHIA9Q\Smart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1287"/>
            <a:ext cx="1011409" cy="1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jbrookman\AppData\Local\Microsoft\Windows\Temporary Internet Files\Content.Outlook\Y1QHIA9Q\Desk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055878" cy="15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jbrookman\AppData\Local\Microsoft\Windows\Temporary Internet Files\Content.Outlook\Y1QHIA9Q\Toa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72" y="3383888"/>
            <a:ext cx="1264845" cy="10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3068809" y="2448320"/>
            <a:ext cx="2188991" cy="1496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068809" y="3945250"/>
            <a:ext cx="2455524" cy="22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2057400" y="2432688"/>
            <a:ext cx="1408112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wonder brea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27" y="2495793"/>
            <a:ext cx="958057" cy="7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8/8a/21st_century_Safeway_sto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00" y="4743775"/>
            <a:ext cx="1501699" cy="9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4" idx="3"/>
            <a:endCxn id="1028" idx="1"/>
          </p:cNvCxnSpPr>
          <p:nvPr/>
        </p:nvCxnSpPr>
        <p:spPr>
          <a:xfrm>
            <a:off x="3068809" y="3945250"/>
            <a:ext cx="2363691" cy="1250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85400"/>
      </p:ext>
    </p:extLst>
  </p:cSld>
  <p:clrMapOvr>
    <a:masterClrMapping/>
  </p:clrMapOvr>
</p:sld>
</file>

<file path=ppt/theme/theme1.xml><?xml version="1.0" encoding="utf-8"?>
<a:theme xmlns:a="http://schemas.openxmlformats.org/drawingml/2006/main" name="cross-device-tracking">
  <a:themeElements>
    <a:clrScheme name="cross-device tracking">
      <a:dk1>
        <a:srgbClr val="2D3434"/>
      </a:dk1>
      <a:lt1>
        <a:sysClr val="window" lastClr="FFFFFF"/>
      </a:lt1>
      <a:dk2>
        <a:srgbClr val="2D3434"/>
      </a:dk2>
      <a:lt2>
        <a:srgbClr val="FFFFFF"/>
      </a:lt2>
      <a:accent1>
        <a:srgbClr val="6BB9AB"/>
      </a:accent1>
      <a:accent2>
        <a:srgbClr val="6BB9AB"/>
      </a:accent2>
      <a:accent3>
        <a:srgbClr val="6BB9AB"/>
      </a:accent3>
      <a:accent4>
        <a:srgbClr val="6BB9AB"/>
      </a:accent4>
      <a:accent5>
        <a:srgbClr val="6BB9AB"/>
      </a:accent5>
      <a:accent6>
        <a:srgbClr val="6BB9AB"/>
      </a:accent6>
      <a:hlink>
        <a:srgbClr val="6BB9AB"/>
      </a:hlink>
      <a:folHlink>
        <a:srgbClr val="6BB9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cross-device-tracking</Template>
  <TotalTime>509</TotalTime>
  <Words>835</Words>
  <Application>Microsoft Office PowerPoint</Application>
  <PresentationFormat>On-screen Show (4:3)</PresentationFormat>
  <Paragraphs>282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cross-device-tracking</vt:lpstr>
      <vt:lpstr>PowerPoint Presentation</vt:lpstr>
      <vt:lpstr>Welcome!</vt:lpstr>
      <vt:lpstr>What is Cross-Device Tracking?</vt:lpstr>
      <vt:lpstr>What I’m Going to Cover</vt:lpstr>
      <vt:lpstr>Traditional Third-Party Behavioral Tracking</vt:lpstr>
      <vt:lpstr>The Limitations of Third-Party Cookies</vt:lpstr>
      <vt:lpstr>More devices, smarter devices</vt:lpstr>
      <vt:lpstr>Reasons why you might want engage in cross-device tracking </vt:lpstr>
      <vt:lpstr>Reasons why you might want to engage in cross-device tracking </vt:lpstr>
      <vt:lpstr>Probabilistic vs Deterministic</vt:lpstr>
      <vt:lpstr>Probabilistic Matching</vt:lpstr>
      <vt:lpstr>Probabilistic Matching</vt:lpstr>
      <vt:lpstr>Probabilistic Matching</vt:lpstr>
      <vt:lpstr>Probabilistic Matching</vt:lpstr>
      <vt:lpstr>Probabilistic Matching</vt:lpstr>
      <vt:lpstr>Device Graph</vt:lpstr>
      <vt:lpstr>Deterministic: Log-in PLUS Broad Reach</vt:lpstr>
      <vt:lpstr>PowerPoint Presentation</vt:lpstr>
      <vt:lpstr>PowerPoint Presentation</vt:lpstr>
      <vt:lpstr>PowerPoint Presentation</vt:lpstr>
      <vt:lpstr>First-Party Deterministic Matching</vt:lpstr>
      <vt:lpstr>First-Party Deterministic Matching</vt:lpstr>
      <vt:lpstr>First-Party Deterministic Matching</vt:lpstr>
      <vt:lpstr>Deterministic: Partnering with Log-in Sites</vt:lpstr>
      <vt:lpstr>Matching through hashed identifiers</vt:lpstr>
      <vt:lpstr>Matching through hashed identifiers</vt:lpstr>
      <vt:lpstr>Device Graph</vt:lpstr>
      <vt:lpstr>Use of Email to Enable Cross-Device Tracking</vt:lpstr>
      <vt:lpstr>Use of Email to Enable Cross-Device Tracking</vt:lpstr>
      <vt:lpstr>Use of Email to Enable Cross-Device Tracking</vt:lpstr>
      <vt:lpstr>Is Hashed PII Still PII?</vt:lpstr>
      <vt:lpstr>Variations of Probabilistic and Deterministic Cross-Device Tracking</vt:lpstr>
      <vt:lpstr>FTC Snapshot</vt:lpstr>
      <vt:lpstr>How much transparency?</vt:lpstr>
      <vt:lpstr>How much control?</vt:lpstr>
      <vt:lpstr>How much control?</vt:lpstr>
      <vt:lpstr>How much control?</vt:lpstr>
      <vt:lpstr>How much control?</vt:lpstr>
      <vt:lpstr>Panel 1: A Technological Perspective</vt:lpstr>
      <vt:lpstr>PowerPoint Presentation</vt:lpstr>
      <vt:lpstr>Panel 2: Policy Perspectives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Megan</dc:creator>
  <cp:lastModifiedBy>Cox, Megan</cp:lastModifiedBy>
  <cp:revision>10</cp:revision>
  <dcterms:created xsi:type="dcterms:W3CDTF">2015-11-10T15:06:36Z</dcterms:created>
  <dcterms:modified xsi:type="dcterms:W3CDTF">2015-11-12T20:37:58Z</dcterms:modified>
</cp:coreProperties>
</file>