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f" ContentType="image/p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7" r:id="rId1"/>
    <p:sldMasterId id="2147483677" r:id="rId2"/>
    <p:sldMasterId id="2147483687" r:id="rId3"/>
    <p:sldMasterId id="2147483700" r:id="rId4"/>
    <p:sldMasterId id="2147483713" r:id="rId5"/>
    <p:sldMasterId id="2147483726" r:id="rId6"/>
  </p:sldMasterIdLst>
  <p:notesMasterIdLst>
    <p:notesMasterId r:id="rId20"/>
  </p:notes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5" r:id="rId15"/>
    <p:sldId id="264" r:id="rId16"/>
    <p:sldId id="269" r:id="rId17"/>
    <p:sldId id="270" r:id="rId18"/>
    <p:sldId id="26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91" autoAdjust="0"/>
  </p:normalViewPr>
  <p:slideViewPr>
    <p:cSldViewPr snapToGrid="0" snapToObjects="1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7787003336272"/>
          <c:y val="3.5999874180818306E-2"/>
          <c:w val="0.83268694354382178"/>
          <c:h val="0.80366666666666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ACOs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bubble3D val="0"/>
          </c:dPt>
          <c:dLbls>
            <c:dLbl>
              <c:idx val="0"/>
              <c:layout>
                <c:manualLayout>
                  <c:x val="-1.0833333333333318E-2"/>
                  <c:y val="-4.3472222222222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855855855855827E-2"/>
                  <c:y val="-5.180555555555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523113664845948E-2"/>
                  <c:y val="-3.236111111111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473586020861068E-2"/>
                  <c:y val="-3.2539780658935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81986042227205E-2"/>
                      <c:h val="4.4920438682128805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4.9064651116723736E-2"/>
                  <c:y val="-2.958333333333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5863658934524968E-2"/>
                  <c:y val="-5.180555555555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685453169705138E-2"/>
                  <c:y val="-4.0694444444444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6764441606961294E-2"/>
                  <c:y val="-5.4583333333333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764441606961294E-2"/>
                  <c:y val="-4.0694444444444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2011</c:v>
                </c:pt>
                <c:pt idx="1">
                  <c:v>Q3 2011</c:v>
                </c:pt>
                <c:pt idx="2">
                  <c:v>Q4 2011</c:v>
                </c:pt>
                <c:pt idx="3">
                  <c:v>Q1 2012</c:v>
                </c:pt>
                <c:pt idx="4">
                  <c:v>Q2 2012</c:v>
                </c:pt>
                <c:pt idx="5">
                  <c:v>Q3 2012</c:v>
                </c:pt>
                <c:pt idx="6">
                  <c:v>Q4 2012</c:v>
                </c:pt>
                <c:pt idx="7">
                  <c:v>Q1 2013</c:v>
                </c:pt>
                <c:pt idx="8">
                  <c:v>Q2 2013</c:v>
                </c:pt>
                <c:pt idx="9">
                  <c:v>Q3 2013</c:v>
                </c:pt>
                <c:pt idx="10">
                  <c:v>Q4 2013</c:v>
                </c:pt>
                <c:pt idx="11">
                  <c:v>Q1 2014</c:v>
                </c:pt>
                <c:pt idx="12">
                  <c:v>Q2 2014</c:v>
                </c:pt>
                <c:pt idx="13">
                  <c:v>Q3 2014</c:v>
                </c:pt>
                <c:pt idx="14">
                  <c:v>Q4 2014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81</c:v>
                </c:pt>
                <c:pt idx="1">
                  <c:v>86</c:v>
                </c:pt>
                <c:pt idx="2">
                  <c:v>104</c:v>
                </c:pt>
                <c:pt idx="3">
                  <c:v>159</c:v>
                </c:pt>
                <c:pt idx="4">
                  <c:v>213</c:v>
                </c:pt>
                <c:pt idx="5">
                  <c:v>318</c:v>
                </c:pt>
                <c:pt idx="6">
                  <c:v>335</c:v>
                </c:pt>
                <c:pt idx="7">
                  <c:v>440</c:v>
                </c:pt>
                <c:pt idx="8">
                  <c:v>467</c:v>
                </c:pt>
                <c:pt idx="9">
                  <c:v>479</c:v>
                </c:pt>
                <c:pt idx="10">
                  <c:v>598</c:v>
                </c:pt>
                <c:pt idx="11">
                  <c:v>615</c:v>
                </c:pt>
                <c:pt idx="12">
                  <c:v>623</c:v>
                </c:pt>
                <c:pt idx="13">
                  <c:v>645</c:v>
                </c:pt>
                <c:pt idx="14">
                  <c:v>742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891888"/>
        <c:axId val="207892280"/>
      </c:lineChart>
      <c:catAx>
        <c:axId val="20789188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92280"/>
        <c:crosses val="autoZero"/>
        <c:auto val="0"/>
        <c:lblAlgn val="ctr"/>
        <c:lblOffset val="100"/>
        <c:tickLblSkip val="1"/>
        <c:noMultiLvlLbl val="0"/>
      </c:catAx>
      <c:valAx>
        <c:axId val="207892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Number of ACOs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0075123210391819E-2"/>
              <c:y val="0.294335361903632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9188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Government 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bubble3D val="0"/>
          </c:dPt>
          <c:dLbls>
            <c:dLbl>
              <c:idx val="0"/>
              <c:layout>
                <c:manualLayout>
                  <c:x val="-6.5324880344031526E-3"/>
                  <c:y val="1.6515341377627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465398564474449E-2"/>
                  <c:y val="1.9128951619193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85885885885885E-2"/>
                  <c:y val="1.5694444444444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897897897897899E-2"/>
                  <c:y val="2.9583333333333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93393393393392E-2"/>
                  <c:y val="2.958333333333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2229788843962182E-2"/>
                  <c:y val="-3.152777777777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722281336454677E-2"/>
                  <c:y val="-3.152777777777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464141306660994E-2"/>
                  <c:y val="3.7916666666666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rgbClr val="19356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  <c:pt idx="7">
                  <c:v>2013 Q1</c:v>
                </c:pt>
                <c:pt idx="8">
                  <c:v>2013 Q2</c:v>
                </c:pt>
                <c:pt idx="9">
                  <c:v>2013 Q3</c:v>
                </c:pt>
                <c:pt idx="10">
                  <c:v>2013 Q4</c:v>
                </c:pt>
                <c:pt idx="11">
                  <c:v>2014 Q1</c:v>
                </c:pt>
                <c:pt idx="12">
                  <c:v>2014 Q2</c:v>
                </c:pt>
                <c:pt idx="13">
                  <c:v>2014 Q3</c:v>
                </c:pt>
                <c:pt idx="14">
                  <c:v>2014 Q4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33</c:v>
                </c:pt>
                <c:pt idx="4">
                  <c:v>62</c:v>
                </c:pt>
                <c:pt idx="5">
                  <c:v>182</c:v>
                </c:pt>
                <c:pt idx="6">
                  <c:v>183</c:v>
                </c:pt>
                <c:pt idx="7">
                  <c:v>295</c:v>
                </c:pt>
                <c:pt idx="8">
                  <c:v>296</c:v>
                </c:pt>
                <c:pt idx="9">
                  <c:v>296</c:v>
                </c:pt>
                <c:pt idx="10">
                  <c:v>297</c:v>
                </c:pt>
                <c:pt idx="11">
                  <c:v>418</c:v>
                </c:pt>
                <c:pt idx="12">
                  <c:v>418</c:v>
                </c:pt>
                <c:pt idx="13">
                  <c:v>418</c:v>
                </c:pt>
                <c:pt idx="14">
                  <c:v>523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Commercial</c:v>
                </c:pt>
              </c:strCache>
            </c:strRef>
          </c:tx>
          <c:dLbls>
            <c:dLbl>
              <c:idx val="0"/>
              <c:layout>
                <c:manualLayout>
                  <c:x val="-1.2387387387387387E-2"/>
                  <c:y val="2.319444444444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13813813813815E-3"/>
                  <c:y val="2.3194444444444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43843843843845E-3"/>
                  <c:y val="1.4861111111111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196668607317112E-2"/>
                  <c:y val="3.1920354910143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0">
                      <a:solidFill>
                        <a:srgbClr val="A5181C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47146471021624E-2"/>
                      <c:h val="5.102954240622319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4211770825944053E-2"/>
                  <c:y val="2.041666666666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211770825944164E-2"/>
                  <c:y val="2.875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7214773828947169E-2"/>
                  <c:y val="3.430555555555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464141306660994E-2"/>
                  <c:y val="-4.902777777777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rgbClr val="A5181C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  <c:pt idx="7">
                  <c:v>2013 Q1</c:v>
                </c:pt>
                <c:pt idx="8">
                  <c:v>2013 Q2</c:v>
                </c:pt>
                <c:pt idx="9">
                  <c:v>2013 Q3</c:v>
                </c:pt>
                <c:pt idx="10">
                  <c:v>2013 Q4</c:v>
                </c:pt>
                <c:pt idx="11">
                  <c:v>2014 Q1</c:v>
                </c:pt>
                <c:pt idx="12">
                  <c:v>2014 Q2</c:v>
                </c:pt>
                <c:pt idx="13">
                  <c:v>2014 Q3</c:v>
                </c:pt>
                <c:pt idx="14">
                  <c:v>2014 Q4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76</c:v>
                </c:pt>
                <c:pt idx="1">
                  <c:v>78</c:v>
                </c:pt>
                <c:pt idx="2">
                  <c:v>88</c:v>
                </c:pt>
                <c:pt idx="3">
                  <c:v>173</c:v>
                </c:pt>
                <c:pt idx="4">
                  <c:v>196</c:v>
                </c:pt>
                <c:pt idx="5">
                  <c:v>212</c:v>
                </c:pt>
                <c:pt idx="6">
                  <c:v>230</c:v>
                </c:pt>
                <c:pt idx="7">
                  <c:v>266</c:v>
                </c:pt>
                <c:pt idx="8">
                  <c:v>285</c:v>
                </c:pt>
                <c:pt idx="9">
                  <c:v>316</c:v>
                </c:pt>
                <c:pt idx="10">
                  <c:v>341</c:v>
                </c:pt>
                <c:pt idx="11">
                  <c:v>381</c:v>
                </c:pt>
                <c:pt idx="12">
                  <c:v>416</c:v>
                </c:pt>
                <c:pt idx="13">
                  <c:v>463</c:v>
                </c:pt>
                <c:pt idx="14">
                  <c:v>528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5A5651"/>
              </a:solidFill>
            </a:ln>
          </c:spPr>
          <c:marker>
            <c:spPr>
              <a:solidFill>
                <a:srgbClr val="5A5651"/>
              </a:solidFill>
            </c:spPr>
          </c:marker>
          <c:dLbls>
            <c:dLbl>
              <c:idx val="13"/>
              <c:layout>
                <c:manualLayout>
                  <c:x val="-3.7965642808162496E-2"/>
                  <c:y val="-3.5138888888888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  <c:pt idx="7">
                  <c:v>2013 Q1</c:v>
                </c:pt>
                <c:pt idx="8">
                  <c:v>2013 Q2</c:v>
                </c:pt>
                <c:pt idx="9">
                  <c:v>2013 Q3</c:v>
                </c:pt>
                <c:pt idx="10">
                  <c:v>2013 Q4</c:v>
                </c:pt>
                <c:pt idx="11">
                  <c:v>2014 Q1</c:v>
                </c:pt>
                <c:pt idx="12">
                  <c:v>2014 Q2</c:v>
                </c:pt>
                <c:pt idx="13">
                  <c:v>2014 Q3</c:v>
                </c:pt>
                <c:pt idx="14">
                  <c:v>2014 Q4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84</c:v>
                </c:pt>
                <c:pt idx="1">
                  <c:v>86</c:v>
                </c:pt>
                <c:pt idx="2">
                  <c:v>98</c:v>
                </c:pt>
                <c:pt idx="3">
                  <c:v>206</c:v>
                </c:pt>
                <c:pt idx="4">
                  <c:v>258</c:v>
                </c:pt>
                <c:pt idx="5">
                  <c:v>394</c:v>
                </c:pt>
                <c:pt idx="6">
                  <c:v>413</c:v>
                </c:pt>
                <c:pt idx="7">
                  <c:v>561</c:v>
                </c:pt>
                <c:pt idx="8">
                  <c:v>581</c:v>
                </c:pt>
                <c:pt idx="9">
                  <c:v>612</c:v>
                </c:pt>
                <c:pt idx="10">
                  <c:v>638</c:v>
                </c:pt>
                <c:pt idx="11">
                  <c:v>799</c:v>
                </c:pt>
                <c:pt idx="12">
                  <c:v>834</c:v>
                </c:pt>
                <c:pt idx="13">
                  <c:v>881</c:v>
                </c:pt>
                <c:pt idx="14">
                  <c:v>1051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88360"/>
        <c:axId val="207894632"/>
      </c:lineChart>
      <c:catAx>
        <c:axId val="207888360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94632"/>
        <c:crosses val="autoZero"/>
        <c:auto val="0"/>
        <c:lblAlgn val="ctr"/>
        <c:lblOffset val="100"/>
        <c:tickLblSkip val="1"/>
        <c:noMultiLvlLbl val="0"/>
      </c:catAx>
      <c:valAx>
        <c:axId val="207894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/>
                  <a:t># of ACO Contracts</a:t>
                </a:r>
                <a:endParaRPr lang="en-US" sz="13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8836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27288556941511"/>
          <c:y val="0.70180268875341612"/>
          <c:w val="0.41552544544588393"/>
          <c:h val="0.1945127438106575"/>
        </c:manualLayout>
      </c:layout>
      <c:overlay val="1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ACOs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bubble3D val="0"/>
          </c:dPt>
          <c:dLbls>
            <c:dLbl>
              <c:idx val="0"/>
              <c:layout>
                <c:manualLayout>
                  <c:x val="-1.0885885885885899E-2"/>
                  <c:y val="3.7916666666666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6464141306660994E-2"/>
                  <c:y val="4.9027777777777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2011</c:v>
                </c:pt>
                <c:pt idx="1">
                  <c:v>Q3 2011</c:v>
                </c:pt>
                <c:pt idx="2">
                  <c:v>Q4 2011</c:v>
                </c:pt>
                <c:pt idx="3">
                  <c:v>Q1 2012</c:v>
                </c:pt>
                <c:pt idx="4">
                  <c:v>Q2 2012</c:v>
                </c:pt>
                <c:pt idx="5">
                  <c:v>Q3 2012</c:v>
                </c:pt>
                <c:pt idx="6">
                  <c:v>Q4 2012</c:v>
                </c:pt>
                <c:pt idx="7">
                  <c:v>Q1 2013</c:v>
                </c:pt>
                <c:pt idx="8">
                  <c:v>Q2 2013</c:v>
                </c:pt>
                <c:pt idx="9">
                  <c:v>Q3 2013</c:v>
                </c:pt>
                <c:pt idx="10">
                  <c:v>Q4 2013</c:v>
                </c:pt>
                <c:pt idx="11">
                  <c:v>Q1 2014</c:v>
                </c:pt>
                <c:pt idx="12">
                  <c:v>Q2 2014</c:v>
                </c:pt>
                <c:pt idx="13">
                  <c:v>Q3 2014</c:v>
                </c:pt>
                <c:pt idx="14">
                  <c:v>Q4 2014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82</c:v>
                </c:pt>
                <c:pt idx="1">
                  <c:v>87</c:v>
                </c:pt>
                <c:pt idx="2">
                  <c:v>105</c:v>
                </c:pt>
                <c:pt idx="3">
                  <c:v>145</c:v>
                </c:pt>
                <c:pt idx="4">
                  <c:v>196</c:v>
                </c:pt>
                <c:pt idx="5">
                  <c:v>317</c:v>
                </c:pt>
                <c:pt idx="6">
                  <c:v>342</c:v>
                </c:pt>
                <c:pt idx="7">
                  <c:v>444</c:v>
                </c:pt>
                <c:pt idx="8">
                  <c:v>471</c:v>
                </c:pt>
                <c:pt idx="9">
                  <c:v>483</c:v>
                </c:pt>
                <c:pt idx="10">
                  <c:v>601</c:v>
                </c:pt>
                <c:pt idx="11">
                  <c:v>616</c:v>
                </c:pt>
                <c:pt idx="12">
                  <c:v>624</c:v>
                </c:pt>
                <c:pt idx="13">
                  <c:v>646</c:v>
                </c:pt>
                <c:pt idx="14">
                  <c:v>742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Payment Arrangements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Lbls>
            <c:dLbl>
              <c:idx val="0"/>
              <c:layout>
                <c:manualLayout>
                  <c:x val="-1.0885885885885899E-2"/>
                  <c:y val="-4.3472222222222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956633799153485E-2"/>
                  <c:y val="-3.7916666666666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Q2 2011</c:v>
                </c:pt>
                <c:pt idx="1">
                  <c:v>Q3 2011</c:v>
                </c:pt>
                <c:pt idx="2">
                  <c:v>Q4 2011</c:v>
                </c:pt>
                <c:pt idx="3">
                  <c:v>Q1 2012</c:v>
                </c:pt>
                <c:pt idx="4">
                  <c:v>Q2 2012</c:v>
                </c:pt>
                <c:pt idx="5">
                  <c:v>Q3 2012</c:v>
                </c:pt>
                <c:pt idx="6">
                  <c:v>Q4 2012</c:v>
                </c:pt>
                <c:pt idx="7">
                  <c:v>Q1 2013</c:v>
                </c:pt>
                <c:pt idx="8">
                  <c:v>Q2 2013</c:v>
                </c:pt>
                <c:pt idx="9">
                  <c:v>Q3 2013</c:v>
                </c:pt>
                <c:pt idx="10">
                  <c:v>Q4 2013</c:v>
                </c:pt>
                <c:pt idx="11">
                  <c:v>Q1 2014</c:v>
                </c:pt>
                <c:pt idx="12">
                  <c:v>Q2 2014</c:v>
                </c:pt>
                <c:pt idx="13">
                  <c:v>Q3 2014</c:v>
                </c:pt>
                <c:pt idx="14">
                  <c:v>Q4 2014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84</c:v>
                </c:pt>
                <c:pt idx="1">
                  <c:v>92</c:v>
                </c:pt>
                <c:pt idx="2">
                  <c:v>100</c:v>
                </c:pt>
                <c:pt idx="3">
                  <c:v>214</c:v>
                </c:pt>
                <c:pt idx="4">
                  <c:v>266</c:v>
                </c:pt>
                <c:pt idx="5">
                  <c:v>402</c:v>
                </c:pt>
                <c:pt idx="6">
                  <c:v>422</c:v>
                </c:pt>
                <c:pt idx="7">
                  <c:v>570</c:v>
                </c:pt>
                <c:pt idx="8">
                  <c:v>590</c:v>
                </c:pt>
                <c:pt idx="9">
                  <c:v>621</c:v>
                </c:pt>
                <c:pt idx="10">
                  <c:v>647</c:v>
                </c:pt>
                <c:pt idx="11">
                  <c:v>808</c:v>
                </c:pt>
                <c:pt idx="12">
                  <c:v>843</c:v>
                </c:pt>
                <c:pt idx="13">
                  <c:v>883</c:v>
                </c:pt>
                <c:pt idx="14">
                  <c:v>1051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95024"/>
        <c:axId val="207887968"/>
      </c:lineChart>
      <c:catAx>
        <c:axId val="207895024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87968"/>
        <c:crosses val="autoZero"/>
        <c:auto val="0"/>
        <c:lblAlgn val="ctr"/>
        <c:lblOffset val="100"/>
        <c:tickLblSkip val="1"/>
        <c:noMultiLvlLbl val="0"/>
      </c:catAx>
      <c:valAx>
        <c:axId val="2078879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300" dirty="0" smtClean="0"/>
                  <a:t># of ACOs and Payment Arrangements</a:t>
                </a:r>
                <a:endParaRPr lang="en-US" sz="1300" dirty="0"/>
              </a:p>
            </c:rich>
          </c:tx>
          <c:layout>
            <c:manualLayout>
              <c:xMode val="edge"/>
              <c:yMode val="edge"/>
              <c:x val="1.6575047114897705E-2"/>
              <c:y val="0.1026872539370078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95024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91151796108649"/>
          <c:y val="0.65682627952755912"/>
          <c:w val="0.26633085882236252"/>
          <c:h val="0.14345964566929134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ACO Lives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</c:v>
                </c:pt>
                <c:pt idx="2">
                  <c:v>5.6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833984"/>
        <c:axId val="246830848"/>
      </c:barChart>
      <c:catAx>
        <c:axId val="2468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830848"/>
        <c:crosses val="autoZero"/>
        <c:auto val="1"/>
        <c:lblAlgn val="ctr"/>
        <c:lblOffset val="100"/>
        <c:noMultiLvlLbl val="0"/>
      </c:catAx>
      <c:valAx>
        <c:axId val="24683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83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261F6-56CC-4AED-98B5-FEB1F7D02B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E2DE4-EA61-4FAC-A99E-BB5402D47BB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US" b="1" u="sng" smtClean="0"/>
            <a:t>MSSP:</a:t>
          </a:r>
          <a:endParaRPr lang="en-US"/>
        </a:p>
      </dgm:t>
    </dgm:pt>
    <dgm:pt modelId="{D8215AC5-CAE9-46E8-B04E-2E827CE4C9F2}" type="parTrans" cxnId="{70436F4B-CD2B-4584-92C7-8397E2F7033E}">
      <dgm:prSet/>
      <dgm:spPr/>
      <dgm:t>
        <a:bodyPr/>
        <a:lstStyle/>
        <a:p>
          <a:endParaRPr lang="en-US"/>
        </a:p>
      </dgm:t>
    </dgm:pt>
    <dgm:pt modelId="{E92079E7-43C4-4596-BC97-6B25B1A77A7F}" type="sibTrans" cxnId="{70436F4B-CD2B-4584-92C7-8397E2F7033E}">
      <dgm:prSet/>
      <dgm:spPr/>
      <dgm:t>
        <a:bodyPr/>
        <a:lstStyle/>
        <a:p>
          <a:endParaRPr lang="en-US"/>
        </a:p>
      </dgm:t>
    </dgm:pt>
    <dgm:pt modelId="{95249349-8FD6-4363-8B7C-4F0AE85E19F1}">
      <dgm:prSet/>
      <dgm:spPr/>
      <dgm:t>
        <a:bodyPr/>
        <a:lstStyle/>
        <a:p>
          <a:pPr rtl="0"/>
          <a:r>
            <a:rPr lang="en-US" dirty="0" smtClean="0"/>
            <a:t>5,000 beneficiary minimum</a:t>
          </a:r>
          <a:endParaRPr lang="en-US" dirty="0"/>
        </a:p>
      </dgm:t>
    </dgm:pt>
    <dgm:pt modelId="{EC01F2EB-AA80-4031-84DC-272303ACB012}" type="parTrans" cxnId="{18D1E5C5-88EF-4001-B02F-60B8BE595BA3}">
      <dgm:prSet/>
      <dgm:spPr/>
      <dgm:t>
        <a:bodyPr/>
        <a:lstStyle/>
        <a:p>
          <a:endParaRPr lang="en-US"/>
        </a:p>
      </dgm:t>
    </dgm:pt>
    <dgm:pt modelId="{692FC6DF-719C-4FF2-A99B-C478ED7D01EF}" type="sibTrans" cxnId="{18D1E5C5-88EF-4001-B02F-60B8BE595BA3}">
      <dgm:prSet/>
      <dgm:spPr/>
      <dgm:t>
        <a:bodyPr/>
        <a:lstStyle/>
        <a:p>
          <a:endParaRPr lang="en-US"/>
        </a:p>
      </dgm:t>
    </dgm:pt>
    <dgm:pt modelId="{A7AA49B5-9995-4905-BC07-5BE90871268C}">
      <dgm:prSet/>
      <dgm:spPr/>
      <dgm:t>
        <a:bodyPr/>
        <a:lstStyle/>
        <a:p>
          <a:pPr rtl="0"/>
          <a:r>
            <a:rPr lang="en-US" dirty="0" smtClean="0"/>
            <a:t>3-year agreement</a:t>
          </a:r>
          <a:endParaRPr lang="en-US" dirty="0"/>
        </a:p>
      </dgm:t>
    </dgm:pt>
    <dgm:pt modelId="{C6AE7634-FDF3-4CF1-985A-A4CD1122FE3F}" type="parTrans" cxnId="{2986F758-CFCE-4A4D-8CB1-029B7F42AB2D}">
      <dgm:prSet/>
      <dgm:spPr/>
      <dgm:t>
        <a:bodyPr/>
        <a:lstStyle/>
        <a:p>
          <a:endParaRPr lang="en-US"/>
        </a:p>
      </dgm:t>
    </dgm:pt>
    <dgm:pt modelId="{5458051F-8C92-48AB-BDE3-75531F89F492}" type="sibTrans" cxnId="{2986F758-CFCE-4A4D-8CB1-029B7F42AB2D}">
      <dgm:prSet/>
      <dgm:spPr/>
      <dgm:t>
        <a:bodyPr/>
        <a:lstStyle/>
        <a:p>
          <a:endParaRPr lang="en-US"/>
        </a:p>
      </dgm:t>
    </dgm:pt>
    <dgm:pt modelId="{17D5AB10-A1F3-468C-ADA1-8778894A8AC7}">
      <dgm:prSet/>
      <dgm:spPr/>
      <dgm:t>
        <a:bodyPr/>
        <a:lstStyle/>
        <a:p>
          <a:pPr rtl="0"/>
          <a:r>
            <a:rPr lang="en-US" dirty="0" smtClean="0"/>
            <a:t>2 Tracks </a:t>
          </a:r>
          <a:endParaRPr lang="en-US" dirty="0"/>
        </a:p>
      </dgm:t>
    </dgm:pt>
    <dgm:pt modelId="{E1EAB425-A69D-4999-B114-556976E68DC5}" type="parTrans" cxnId="{0D241289-0161-4EE9-BBE7-E7425B140266}">
      <dgm:prSet/>
      <dgm:spPr/>
      <dgm:t>
        <a:bodyPr/>
        <a:lstStyle/>
        <a:p>
          <a:endParaRPr lang="en-US"/>
        </a:p>
      </dgm:t>
    </dgm:pt>
    <dgm:pt modelId="{A6F20C61-FD9A-4F50-A1B5-274CC3D8613B}" type="sibTrans" cxnId="{0D241289-0161-4EE9-BBE7-E7425B140266}">
      <dgm:prSet/>
      <dgm:spPr/>
      <dgm:t>
        <a:bodyPr/>
        <a:lstStyle/>
        <a:p>
          <a:endParaRPr lang="en-US"/>
        </a:p>
      </dgm:t>
    </dgm:pt>
    <dgm:pt modelId="{0AA57131-841A-4115-9806-B83B3CD628C0}">
      <dgm:prSet/>
      <dgm:spPr/>
      <dgm:t>
        <a:bodyPr/>
        <a:lstStyle/>
        <a:p>
          <a:pPr rtl="0"/>
          <a:r>
            <a:rPr lang="en-US" dirty="0" smtClean="0"/>
            <a:t>PCP attribution </a:t>
          </a:r>
          <a:endParaRPr lang="en-US" dirty="0"/>
        </a:p>
      </dgm:t>
    </dgm:pt>
    <dgm:pt modelId="{21E5BC1A-92AB-4E50-B634-60EF0F8503E1}" type="parTrans" cxnId="{BD253046-3B51-47F1-AD74-2D7FBBC3E238}">
      <dgm:prSet/>
      <dgm:spPr/>
      <dgm:t>
        <a:bodyPr/>
        <a:lstStyle/>
        <a:p>
          <a:endParaRPr lang="en-US"/>
        </a:p>
      </dgm:t>
    </dgm:pt>
    <dgm:pt modelId="{A2FA45A6-888E-4ED7-8124-5F06873E2AA4}" type="sibTrans" cxnId="{BD253046-3B51-47F1-AD74-2D7FBBC3E238}">
      <dgm:prSet/>
      <dgm:spPr/>
      <dgm:t>
        <a:bodyPr/>
        <a:lstStyle/>
        <a:p>
          <a:endParaRPr lang="en-US"/>
        </a:p>
      </dgm:t>
    </dgm:pt>
    <dgm:pt modelId="{D79AA93A-2693-492C-9C6D-B41CF4CACA73}">
      <dgm:prSet/>
      <dgm:spPr/>
      <dgm:t>
        <a:bodyPr/>
        <a:lstStyle/>
        <a:p>
          <a:pPr rtl="0"/>
          <a:r>
            <a:rPr lang="en-US" dirty="0" smtClean="0"/>
            <a:t>33 quality measures</a:t>
          </a:r>
          <a:endParaRPr lang="en-US" dirty="0"/>
        </a:p>
      </dgm:t>
    </dgm:pt>
    <dgm:pt modelId="{B7B711A6-8EDB-4B71-AA23-0C563FE0EDCF}" type="parTrans" cxnId="{717A6199-E0DE-4BD2-9387-7462677833A3}">
      <dgm:prSet/>
      <dgm:spPr/>
      <dgm:t>
        <a:bodyPr/>
        <a:lstStyle/>
        <a:p>
          <a:endParaRPr lang="en-US"/>
        </a:p>
      </dgm:t>
    </dgm:pt>
    <dgm:pt modelId="{F2126A29-D9B2-4438-9870-9A8102D373E3}" type="sibTrans" cxnId="{717A6199-E0DE-4BD2-9387-7462677833A3}">
      <dgm:prSet/>
      <dgm:spPr/>
      <dgm:t>
        <a:bodyPr/>
        <a:lstStyle/>
        <a:p>
          <a:endParaRPr lang="en-US"/>
        </a:p>
      </dgm:t>
    </dgm:pt>
    <dgm:pt modelId="{B6D5A22F-8417-469D-8CFF-D252E4F4E1BB}" type="pres">
      <dgm:prSet presAssocID="{4DA261F6-56CC-4AED-98B5-FEB1F7D02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FF836-6E2C-48BE-ACDE-DC766718B87A}" type="pres">
      <dgm:prSet presAssocID="{AC7E2DE4-EA61-4FAC-A99E-BB5402D47BB7}" presName="parentText" presStyleLbl="node1" presStyleIdx="0" presStyleCnt="1" custScaleY="56650" custLinFactNeighborY="-66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24E86-5B19-4294-AA99-F3468BFBBFDD}" type="pres">
      <dgm:prSet presAssocID="{AC7E2DE4-EA61-4FAC-A99E-BB5402D47BB7}" presName="childText" presStyleLbl="revTx" presStyleIdx="0" presStyleCnt="1" custLinFactNeighborY="-5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1E5C5-88EF-4001-B02F-60B8BE595BA3}" srcId="{AC7E2DE4-EA61-4FAC-A99E-BB5402D47BB7}" destId="{95249349-8FD6-4363-8B7C-4F0AE85E19F1}" srcOrd="0" destOrd="0" parTransId="{EC01F2EB-AA80-4031-84DC-272303ACB012}" sibTransId="{692FC6DF-719C-4FF2-A99B-C478ED7D01EF}"/>
    <dgm:cxn modelId="{2986F758-CFCE-4A4D-8CB1-029B7F42AB2D}" srcId="{AC7E2DE4-EA61-4FAC-A99E-BB5402D47BB7}" destId="{A7AA49B5-9995-4905-BC07-5BE90871268C}" srcOrd="1" destOrd="0" parTransId="{C6AE7634-FDF3-4CF1-985A-A4CD1122FE3F}" sibTransId="{5458051F-8C92-48AB-BDE3-75531F89F492}"/>
    <dgm:cxn modelId="{BD253046-3B51-47F1-AD74-2D7FBBC3E238}" srcId="{AC7E2DE4-EA61-4FAC-A99E-BB5402D47BB7}" destId="{0AA57131-841A-4115-9806-B83B3CD628C0}" srcOrd="3" destOrd="0" parTransId="{21E5BC1A-92AB-4E50-B634-60EF0F8503E1}" sibTransId="{A2FA45A6-888E-4ED7-8124-5F06873E2AA4}"/>
    <dgm:cxn modelId="{E94D11B5-2101-4028-AB3F-F2EC566600D3}" type="presOf" srcId="{95249349-8FD6-4363-8B7C-4F0AE85E19F1}" destId="{46024E86-5B19-4294-AA99-F3468BFBBFDD}" srcOrd="0" destOrd="0" presId="urn:microsoft.com/office/officeart/2005/8/layout/vList2"/>
    <dgm:cxn modelId="{FE599B23-76CB-4D05-B26F-DE936082D4F1}" type="presOf" srcId="{17D5AB10-A1F3-468C-ADA1-8778894A8AC7}" destId="{46024E86-5B19-4294-AA99-F3468BFBBFDD}" srcOrd="0" destOrd="2" presId="urn:microsoft.com/office/officeart/2005/8/layout/vList2"/>
    <dgm:cxn modelId="{70436F4B-CD2B-4584-92C7-8397E2F7033E}" srcId="{4DA261F6-56CC-4AED-98B5-FEB1F7D02BDD}" destId="{AC7E2DE4-EA61-4FAC-A99E-BB5402D47BB7}" srcOrd="0" destOrd="0" parTransId="{D8215AC5-CAE9-46E8-B04E-2E827CE4C9F2}" sibTransId="{E92079E7-43C4-4596-BC97-6B25B1A77A7F}"/>
    <dgm:cxn modelId="{0D241289-0161-4EE9-BBE7-E7425B140266}" srcId="{AC7E2DE4-EA61-4FAC-A99E-BB5402D47BB7}" destId="{17D5AB10-A1F3-468C-ADA1-8778894A8AC7}" srcOrd="2" destOrd="0" parTransId="{E1EAB425-A69D-4999-B114-556976E68DC5}" sibTransId="{A6F20C61-FD9A-4F50-A1B5-274CC3D8613B}"/>
    <dgm:cxn modelId="{717A6199-E0DE-4BD2-9387-7462677833A3}" srcId="{AC7E2DE4-EA61-4FAC-A99E-BB5402D47BB7}" destId="{D79AA93A-2693-492C-9C6D-B41CF4CACA73}" srcOrd="4" destOrd="0" parTransId="{B7B711A6-8EDB-4B71-AA23-0C563FE0EDCF}" sibTransId="{F2126A29-D9B2-4438-9870-9A8102D373E3}"/>
    <dgm:cxn modelId="{B4C2D868-47E4-4DD4-ACE0-CD2133BC6B4C}" type="presOf" srcId="{AC7E2DE4-EA61-4FAC-A99E-BB5402D47BB7}" destId="{FC0FF836-6E2C-48BE-ACDE-DC766718B87A}" srcOrd="0" destOrd="0" presId="urn:microsoft.com/office/officeart/2005/8/layout/vList2"/>
    <dgm:cxn modelId="{275B83AE-6D1B-4FBD-AF4E-7D079C251162}" type="presOf" srcId="{4DA261F6-56CC-4AED-98B5-FEB1F7D02BDD}" destId="{B6D5A22F-8417-469D-8CFF-D252E4F4E1BB}" srcOrd="0" destOrd="0" presId="urn:microsoft.com/office/officeart/2005/8/layout/vList2"/>
    <dgm:cxn modelId="{EAEE3B2C-D3A3-4877-8EDA-78EFDAB32D91}" type="presOf" srcId="{0AA57131-841A-4115-9806-B83B3CD628C0}" destId="{46024E86-5B19-4294-AA99-F3468BFBBFDD}" srcOrd="0" destOrd="3" presId="urn:microsoft.com/office/officeart/2005/8/layout/vList2"/>
    <dgm:cxn modelId="{02BF9877-14F1-49D2-AB2D-91587C0F4540}" type="presOf" srcId="{A7AA49B5-9995-4905-BC07-5BE90871268C}" destId="{46024E86-5B19-4294-AA99-F3468BFBBFDD}" srcOrd="0" destOrd="1" presId="urn:microsoft.com/office/officeart/2005/8/layout/vList2"/>
    <dgm:cxn modelId="{DB4E5665-5DA0-424A-A3B7-237AD7D37FD8}" type="presOf" srcId="{D79AA93A-2693-492C-9C6D-B41CF4CACA73}" destId="{46024E86-5B19-4294-AA99-F3468BFBBFDD}" srcOrd="0" destOrd="4" presId="urn:microsoft.com/office/officeart/2005/8/layout/vList2"/>
    <dgm:cxn modelId="{6F7D5D68-E56F-47EA-B97B-DD1A8D9EEAFB}" type="presParOf" srcId="{B6D5A22F-8417-469D-8CFF-D252E4F4E1BB}" destId="{FC0FF836-6E2C-48BE-ACDE-DC766718B87A}" srcOrd="0" destOrd="0" presId="urn:microsoft.com/office/officeart/2005/8/layout/vList2"/>
    <dgm:cxn modelId="{E7FC2A25-FF41-4F0F-8797-D7F16D1ACA93}" type="presParOf" srcId="{B6D5A22F-8417-469D-8CFF-D252E4F4E1BB}" destId="{46024E86-5B19-4294-AA99-F3468BFBBF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261F6-56CC-4AED-98B5-FEB1F7D02B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E2DE4-EA61-4FAC-A99E-BB5402D47BB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US" b="1" u="sng" dirty="0" smtClean="0"/>
            <a:t>Commercial:</a:t>
          </a:r>
          <a:endParaRPr lang="en-US" dirty="0"/>
        </a:p>
      </dgm:t>
    </dgm:pt>
    <dgm:pt modelId="{D8215AC5-CAE9-46E8-B04E-2E827CE4C9F2}" type="parTrans" cxnId="{70436F4B-CD2B-4584-92C7-8397E2F7033E}">
      <dgm:prSet/>
      <dgm:spPr/>
      <dgm:t>
        <a:bodyPr/>
        <a:lstStyle/>
        <a:p>
          <a:endParaRPr lang="en-US"/>
        </a:p>
      </dgm:t>
    </dgm:pt>
    <dgm:pt modelId="{E92079E7-43C4-4596-BC97-6B25B1A77A7F}" type="sibTrans" cxnId="{70436F4B-CD2B-4584-92C7-8397E2F7033E}">
      <dgm:prSet/>
      <dgm:spPr/>
      <dgm:t>
        <a:bodyPr/>
        <a:lstStyle/>
        <a:p>
          <a:endParaRPr lang="en-US"/>
        </a:p>
      </dgm:t>
    </dgm:pt>
    <dgm:pt modelId="{95249349-8FD6-4363-8B7C-4F0AE85E19F1}">
      <dgm:prSet custT="1"/>
      <dgm:spPr/>
      <dgm:t>
        <a:bodyPr/>
        <a:lstStyle/>
        <a:p>
          <a:pPr rtl="0"/>
          <a:r>
            <a:rPr lang="en-US" sz="1600" dirty="0" smtClean="0"/>
            <a:t>   Wide range of population sizes   </a:t>
          </a:r>
          <a:endParaRPr lang="en-US" sz="1600" dirty="0"/>
        </a:p>
      </dgm:t>
    </dgm:pt>
    <dgm:pt modelId="{EC01F2EB-AA80-4031-84DC-272303ACB012}" type="parTrans" cxnId="{18D1E5C5-88EF-4001-B02F-60B8BE595BA3}">
      <dgm:prSet/>
      <dgm:spPr/>
      <dgm:t>
        <a:bodyPr/>
        <a:lstStyle/>
        <a:p>
          <a:endParaRPr lang="en-US"/>
        </a:p>
      </dgm:t>
    </dgm:pt>
    <dgm:pt modelId="{692FC6DF-719C-4FF2-A99B-C478ED7D01EF}" type="sibTrans" cxnId="{18D1E5C5-88EF-4001-B02F-60B8BE595BA3}">
      <dgm:prSet/>
      <dgm:spPr/>
      <dgm:t>
        <a:bodyPr/>
        <a:lstStyle/>
        <a:p>
          <a:endParaRPr lang="en-US"/>
        </a:p>
      </dgm:t>
    </dgm:pt>
    <dgm:pt modelId="{57FCA444-A852-43AF-B40A-AE2D56C68DC4}">
      <dgm:prSet custT="1"/>
      <dgm:spPr/>
      <dgm:t>
        <a:bodyPr/>
        <a:lstStyle/>
        <a:p>
          <a:pPr rtl="0"/>
          <a:r>
            <a:rPr lang="en-US" sz="1600" dirty="0" smtClean="0"/>
            <a:t>   3-5 year agreement</a:t>
          </a:r>
          <a:endParaRPr lang="en-US" sz="1600" dirty="0"/>
        </a:p>
      </dgm:t>
    </dgm:pt>
    <dgm:pt modelId="{B6EFFC1D-2E6A-4086-B356-8C9D3F444324}" type="parTrans" cxnId="{E93DCD36-A32E-4684-9CF5-CE2221F0F411}">
      <dgm:prSet/>
      <dgm:spPr/>
      <dgm:t>
        <a:bodyPr/>
        <a:lstStyle/>
        <a:p>
          <a:endParaRPr lang="en-US"/>
        </a:p>
      </dgm:t>
    </dgm:pt>
    <dgm:pt modelId="{EC602BB5-D1A5-4699-91D6-EDAF55E6F472}" type="sibTrans" cxnId="{E93DCD36-A32E-4684-9CF5-CE2221F0F411}">
      <dgm:prSet/>
      <dgm:spPr/>
      <dgm:t>
        <a:bodyPr/>
        <a:lstStyle/>
        <a:p>
          <a:endParaRPr lang="en-US"/>
        </a:p>
      </dgm:t>
    </dgm:pt>
    <dgm:pt modelId="{E91B8F7D-A5A3-4F0A-B1C7-B5ACB5B1835E}">
      <dgm:prSet custT="1"/>
      <dgm:spPr/>
      <dgm:t>
        <a:bodyPr/>
        <a:lstStyle/>
        <a:p>
          <a:pPr rtl="0"/>
          <a:r>
            <a:rPr lang="en-US" sz="1600" dirty="0" smtClean="0"/>
            <a:t>   Variations of risk-sharing</a:t>
          </a:r>
          <a:endParaRPr lang="en-US" sz="1600" dirty="0"/>
        </a:p>
      </dgm:t>
    </dgm:pt>
    <dgm:pt modelId="{49995EE4-9EEA-4BF6-9B78-D4C0F9FD60B5}" type="parTrans" cxnId="{0377D2EA-B9AA-4EBE-B1DF-7D29F08FA470}">
      <dgm:prSet/>
      <dgm:spPr/>
      <dgm:t>
        <a:bodyPr/>
        <a:lstStyle/>
        <a:p>
          <a:endParaRPr lang="en-US"/>
        </a:p>
      </dgm:t>
    </dgm:pt>
    <dgm:pt modelId="{E644114D-697A-45CA-94FC-2BCF61FFC1CC}" type="sibTrans" cxnId="{0377D2EA-B9AA-4EBE-B1DF-7D29F08FA470}">
      <dgm:prSet/>
      <dgm:spPr/>
      <dgm:t>
        <a:bodyPr/>
        <a:lstStyle/>
        <a:p>
          <a:endParaRPr lang="en-US"/>
        </a:p>
      </dgm:t>
    </dgm:pt>
    <dgm:pt modelId="{6DA38C14-D13D-42FF-8972-192EAF2E3CCB}">
      <dgm:prSet custT="1"/>
      <dgm:spPr/>
      <dgm:t>
        <a:bodyPr/>
        <a:lstStyle/>
        <a:p>
          <a:pPr rtl="0"/>
          <a:r>
            <a:rPr lang="en-US" sz="1600" dirty="0" smtClean="0"/>
            <a:t>   Attribution based on product</a:t>
          </a:r>
          <a:endParaRPr lang="en-US" sz="1600" dirty="0"/>
        </a:p>
      </dgm:t>
    </dgm:pt>
    <dgm:pt modelId="{AC5D3400-9787-4FE7-BC57-7AB21ADDE4FC}" type="parTrans" cxnId="{54E5CB7F-4164-4BA6-B18E-C7DCC712392E}">
      <dgm:prSet/>
      <dgm:spPr/>
      <dgm:t>
        <a:bodyPr/>
        <a:lstStyle/>
        <a:p>
          <a:endParaRPr lang="en-US"/>
        </a:p>
      </dgm:t>
    </dgm:pt>
    <dgm:pt modelId="{C34511CC-EA8E-487B-B017-7346FB49B837}" type="sibTrans" cxnId="{54E5CB7F-4164-4BA6-B18E-C7DCC712392E}">
      <dgm:prSet/>
      <dgm:spPr/>
      <dgm:t>
        <a:bodyPr/>
        <a:lstStyle/>
        <a:p>
          <a:endParaRPr lang="en-US"/>
        </a:p>
      </dgm:t>
    </dgm:pt>
    <dgm:pt modelId="{C1E42BD5-A865-4BF7-BB41-A7E5BA9EE7B8}">
      <dgm:prSet custT="1"/>
      <dgm:spPr/>
      <dgm:t>
        <a:bodyPr/>
        <a:lstStyle/>
        <a:p>
          <a:pPr rtl="0"/>
          <a:r>
            <a:rPr lang="en-US" sz="1600" dirty="0" smtClean="0"/>
            <a:t>   Quality measures vary</a:t>
          </a:r>
          <a:endParaRPr lang="en-US" sz="1600" dirty="0"/>
        </a:p>
      </dgm:t>
    </dgm:pt>
    <dgm:pt modelId="{03150096-966C-4917-951B-43EAF42CCA6D}" type="parTrans" cxnId="{F3502121-9ABF-48BA-8E56-F56FF62321B9}">
      <dgm:prSet/>
      <dgm:spPr/>
      <dgm:t>
        <a:bodyPr/>
        <a:lstStyle/>
        <a:p>
          <a:endParaRPr lang="en-US"/>
        </a:p>
      </dgm:t>
    </dgm:pt>
    <dgm:pt modelId="{9F8700F2-8906-4DC1-B376-BB45AD212DB4}" type="sibTrans" cxnId="{F3502121-9ABF-48BA-8E56-F56FF62321B9}">
      <dgm:prSet/>
      <dgm:spPr/>
      <dgm:t>
        <a:bodyPr/>
        <a:lstStyle/>
        <a:p>
          <a:endParaRPr lang="en-US"/>
        </a:p>
      </dgm:t>
    </dgm:pt>
    <dgm:pt modelId="{22681CE4-4409-45F2-B4A4-42A0F21C748D}">
      <dgm:prSet/>
      <dgm:spPr/>
      <dgm:t>
        <a:bodyPr/>
        <a:lstStyle/>
        <a:p>
          <a:pPr rtl="0"/>
          <a:endParaRPr lang="en-US" sz="1500" dirty="0"/>
        </a:p>
      </dgm:t>
    </dgm:pt>
    <dgm:pt modelId="{0588A108-5CDA-4E4A-BD53-F4CD99A2504B}" type="parTrans" cxnId="{625EEC08-F96A-4CC0-A6A5-40A4E80F4CDF}">
      <dgm:prSet/>
      <dgm:spPr/>
      <dgm:t>
        <a:bodyPr/>
        <a:lstStyle/>
        <a:p>
          <a:endParaRPr lang="en-US"/>
        </a:p>
      </dgm:t>
    </dgm:pt>
    <dgm:pt modelId="{77ACF82F-5296-47B8-9D6C-EBD645A8F56E}" type="sibTrans" cxnId="{625EEC08-F96A-4CC0-A6A5-40A4E80F4CDF}">
      <dgm:prSet/>
      <dgm:spPr/>
      <dgm:t>
        <a:bodyPr/>
        <a:lstStyle/>
        <a:p>
          <a:endParaRPr lang="en-US"/>
        </a:p>
      </dgm:t>
    </dgm:pt>
    <dgm:pt modelId="{B6D5A22F-8417-469D-8CFF-D252E4F4E1BB}" type="pres">
      <dgm:prSet presAssocID="{4DA261F6-56CC-4AED-98B5-FEB1F7D02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FF836-6E2C-48BE-ACDE-DC766718B87A}" type="pres">
      <dgm:prSet presAssocID="{AC7E2DE4-EA61-4FAC-A99E-BB5402D47BB7}" presName="parentText" presStyleLbl="node1" presStyleIdx="0" presStyleCnt="1" custScaleY="45959" custLinFactNeighborY="-4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24E86-5B19-4294-AA99-F3468BFBBFDD}" type="pres">
      <dgm:prSet presAssocID="{AC7E2DE4-EA61-4FAC-A99E-BB5402D47BB7}" presName="childText" presStyleLbl="revTx" presStyleIdx="0" presStyleCnt="1" custLinFactNeighborY="-60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02121-9ABF-48BA-8E56-F56FF62321B9}" srcId="{AC7E2DE4-EA61-4FAC-A99E-BB5402D47BB7}" destId="{C1E42BD5-A865-4BF7-BB41-A7E5BA9EE7B8}" srcOrd="4" destOrd="0" parTransId="{03150096-966C-4917-951B-43EAF42CCA6D}" sibTransId="{9F8700F2-8906-4DC1-B376-BB45AD212DB4}"/>
    <dgm:cxn modelId="{18D1E5C5-88EF-4001-B02F-60B8BE595BA3}" srcId="{AC7E2DE4-EA61-4FAC-A99E-BB5402D47BB7}" destId="{95249349-8FD6-4363-8B7C-4F0AE85E19F1}" srcOrd="0" destOrd="0" parTransId="{EC01F2EB-AA80-4031-84DC-272303ACB012}" sibTransId="{692FC6DF-719C-4FF2-A99B-C478ED7D01EF}"/>
    <dgm:cxn modelId="{DBA6F1F5-61AA-47DA-AD77-2921F40B0579}" type="presOf" srcId="{22681CE4-4409-45F2-B4A4-42A0F21C748D}" destId="{46024E86-5B19-4294-AA99-F3468BFBBFDD}" srcOrd="0" destOrd="5" presId="urn:microsoft.com/office/officeart/2005/8/layout/vList2"/>
    <dgm:cxn modelId="{B375949A-94D8-4DC8-8161-131CDE5D4637}" type="presOf" srcId="{E91B8F7D-A5A3-4F0A-B1C7-B5ACB5B1835E}" destId="{46024E86-5B19-4294-AA99-F3468BFBBFDD}" srcOrd="0" destOrd="2" presId="urn:microsoft.com/office/officeart/2005/8/layout/vList2"/>
    <dgm:cxn modelId="{625EEC08-F96A-4CC0-A6A5-40A4E80F4CDF}" srcId="{AC7E2DE4-EA61-4FAC-A99E-BB5402D47BB7}" destId="{22681CE4-4409-45F2-B4A4-42A0F21C748D}" srcOrd="5" destOrd="0" parTransId="{0588A108-5CDA-4E4A-BD53-F4CD99A2504B}" sibTransId="{77ACF82F-5296-47B8-9D6C-EBD645A8F56E}"/>
    <dgm:cxn modelId="{56B867D2-091D-40FB-BE29-1D5D6B3173F2}" type="presOf" srcId="{57FCA444-A852-43AF-B40A-AE2D56C68DC4}" destId="{46024E86-5B19-4294-AA99-F3468BFBBFDD}" srcOrd="0" destOrd="1" presId="urn:microsoft.com/office/officeart/2005/8/layout/vList2"/>
    <dgm:cxn modelId="{70436F4B-CD2B-4584-92C7-8397E2F7033E}" srcId="{4DA261F6-56CC-4AED-98B5-FEB1F7D02BDD}" destId="{AC7E2DE4-EA61-4FAC-A99E-BB5402D47BB7}" srcOrd="0" destOrd="0" parTransId="{D8215AC5-CAE9-46E8-B04E-2E827CE4C9F2}" sibTransId="{E92079E7-43C4-4596-BC97-6B25B1A77A7F}"/>
    <dgm:cxn modelId="{0377D2EA-B9AA-4EBE-B1DF-7D29F08FA470}" srcId="{AC7E2DE4-EA61-4FAC-A99E-BB5402D47BB7}" destId="{E91B8F7D-A5A3-4F0A-B1C7-B5ACB5B1835E}" srcOrd="2" destOrd="0" parTransId="{49995EE4-9EEA-4BF6-9B78-D4C0F9FD60B5}" sibTransId="{E644114D-697A-45CA-94FC-2BCF61FFC1CC}"/>
    <dgm:cxn modelId="{648FA6E7-E480-4049-8D7A-EA69D568324B}" type="presOf" srcId="{C1E42BD5-A865-4BF7-BB41-A7E5BA9EE7B8}" destId="{46024E86-5B19-4294-AA99-F3468BFBBFDD}" srcOrd="0" destOrd="4" presId="urn:microsoft.com/office/officeart/2005/8/layout/vList2"/>
    <dgm:cxn modelId="{4B47A007-39A0-4D3E-B65C-A1687303F3C7}" type="presOf" srcId="{6DA38C14-D13D-42FF-8972-192EAF2E3CCB}" destId="{46024E86-5B19-4294-AA99-F3468BFBBFDD}" srcOrd="0" destOrd="3" presId="urn:microsoft.com/office/officeart/2005/8/layout/vList2"/>
    <dgm:cxn modelId="{54E5CB7F-4164-4BA6-B18E-C7DCC712392E}" srcId="{AC7E2DE4-EA61-4FAC-A99E-BB5402D47BB7}" destId="{6DA38C14-D13D-42FF-8972-192EAF2E3CCB}" srcOrd="3" destOrd="0" parTransId="{AC5D3400-9787-4FE7-BC57-7AB21ADDE4FC}" sibTransId="{C34511CC-EA8E-487B-B017-7346FB49B837}"/>
    <dgm:cxn modelId="{E93DCD36-A32E-4684-9CF5-CE2221F0F411}" srcId="{AC7E2DE4-EA61-4FAC-A99E-BB5402D47BB7}" destId="{57FCA444-A852-43AF-B40A-AE2D56C68DC4}" srcOrd="1" destOrd="0" parTransId="{B6EFFC1D-2E6A-4086-B356-8C9D3F444324}" sibTransId="{EC602BB5-D1A5-4699-91D6-EDAF55E6F472}"/>
    <dgm:cxn modelId="{EF05C051-F218-4B84-9950-653BA4AF0751}" type="presOf" srcId="{AC7E2DE4-EA61-4FAC-A99E-BB5402D47BB7}" destId="{FC0FF836-6E2C-48BE-ACDE-DC766718B87A}" srcOrd="0" destOrd="0" presId="urn:microsoft.com/office/officeart/2005/8/layout/vList2"/>
    <dgm:cxn modelId="{62CE6474-F214-4802-B57F-C71F59EC2D65}" type="presOf" srcId="{4DA261F6-56CC-4AED-98B5-FEB1F7D02BDD}" destId="{B6D5A22F-8417-469D-8CFF-D252E4F4E1BB}" srcOrd="0" destOrd="0" presId="urn:microsoft.com/office/officeart/2005/8/layout/vList2"/>
    <dgm:cxn modelId="{6B9377CA-054F-42B2-B438-E43D2A312E53}" type="presOf" srcId="{95249349-8FD6-4363-8B7C-4F0AE85E19F1}" destId="{46024E86-5B19-4294-AA99-F3468BFBBFDD}" srcOrd="0" destOrd="0" presId="urn:microsoft.com/office/officeart/2005/8/layout/vList2"/>
    <dgm:cxn modelId="{FD0528BB-0526-4FAB-8D20-A3775F14D25C}" type="presParOf" srcId="{B6D5A22F-8417-469D-8CFF-D252E4F4E1BB}" destId="{FC0FF836-6E2C-48BE-ACDE-DC766718B87A}" srcOrd="0" destOrd="0" presId="urn:microsoft.com/office/officeart/2005/8/layout/vList2"/>
    <dgm:cxn modelId="{79B55C6B-D072-4437-849C-D812FEE3D39C}" type="presParOf" srcId="{B6D5A22F-8417-469D-8CFF-D252E4F4E1BB}" destId="{46024E86-5B19-4294-AA99-F3468BFBBF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F836-6E2C-48BE-ACDE-DC766718B87A}">
      <dsp:nvSpPr>
        <dsp:cNvPr id="0" name=""/>
        <dsp:cNvSpPr/>
      </dsp:nvSpPr>
      <dsp:spPr>
        <a:xfrm>
          <a:off x="0" y="0"/>
          <a:ext cx="3733800" cy="502737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sng" kern="1200" smtClean="0"/>
            <a:t>MSSP:</a:t>
          </a:r>
          <a:endParaRPr lang="en-US" sz="2100" kern="1200"/>
        </a:p>
      </dsp:txBody>
      <dsp:txXfrm>
        <a:off x="24542" y="24542"/>
        <a:ext cx="3684716" cy="453653"/>
      </dsp:txXfrm>
    </dsp:sp>
    <dsp:sp modelId="{46024E86-5B19-4294-AA99-F3468BFBBFDD}">
      <dsp:nvSpPr>
        <dsp:cNvPr id="0" name=""/>
        <dsp:cNvSpPr/>
      </dsp:nvSpPr>
      <dsp:spPr>
        <a:xfrm>
          <a:off x="0" y="644924"/>
          <a:ext cx="3733800" cy="291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5,000 beneficiary minimum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3-year agreement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2 Tracks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PCP attribution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33 quality measures</a:t>
          </a:r>
          <a:endParaRPr lang="en-US" sz="1600" kern="1200" dirty="0"/>
        </a:p>
      </dsp:txBody>
      <dsp:txXfrm>
        <a:off x="0" y="644924"/>
        <a:ext cx="3733800" cy="2910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F836-6E2C-48BE-ACDE-DC766718B87A}">
      <dsp:nvSpPr>
        <dsp:cNvPr id="0" name=""/>
        <dsp:cNvSpPr/>
      </dsp:nvSpPr>
      <dsp:spPr>
        <a:xfrm>
          <a:off x="0" y="7"/>
          <a:ext cx="3733800" cy="529116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Commercial:</a:t>
          </a:r>
          <a:endParaRPr lang="en-US" sz="2200" kern="1200" dirty="0"/>
        </a:p>
      </dsp:txBody>
      <dsp:txXfrm>
        <a:off x="25829" y="25836"/>
        <a:ext cx="3682142" cy="477458"/>
      </dsp:txXfrm>
    </dsp:sp>
    <dsp:sp modelId="{46024E86-5B19-4294-AA99-F3468BFBBFDD}">
      <dsp:nvSpPr>
        <dsp:cNvPr id="0" name=""/>
        <dsp:cNvSpPr/>
      </dsp:nvSpPr>
      <dsp:spPr>
        <a:xfrm>
          <a:off x="0" y="652763"/>
          <a:ext cx="37338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   Wide range of population sizes  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   3-5 year agreement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   Variations of risk-sharing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   Attribution based on product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   Quality measures vary</a:t>
          </a:r>
          <a:endParaRPr lang="en-US" sz="16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/>
        </a:p>
      </dsp:txBody>
      <dsp:txXfrm>
        <a:off x="0" y="652763"/>
        <a:ext cx="3733800" cy="163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8-4FD1-4F35-B459-F00DCE0CA9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8FE2-03B3-4169-B5FD-D070AAE9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8939D-A140-46C8-AE80-DA09F4A5D7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7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8939D-A140-46C8-AE80-DA09F4A5D7A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8939D-A140-46C8-AE80-DA09F4A5D7A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8939D-A140-46C8-AE80-DA09F4A5D7A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9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8939D-A140-46C8-AE80-DA09F4A5D7A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6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8FE2-03B3-4169-B5FD-D070AAE942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1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8FE2-03B3-4169-B5FD-D070AAE942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8FE2-03B3-4169-B5FD-D070AAE942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5085"/>
            <a:ext cx="7772400" cy="1102519"/>
          </a:xfrm>
        </p:spPr>
        <p:txBody>
          <a:bodyPr anchor="b"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E10A-6E1A-411A-807A-634CD4EFDB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5085"/>
            <a:ext cx="7772400" cy="1102519"/>
          </a:xfrm>
        </p:spPr>
        <p:txBody>
          <a:bodyPr anchor="b"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AA6A-FD18-4030-97E6-895CB2254F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6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4950"/>
            <a:ext cx="9144000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8"/>
            <a:ext cx="4800600" cy="8229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2118178"/>
            <a:ext cx="4792663" cy="20228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AA706BD0-769A-4DE9-9021-A74E21471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0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rgbClr val="10253F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2F4EFB2A-E036-4E27-9CE1-D04794B4FE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66137"/>
            <a:ext cx="8229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48735" y="1667218"/>
            <a:ext cx="8229598" cy="313338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9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2F23D8DF-176A-4B50-8C19-D30257ECE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5161" y="206375"/>
            <a:ext cx="100584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50"/>
            <a:ext cx="9144000" cy="409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rgbClr val="10253F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1A996F40-B914-4A2D-89FF-87D669530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7313496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16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943567"/>
            <a:ext cx="2559669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rgbClr val="10253F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4" y="1857967"/>
            <a:ext cx="2559669" cy="273665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5994A821-57CD-44E8-B9DE-5CFFA6825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3665271" y="943567"/>
            <a:ext cx="5021529" cy="3651056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91440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6782B8CD-D719-4663-946F-E23F0EF67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5" y="1832429"/>
            <a:ext cx="4337807" cy="296817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0"/>
          </p:nvPr>
        </p:nvSpPr>
        <p:spPr>
          <a:xfrm>
            <a:off x="5488214" y="1046219"/>
            <a:ext cx="3198586" cy="2743200"/>
          </a:xfrm>
          <a:solidFill>
            <a:srgbClr val="10253F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5488214" y="3789418"/>
            <a:ext cx="3198586" cy="998807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 i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46219"/>
            <a:ext cx="4571307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7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D6DF3EE3-5B1D-40D3-A719-6315CE314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109663"/>
            <a:ext cx="7772400" cy="3657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885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25" y="1490662"/>
            <a:ext cx="9144000" cy="3652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2863" y="1753932"/>
            <a:ext cx="1985941" cy="21945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/>
          </p:nvPr>
        </p:nvSpPr>
        <p:spPr>
          <a:xfrm>
            <a:off x="448734" y="1753932"/>
            <a:ext cx="1965960" cy="2194560"/>
          </a:xfrm>
          <a:noFill/>
          <a:ln>
            <a:noFill/>
          </a:ln>
        </p:spPr>
        <p:txBody>
          <a:bodyPr anchor="t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029094" y="1753932"/>
            <a:ext cx="3657706" cy="219456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49263" y="4324602"/>
            <a:ext cx="8229600" cy="685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46219"/>
            <a:ext cx="4571307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5085"/>
            <a:ext cx="7772400" cy="1102519"/>
          </a:xfrm>
        </p:spPr>
        <p:txBody>
          <a:bodyPr anchor="b"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DF49-6AD7-495C-BB48-41238D0E22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8"/>
            <a:ext cx="4800600" cy="8229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2571750"/>
            <a:ext cx="4792663" cy="20228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D312CAB6-3A75-49BD-A6FF-65E6D30C0A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431893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36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8"/>
            <a:ext cx="4800600" cy="8229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2571750"/>
            <a:ext cx="4792663" cy="20228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11F826E4-9A17-40C5-94AE-06116CECF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431893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5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7D130632-95E2-4A93-8A30-C11DC41FE0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66137"/>
            <a:ext cx="8229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48735" y="1667218"/>
            <a:ext cx="8229598" cy="313338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4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4DFF013D-C258-43EE-A0EF-62D4BCFB20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5161" y="206375"/>
            <a:ext cx="100584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29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9F504594-EFE9-4EB5-B231-5748747D06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7313496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45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943567"/>
            <a:ext cx="2559669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4" y="1857967"/>
            <a:ext cx="2559669" cy="273665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F69E3507-4746-4B29-9F5A-0740042DE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3665271" y="943567"/>
            <a:ext cx="5021529" cy="3651056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049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138A21D3-2B53-48CA-B2A8-9B45F0616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4108514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0"/>
          </p:nvPr>
        </p:nvSpPr>
        <p:spPr>
          <a:xfrm>
            <a:off x="5259007" y="589019"/>
            <a:ext cx="3427793" cy="27432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5259007" y="3416626"/>
            <a:ext cx="3427793" cy="1371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 i="1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267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179D56CC-BD17-4255-BB44-CE49FC3BD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109663"/>
            <a:ext cx="7772400" cy="3657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086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119541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2863" y="1880932"/>
            <a:ext cx="1985941" cy="21945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8734" y="1411979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/>
          </p:nvPr>
        </p:nvSpPr>
        <p:spPr>
          <a:xfrm>
            <a:off x="448734" y="1880932"/>
            <a:ext cx="1965960" cy="2194560"/>
          </a:xfrm>
          <a:noFill/>
          <a:ln>
            <a:noFill/>
          </a:ln>
        </p:spPr>
        <p:txBody>
          <a:bodyPr anchor="t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029094" y="646492"/>
            <a:ext cx="3657706" cy="34290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49263" y="4324602"/>
            <a:ext cx="8229600" cy="685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491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4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0741"/>
            <a:ext cx="8459788" cy="748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8905461" y="4967579"/>
            <a:ext cx="143133" cy="1311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675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fld id="{785901B4-3BB8-4862-9A22-67286DE2D4CD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4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F556AE37-D173-43A6-9BF5-1B5C991EB4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66137"/>
            <a:ext cx="8229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48735" y="1667218"/>
            <a:ext cx="8229598" cy="313338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279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e Ch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521" y="191325"/>
            <a:ext cx="4340745" cy="341663"/>
          </a:xfrm>
        </p:spPr>
        <p:txBody>
          <a:bodyPr>
            <a:noAutofit/>
          </a:bodyPr>
          <a:lstStyle>
            <a:lvl1pPr algn="l">
              <a:defRPr sz="1200" kern="1300" spc="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8521" y="3048001"/>
            <a:ext cx="2281677" cy="1714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1050" b="0" spc="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12800" y="3844982"/>
            <a:ext cx="4343400" cy="679689"/>
          </a:xfrm>
          <a:prstGeom prst="rect">
            <a:avLst/>
          </a:prstGeom>
        </p:spPr>
        <p:txBody>
          <a:bodyPr anchor="b"/>
          <a:lstStyle>
            <a:lvl1pPr marL="0" marR="0" indent="0" algn="l" defTabSz="3429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b="1" spc="38" dirty="0" err="1" smtClean="0">
                <a:solidFill>
                  <a:srgbClr val="003463"/>
                </a:solidFill>
              </a:rPr>
              <a:t>LOREM</a:t>
            </a:r>
            <a:r>
              <a:rPr lang="en-US" sz="2100" b="1" spc="38" dirty="0" smtClean="0">
                <a:solidFill>
                  <a:srgbClr val="003463"/>
                </a:solidFill>
              </a:rPr>
              <a:t> </a:t>
            </a:r>
            <a:r>
              <a:rPr lang="en-US" sz="2100" b="1" spc="38" dirty="0" err="1" smtClean="0">
                <a:solidFill>
                  <a:srgbClr val="003463"/>
                </a:solidFill>
              </a:rPr>
              <a:t>UPSUM</a:t>
            </a:r>
            <a:r>
              <a:rPr lang="en-US" sz="2100" b="1" spc="38" dirty="0" smtClean="0">
                <a:solidFill>
                  <a:srgbClr val="003463"/>
                </a:solidFill>
              </a:rPr>
              <a:t> DOLOR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212800" y="4457478"/>
            <a:ext cx="4343400" cy="514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350" b="1" dirty="0" err="1" smtClean="0"/>
              <a:t>Lorem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upsum</a:t>
            </a:r>
            <a:r>
              <a:rPr lang="en-US" sz="1350" b="1" dirty="0" smtClean="0"/>
              <a:t> dolor </a:t>
            </a:r>
            <a:r>
              <a:rPr lang="en-US" sz="1350" b="1" dirty="0" err="1" smtClean="0"/>
              <a:t>itu</a:t>
            </a:r>
            <a:r>
              <a:rPr lang="en-US" sz="1350" b="1" dirty="0" smtClean="0"/>
              <a:t> lo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736634" y="715722"/>
            <a:ext cx="4572000" cy="3429000"/>
          </a:xfrm>
        </p:spPr>
        <p:txBody>
          <a:bodyPr anchor="t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8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5085"/>
            <a:ext cx="7772400" cy="1102519"/>
          </a:xfrm>
        </p:spPr>
        <p:txBody>
          <a:bodyPr anchor="b"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E43C-E13F-4454-834E-57956D34A9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76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8"/>
            <a:ext cx="4800600" cy="8229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2571750"/>
            <a:ext cx="4792663" cy="20228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47F71B0D-EBD5-412E-BE45-188493FAD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431893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DACEB7CA-1015-41F0-8635-EBC08C372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66137"/>
            <a:ext cx="8229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48735" y="1667218"/>
            <a:ext cx="8229598" cy="313338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167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BDCB335B-3DF7-4BD7-9636-F22B74139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5161" y="206375"/>
            <a:ext cx="100584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6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754B7441-398E-4396-AD29-A57002192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7313496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056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943567"/>
            <a:ext cx="2559669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4" y="1857967"/>
            <a:ext cx="2559669" cy="273665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4EB78B4B-5556-4CA0-A5F3-C72F431FF1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3665271" y="943567"/>
            <a:ext cx="5021529" cy="3651056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6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2856B3EF-2482-4AD8-89CF-FA36DFEC47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4108514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0"/>
          </p:nvPr>
        </p:nvSpPr>
        <p:spPr>
          <a:xfrm>
            <a:off x="5259007" y="589019"/>
            <a:ext cx="3427793" cy="27432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5259007" y="3416626"/>
            <a:ext cx="3427793" cy="1371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 i="1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395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3758BE0F-F44A-4BA4-BE1D-5972388B2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109663"/>
            <a:ext cx="7772400" cy="3657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482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119541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2863" y="1880932"/>
            <a:ext cx="1985941" cy="21945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8734" y="1411979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/>
          </p:nvPr>
        </p:nvSpPr>
        <p:spPr>
          <a:xfrm>
            <a:off x="448734" y="1880932"/>
            <a:ext cx="1965960" cy="2194560"/>
          </a:xfrm>
          <a:noFill/>
          <a:ln>
            <a:noFill/>
          </a:ln>
        </p:spPr>
        <p:txBody>
          <a:bodyPr anchor="t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029094" y="646492"/>
            <a:ext cx="3657706" cy="34290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49263" y="4324602"/>
            <a:ext cx="8229600" cy="685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62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A8C1DD16-38B3-4D3A-B86D-152CEB7DFC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5161" y="206375"/>
            <a:ext cx="100584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3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58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0741"/>
            <a:ext cx="8459788" cy="748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8905461" y="4967579"/>
            <a:ext cx="143133" cy="1311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675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fld id="{785901B4-3BB8-4862-9A22-67286DE2D4CD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e Ch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521" y="191325"/>
            <a:ext cx="4340745" cy="341663"/>
          </a:xfrm>
        </p:spPr>
        <p:txBody>
          <a:bodyPr>
            <a:noAutofit/>
          </a:bodyPr>
          <a:lstStyle>
            <a:lvl1pPr algn="l">
              <a:defRPr sz="1200" kern="1300" spc="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8521" y="3048001"/>
            <a:ext cx="2281677" cy="1714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1050" b="0" spc="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12800" y="3844982"/>
            <a:ext cx="4343400" cy="679689"/>
          </a:xfrm>
          <a:prstGeom prst="rect">
            <a:avLst/>
          </a:prstGeom>
        </p:spPr>
        <p:txBody>
          <a:bodyPr anchor="b"/>
          <a:lstStyle>
            <a:lvl1pPr marL="0" marR="0" indent="0" algn="l" defTabSz="3429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b="1" spc="38" dirty="0" err="1" smtClean="0">
                <a:solidFill>
                  <a:srgbClr val="003463"/>
                </a:solidFill>
              </a:rPr>
              <a:t>LOREM</a:t>
            </a:r>
            <a:r>
              <a:rPr lang="en-US" sz="2100" b="1" spc="38" dirty="0" smtClean="0">
                <a:solidFill>
                  <a:srgbClr val="003463"/>
                </a:solidFill>
              </a:rPr>
              <a:t> </a:t>
            </a:r>
            <a:r>
              <a:rPr lang="en-US" sz="2100" b="1" spc="38" dirty="0" err="1" smtClean="0">
                <a:solidFill>
                  <a:srgbClr val="003463"/>
                </a:solidFill>
              </a:rPr>
              <a:t>UPSUM</a:t>
            </a:r>
            <a:r>
              <a:rPr lang="en-US" sz="2100" b="1" spc="38" dirty="0" smtClean="0">
                <a:solidFill>
                  <a:srgbClr val="003463"/>
                </a:solidFill>
              </a:rPr>
              <a:t> DOLOR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212800" y="4457478"/>
            <a:ext cx="4343400" cy="514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350" b="1" dirty="0" err="1" smtClean="0"/>
              <a:t>Lorem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upsum</a:t>
            </a:r>
            <a:r>
              <a:rPr lang="en-US" sz="1350" b="1" dirty="0" smtClean="0"/>
              <a:t> dolor </a:t>
            </a:r>
            <a:r>
              <a:rPr lang="en-US" sz="1350" b="1" dirty="0" err="1" smtClean="0"/>
              <a:t>itu</a:t>
            </a:r>
            <a:r>
              <a:rPr lang="en-US" sz="1350" b="1" dirty="0" smtClean="0"/>
              <a:t> lo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736634" y="715722"/>
            <a:ext cx="4572000" cy="3429000"/>
          </a:xfrm>
        </p:spPr>
        <p:txBody>
          <a:bodyPr anchor="t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5085"/>
            <a:ext cx="7772400" cy="1102519"/>
          </a:xfrm>
        </p:spPr>
        <p:txBody>
          <a:bodyPr anchor="b"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2522-E736-43D4-9471-84C29C84B2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53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8"/>
            <a:ext cx="4800600" cy="8229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2571750"/>
            <a:ext cx="4792663" cy="20228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F16074E4-F563-4AE0-8029-6C7E9995B8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431893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34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EF79047C-0A04-431C-9A54-05E6DD8CC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66137"/>
            <a:ext cx="8229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48735" y="1667218"/>
            <a:ext cx="8229598" cy="313338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962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086E3071-0E5D-444F-9988-39DBAC442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5161" y="206375"/>
            <a:ext cx="100584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6828DA90-A2E1-421E-BB98-E8E6807912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7313496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398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943567"/>
            <a:ext cx="2559669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4" y="1857967"/>
            <a:ext cx="2559669" cy="273665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FE310287-213A-4813-8D33-5F8CE1B208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3665271" y="943567"/>
            <a:ext cx="5021529" cy="3651056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96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10E53A34-0B00-4984-845B-435BF2D98D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4108514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0"/>
          </p:nvPr>
        </p:nvSpPr>
        <p:spPr>
          <a:xfrm>
            <a:off x="5259007" y="589019"/>
            <a:ext cx="3427793" cy="27432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5259007" y="3416626"/>
            <a:ext cx="3427793" cy="1371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 i="1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4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E2064422-E653-4100-8047-17DFE15BD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7313496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129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06158A7B-6001-47AB-AC97-25D44537C0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109663"/>
            <a:ext cx="7772400" cy="3657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960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119541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2863" y="1880932"/>
            <a:ext cx="1985941" cy="21945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8734" y="1411979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/>
          </p:nvPr>
        </p:nvSpPr>
        <p:spPr>
          <a:xfrm>
            <a:off x="448734" y="1880932"/>
            <a:ext cx="1965960" cy="2194560"/>
          </a:xfrm>
          <a:noFill/>
          <a:ln>
            <a:noFill/>
          </a:ln>
        </p:spPr>
        <p:txBody>
          <a:bodyPr anchor="t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029094" y="646492"/>
            <a:ext cx="3657706" cy="34290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49263" y="4324602"/>
            <a:ext cx="8229600" cy="685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954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1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0741"/>
            <a:ext cx="8459788" cy="748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8905461" y="4967579"/>
            <a:ext cx="143133" cy="1311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675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fld id="{785901B4-3BB8-4862-9A22-67286DE2D4CD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8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e Ch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521" y="191325"/>
            <a:ext cx="4340745" cy="341663"/>
          </a:xfrm>
        </p:spPr>
        <p:txBody>
          <a:bodyPr>
            <a:noAutofit/>
          </a:bodyPr>
          <a:lstStyle>
            <a:lvl1pPr algn="l">
              <a:defRPr sz="1200" kern="1300" spc="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8521" y="3048001"/>
            <a:ext cx="2281677" cy="1714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1050" b="0" spc="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12800" y="3844982"/>
            <a:ext cx="4343400" cy="679689"/>
          </a:xfrm>
          <a:prstGeom prst="rect">
            <a:avLst/>
          </a:prstGeom>
        </p:spPr>
        <p:txBody>
          <a:bodyPr anchor="b"/>
          <a:lstStyle>
            <a:lvl1pPr marL="0" marR="0" indent="0" algn="l" defTabSz="3429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b="1" spc="38" dirty="0" err="1" smtClean="0">
                <a:solidFill>
                  <a:srgbClr val="003463"/>
                </a:solidFill>
              </a:rPr>
              <a:t>LOREM</a:t>
            </a:r>
            <a:r>
              <a:rPr lang="en-US" sz="2100" b="1" spc="38" dirty="0" smtClean="0">
                <a:solidFill>
                  <a:srgbClr val="003463"/>
                </a:solidFill>
              </a:rPr>
              <a:t> </a:t>
            </a:r>
            <a:r>
              <a:rPr lang="en-US" sz="2100" b="1" spc="38" dirty="0" err="1" smtClean="0">
                <a:solidFill>
                  <a:srgbClr val="003463"/>
                </a:solidFill>
              </a:rPr>
              <a:t>UPSUM</a:t>
            </a:r>
            <a:r>
              <a:rPr lang="en-US" sz="2100" b="1" spc="38" dirty="0" smtClean="0">
                <a:solidFill>
                  <a:srgbClr val="003463"/>
                </a:solidFill>
              </a:rPr>
              <a:t> DOLOR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212800" y="4457478"/>
            <a:ext cx="4343400" cy="514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350" b="1" dirty="0" err="1" smtClean="0"/>
              <a:t>Lorem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upsum</a:t>
            </a:r>
            <a:r>
              <a:rPr lang="en-US" sz="1350" b="1" dirty="0" smtClean="0"/>
              <a:t> dolor </a:t>
            </a:r>
            <a:r>
              <a:rPr lang="en-US" sz="1350" b="1" dirty="0" err="1" smtClean="0"/>
              <a:t>itu</a:t>
            </a:r>
            <a:r>
              <a:rPr lang="en-US" sz="1350" b="1" dirty="0" smtClean="0"/>
              <a:t> lo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736634" y="715722"/>
            <a:ext cx="4572000" cy="3429000"/>
          </a:xfrm>
        </p:spPr>
        <p:txBody>
          <a:bodyPr anchor="t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18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5085"/>
            <a:ext cx="7772400" cy="1102519"/>
          </a:xfrm>
        </p:spPr>
        <p:txBody>
          <a:bodyPr anchor="b"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7E78-248D-4765-A69A-B35B00510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6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6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8"/>
            <a:ext cx="4800600" cy="8229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2571750"/>
            <a:ext cx="4792663" cy="20228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10218873-1108-4C39-BA22-6A1589C1B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431893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9D902C18-853B-4AA5-B16B-E67A357168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066137"/>
            <a:ext cx="8229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 </a:t>
            </a:r>
            <a:r>
              <a:rPr lang="en-US" dirty="0" err="1" smtClean="0"/>
              <a:t>itu</a:t>
            </a:r>
            <a:r>
              <a:rPr lang="en-US" dirty="0" smtClean="0"/>
              <a:t> lo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48735" y="1667218"/>
            <a:ext cx="8229598" cy="313338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520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A6385E3F-6FAD-489F-BE18-9F8D2DF64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5161" y="206375"/>
            <a:ext cx="100584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2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9432E931-3E9A-4F43-8E9F-A436FACC5E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7313496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943567"/>
            <a:ext cx="2559669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4" y="1857967"/>
            <a:ext cx="2559669" cy="273665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7918EE93-2A2B-4AF5-BFAC-BC2DFF4DF9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3665271" y="943567"/>
            <a:ext cx="5021529" cy="3651056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57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943567"/>
            <a:ext cx="2559669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4" y="1857967"/>
            <a:ext cx="2559669" cy="273665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2EFED164-EC7C-4270-B30A-698A3D46A5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3665271" y="943567"/>
            <a:ext cx="5021529" cy="3651056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482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7DA8AFDE-E497-4625-BED3-4CB196129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4108514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0"/>
          </p:nvPr>
        </p:nvSpPr>
        <p:spPr>
          <a:xfrm>
            <a:off x="5259007" y="589019"/>
            <a:ext cx="3427793" cy="27432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5259007" y="3416626"/>
            <a:ext cx="3427793" cy="1371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 i="1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659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24F04A94-0521-4863-A4C4-33CDD6C78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109663"/>
            <a:ext cx="7772400" cy="3657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227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119541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2863" y="1880932"/>
            <a:ext cx="1985941" cy="21945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8734" y="1411979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/>
          </p:nvPr>
        </p:nvSpPr>
        <p:spPr>
          <a:xfrm>
            <a:off x="448734" y="1880932"/>
            <a:ext cx="1965960" cy="2194560"/>
          </a:xfrm>
          <a:noFill/>
          <a:ln>
            <a:noFill/>
          </a:ln>
        </p:spPr>
        <p:txBody>
          <a:bodyPr anchor="t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029094" y="646492"/>
            <a:ext cx="3657706" cy="34290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49263" y="4324602"/>
            <a:ext cx="8229600" cy="685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57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6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0741"/>
            <a:ext cx="8459788" cy="748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8905461" y="4967579"/>
            <a:ext cx="143133" cy="1311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675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</a:lstStyle>
          <a:p>
            <a:fld id="{785901B4-3BB8-4862-9A22-67286DE2D4CD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e Ch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521" y="191325"/>
            <a:ext cx="4340745" cy="341663"/>
          </a:xfrm>
        </p:spPr>
        <p:txBody>
          <a:bodyPr>
            <a:noAutofit/>
          </a:bodyPr>
          <a:lstStyle>
            <a:lvl1pPr algn="l">
              <a:defRPr sz="1200" kern="1300" spc="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8521" y="3048001"/>
            <a:ext cx="2281677" cy="1714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1050" b="0" spc="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12800" y="3844982"/>
            <a:ext cx="4343400" cy="679689"/>
          </a:xfrm>
          <a:prstGeom prst="rect">
            <a:avLst/>
          </a:prstGeom>
        </p:spPr>
        <p:txBody>
          <a:bodyPr anchor="b"/>
          <a:lstStyle>
            <a:lvl1pPr marL="0" marR="0" indent="0" algn="l" defTabSz="3429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b="1" spc="38" dirty="0" err="1" smtClean="0">
                <a:solidFill>
                  <a:srgbClr val="003463"/>
                </a:solidFill>
              </a:rPr>
              <a:t>LOREM</a:t>
            </a:r>
            <a:r>
              <a:rPr lang="en-US" sz="2100" b="1" spc="38" dirty="0" smtClean="0">
                <a:solidFill>
                  <a:srgbClr val="003463"/>
                </a:solidFill>
              </a:rPr>
              <a:t> </a:t>
            </a:r>
            <a:r>
              <a:rPr lang="en-US" sz="2100" b="1" spc="38" dirty="0" err="1" smtClean="0">
                <a:solidFill>
                  <a:srgbClr val="003463"/>
                </a:solidFill>
              </a:rPr>
              <a:t>UPSUM</a:t>
            </a:r>
            <a:r>
              <a:rPr lang="en-US" sz="2100" b="1" spc="38" dirty="0" smtClean="0">
                <a:solidFill>
                  <a:srgbClr val="003463"/>
                </a:solidFill>
              </a:rPr>
              <a:t> DOLOR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212800" y="4457478"/>
            <a:ext cx="4343400" cy="5143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350" b="1" dirty="0" err="1" smtClean="0"/>
              <a:t>Lorem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upsum</a:t>
            </a:r>
            <a:r>
              <a:rPr lang="en-US" sz="1350" b="1" dirty="0" smtClean="0"/>
              <a:t> dolor </a:t>
            </a:r>
            <a:r>
              <a:rPr lang="en-US" sz="1350" b="1" dirty="0" err="1" smtClean="0"/>
              <a:t>itu</a:t>
            </a:r>
            <a:r>
              <a:rPr lang="en-US" sz="1350" b="1" dirty="0" smtClean="0"/>
              <a:t> lo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736634" y="715722"/>
            <a:ext cx="4572000" cy="3429000"/>
          </a:xfrm>
        </p:spPr>
        <p:txBody>
          <a:bodyPr anchor="t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Object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571307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A90808D3-2270-435C-9003-0987CBC2E7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2056" y="1150576"/>
            <a:ext cx="4108514" cy="36500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0"/>
          </p:nvPr>
        </p:nvSpPr>
        <p:spPr>
          <a:xfrm>
            <a:off x="5259007" y="589019"/>
            <a:ext cx="3427793" cy="27432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5259007" y="3416626"/>
            <a:ext cx="3427793" cy="1371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 i="1">
                <a:ln>
                  <a:noFill/>
                </a:ln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5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8229600" cy="457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4767263"/>
            <a:ext cx="2133600" cy="273844"/>
          </a:xfrm>
        </p:spPr>
        <p:txBody>
          <a:bodyPr/>
          <a:lstStyle/>
          <a:p>
            <a:fld id="{DA3EF7E4-5655-4B07-8AFF-0F5EC6D7F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800600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109663"/>
            <a:ext cx="7772400" cy="36576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0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589019"/>
            <a:ext cx="4119541" cy="82296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2863" y="1880932"/>
            <a:ext cx="1985941" cy="219456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06375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8734" y="1411979"/>
            <a:ext cx="4119541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/>
          </p:nvPr>
        </p:nvSpPr>
        <p:spPr>
          <a:xfrm>
            <a:off x="448734" y="1880932"/>
            <a:ext cx="1965960" cy="2194560"/>
          </a:xfrm>
          <a:noFill/>
          <a:ln>
            <a:noFill/>
          </a:ln>
        </p:spPr>
        <p:txBody>
          <a:bodyPr anchor="t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029094" y="646492"/>
            <a:ext cx="3657706" cy="34290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449263" y="4324602"/>
            <a:ext cx="8229600" cy="685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ln>
                  <a:noFill/>
                </a:ln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16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671F-E8D9-41BF-844F-55BCBD11A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spc="5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3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3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3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3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3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A8C6-0FC2-42E7-9B49-7F3D3571D9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spc="50">
          <a:solidFill>
            <a:srgbClr val="10253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D2-E239-4847-8AF6-AF14447C3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spc="5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80ED-4C5E-48A3-9B4E-A0363E6EE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3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spc="5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3C1D-19C1-443F-B779-735BA05AE2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1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spc="5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upsum</a:t>
            </a:r>
            <a:r>
              <a:rPr lang="en-US" dirty="0" smtClean="0"/>
              <a:t> dolor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6BA19-DCB2-4925-AA9F-317CA8403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all" spc="5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3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Overview of the ACO Landscape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753144"/>
          </a:xfrm>
        </p:spPr>
        <p:txBody>
          <a:bodyPr>
            <a:normAutofit fontScale="85000" lnSpcReduction="20000"/>
          </a:bodyPr>
          <a:lstStyle/>
          <a:p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David Muhlestein, PhD JD</a:t>
            </a: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Senior Director of Research &amp; Development</a:t>
            </a: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Leavitt Partners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/>
              <a:t>Examining </a:t>
            </a:r>
            <a:r>
              <a:rPr lang="en-US" sz="2000" dirty="0" smtClean="0"/>
              <a:t>Health Care Competition Workshop</a:t>
            </a:r>
          </a:p>
          <a:p>
            <a:r>
              <a:rPr lang="en-US" sz="2200" dirty="0" smtClean="0"/>
              <a:t>February </a:t>
            </a:r>
            <a:r>
              <a:rPr lang="en-US" sz="2200" dirty="0" smtClean="0"/>
              <a:t>24-25, 2015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8600" y="215276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5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Hospitals in ACOs over Time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08"/>
            <a:ext cx="9144000" cy="393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08"/>
            <a:ext cx="9144000" cy="3936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08"/>
            <a:ext cx="9144000" cy="39364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08"/>
            <a:ext cx="9144000" cy="39364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08"/>
            <a:ext cx="9144000" cy="39364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08"/>
            <a:ext cx="9144000" cy="3936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11"/>
            <a:ext cx="9144000" cy="39364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57164"/>
            <a:ext cx="7410834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ACOs attract a Wide range of providers</a:t>
            </a:r>
            <a:endParaRPr lang="en-US" dirty="0"/>
          </a:p>
        </p:txBody>
      </p:sp>
      <p:pic>
        <p:nvPicPr>
          <p:cNvPr id="1026" name="Picture 2" descr="http://www.pct-aco.com/images/logo_02_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83920"/>
            <a:ext cx="2936401" cy="7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58" y="2552852"/>
            <a:ext cx="3352400" cy="892522"/>
          </a:xfrm>
          <a:prstGeom prst="rect">
            <a:avLst/>
          </a:prstGeom>
        </p:spPr>
      </p:pic>
      <p:sp>
        <p:nvSpPr>
          <p:cNvPr id="7" name="AutoShape 6" descr="data:image/png;base64,iVBORw0KGgoAAAANSUhEUgAAAbAAAABMCAMAAAA7txLOAAAAwFBMVEX///8DVZ4iHx8AAADCzd8ASJkAU50fHBwIAAAwZqapqKgAUJzj4+MAQpZpirgYFBR9mMAAS5qputQVERHx8/cRDAyWlZUyLy92dXUnJCRnZWXw8PDq6upVVFTc29uioaGzsrJEQkK9vLzS0dEsKSnJyMg4NTWPj4+DgYGbmpo9Ozuko6Oura1YVlZOTEy6ublvbW2HqcxQea/H2uogXqLj6/NolMHV4e2rxd0pbqyWtdQ9e7SIhoaTq8xYh7mIoMVSuyKAAAANCElEQVR4nO2d+4OauBbHGbI1rMNutpeCKIi8RERBezvbbnfdu///f3VzTsJDq6jTjg47fH/p8Epy8snjnASqoijKl89fH07olw/8uvIL/DkYnLqJX3v668/flV430YePg8eTLCpgg//++fWxhdjg/c9/3NuSN6KPbV2nAvb4q/KljRi/4+HTvU15E/pyunsdAFN+/7md2F/3tuVN6HMrhD1gyqe2zvgweOgHxRvoaxuDA2Af/tdKd/Dxzra8CbUROASm/N0+Jv52X1Pehq4C9p/3PbB7qwfWMfXAOqYeWMfUA+uYemAdUw+sY+qBdUw9sI6pB9Yx9cA6ph5Yx9QD65h6YB1TD6xjeq3AHH+2dn9get8oWi7nL5n+JXIjlNdyTT88/9LA9FqyINVxGw93SjQyOmpJi/TQDgiqWHpO660W0TSyuzL9So5+YEXjRHu+e9qJwuYt17aH518YmGuMSml4wstjeRx/U5aGNkRVVTK83Hau+SIhBlVRTCNpG253wlSV0isqdz8rWloVT/DEujJTXV6ezNTAsk6OXHImJlwz7MMLLw2MMCrECJ7wAkMem0cbltRM46U1r+kBTjoyJS0UNYKWIc8rENi1XbjUvDSLmVM8sTJKO4l1eTLLDIp8FJiyTLR7AHOCZIzVGI8CPKHbo1gVJ9pwhISqtO5hS2t2pjNEBeKijBlcDP5manjydndiwA3taXJ5S8s/knMUjKRZSYonNvm4PLE+m2hD670etrGsqL7mG3cABuKjGy0ax86Uqeai3RDHHmssL2dcnRG1vTNsxgxMN5Lp1ubKExgbKTk9TfqJacbnh9y1RvLjiczJwRAwp1eOCSCdY66AORlp9k/PvB8w1hz+HD5/mOdGeicc+pWH5FPa7oD4MYxwZu7PxTP6PKVHB5Ra8/X6Ai9xYbLJcWAuAGs2u3lMVfOK8RDlNYG5pqo16qUN2OCEDoG9O3Uj6P01wK6yzGbtwDzoX0a2aVbtjptLg2+84uukB/SGwFbaZcAGj09PPx/XwwGwU/ehnv45XqjvBraJ23uYy8dY1YSKjeyiql4+p9HxVRPKt7I0Xp3HZ88fD8zlCVwC7PHrx0/t3wpVwJ6nk8CcOj7To2ge1aGT2whpnJB7dDSei3udgwAIbtjx2VnjQcImIOaoOg2OuypnKcfj6TczaIaGTp3cfjHcGRY9akSRtc4C00WWTcOxFM1iNIA5UQ7NbuFWhlfARKnkEw+Pf5396uSlgEX5lItfihbTmAeJiV36SLsCrhQ+/zPcqlDzFM9M3Dk+AxeryoKaMng/cLamSmtgtlECc3w7oDx9mtlrUVe6SEWUKoSkixQCuUIlREtsrBzXysGxpiOR86FVZ4DpyxxMosGutMkJRSmIGtib8rYK2NweoZkZlKxA91YCi6wpf8wMFqLNDL6e/0ropYBtCOMy9V1moh9OtXLOCUy4Qmb8zy0R0RV32JkR6z6TIlUV5obKsgg8S+MoMH2rmhAh8bjLoDnCiDBnRvFGCw6MRN+OZDHMKWCNVKPKmF8+tKodWFiYTGaZrYTVC1VGoPzceCXvq4DtGmYy4uM1E1x+q6wcQ3jag7/P1/hLAVuNKDjfEHMy04QGZkoKOQY1GgCzTYqmYJg60sNAxDtJlsrk1kSlKsxVB8D4xEbH3HKPY+KZjEcq/MsYEPNjzHmMxbEwJOAVB8XApRIT0vZiKusQcs4OrWoF5hvgBakjGBwowf7iQ2Q5zrIsxoBDtswK2EJr5FYD4wXmfEWphMv/8PGns3oHX2Cev+2nL1cCU7wVwzJqyXa3g3UamokBxAm3VAILZ6sJzGGL1Ww2G/KBzwdi42E1D4z4gIirXPvAHE0mF/A8WLBbh+sdv5UPniLnEZXAYCjEqqFmtt2lGdwOEaA7nC155dLAgpy/8V4AmJHqXil9XQPzEl5idTsM12AGjeFcxpPKhp6uh5NGwFYPibPVFlc9ILOlVwHj/T1IF4sAruGiyuDx3Vmh43/+tl+e4dZDFbLxbu7AohU3KS5H95BbgsAUiF45iHrWX2jNtr3mZon2ug8sNcUaAjgONBDtYM7qLIIaGBZRNZJZxIsx51VNExmiJbTVS6TJtCg1DaBrCrNsCClSR5ZJZUCbGMwQlHRudFkhTS9xU7ZRKQTGOGT+dwQlT8CK9sD5Kl0VOEtg0O4KOS0PAUQ5uDeBDQFY7W5F0O4TCdDhvpUpfF8Elojq9WxonTAYgcuvlSGypVWN+xAYy2UOPICjY7Go5SCw03GYSpuqgUFyhVPdxqB8qZ1nm9poOSc2gflQ0gO3nk1l7jDKjKBU9wdWxY0eabSwFmAYExNJlg+QNJZbHNCax1t7kmQmLNtTk4+U4aiuHV59cFRgUofAqogHcrsUGJ96KxkVMB8sLhepCuhO+50UK1/afAZYVaoZ1AG0u/Mj3aVD4vubAQvjCgJAKtNCYCrDdXP4g9q8nlZ7K3zOFqZD7NEngc3JxcBYvrRKLe1xCQwaFFvIuY0by6b7UdxzgPFGIIBd4Etc6HT8+ZylqWcBg2FQJVjtfHgsJygJTA5TBilwmd3i54TThbdAXRrtwKLLge0tbESV02Gj+yTnNujTQRWL6VEYriHrZwO7RJe59R9vBkwZgtOMniH374yy/yAw7gNzscIOxTAEDiCp9yzwEO3+IcCOu/VT1pzeAB7mGKVFkCUx7i69AmB/PN0OGDiXeMblM1hSXmk6HZUWlROJ2t0CWIFbPVolAguc+oTwCBgWCmDj7v7A/vj62DaHTRvHuB8mC/ZMYODtUQt99np59CBwFkJg4d4h+3FD4nFg+PrBFgIqqTUPH6dQZHM0ze00uf+Q+Om3p8fWDczmPge6anJV9pnAdEPUJE+pHu9OAtNWe7eccTq+HxgMzYa/f/sKa2HjwcLudzkdbfsll2+vPMH/p3MKWNYMiBXhhsV1SPIcYBAWUxpujOZgexQYeIl1J3TByS6w8bwgMHghhaX7t8OOQ7lr/l3A2nYkL9/AbI3DUsy4nlu4j1f1uIuBjfeBebBCb/PqN+th4iiwCMYfWlUq1DIuQVwB7Or9MA8D5/2CYKttVMCzgbXHwj/kFQGoJaoupN3OrFk7lwJrzkOYCq7+0HolQDkBDF22KlIr5IKwcgWw6fFd67bFX1zfrYI/PRIpyeycVXx6Dmu+FHI3YA6+Uqbmq0jX58sJOLqk7C8ArHw/UQdg5XsxCEzOPUMi12OdsOpPvoqL22bjPZqjXqKYPGILTutAuVx2OAnMawBDBx3q0Fsdpns8DhMdZI152lBY3U+LqTBUpWDPZgIlLxdfmi/hbFi5+h1i9noT2AbmkfNLUz/mVW1oe7DyoI7HKoNVTE20TN1KIXIa2SvOLxpuocDFzncVN9zlYNV04UOH2YxxLySOxw2XMBfbmtVIGVngfanqZLGwNvNG9RaQBx3leQHbKIxBNc6HKZYpXYbwJAZwwQ6gRCuARHNcjxYvhtCY51wH30hrbeVYvaklmpC+2aFvmO0sDwoHCTIVHgRPnp+aiFIkMWW4vTVOV7oSLicIbzGEXuxizAYPscBV9BVey3awQxEtYbme5ovNbd6tDzPx0qBYMzJi2e99IpYmDJIqbk7EVotJ1oqvmfLAhHpywX6xLVWtGShLXIeqx6RcvvULy3uENgZQd4KBD8OmYmTYJcfyZoOMHSeVxTD5sOtORTGYhi+ZRuOy3ObelnNIZAENIrYVZ+UJE3etdJGnjJvhVESqlALczTHIkhejfAgH/61WBtzc9bWqa7riBUTaRm70MURk8yrCd2MNTduW45pPysgSgZUHa2VjygOCwJQowzdteSw6qXqUE9M937F6Hh7be4XUXY5E5kwzZN5xlRkCKw/m+E6/TAKTXo013Nck8Z7XF1aZlcDqvHGY1BeU4AYzL3MGnU6xqIlvCtM0UvBpDqkuBgLTc3yGmVoR4cv/4hoCK5O/1dcrjufbRZIlgT2rX0HxVkOh1RzeQyzlKfqwcYCmzHL+7GTV/MKh6a9wbYYNrfcdBX2T8syziVV+qeBXd/IGMa+KoStOlYx8+8PbFUlSpJv9bxz0VZWAiE+86nglxwBvnQbc4O2y/AAl2mVJki/AhDXe6NXFWAkzHX/LH5lYEbwAVpXKaZRq+Go/NzqrOdtbJHwz6iwwm6ksuGWGr0RdBRZxt0nzb5jha1FXgXEnkRbHF43+3eoiMMf1FxBwbodXfe/471AXgS0JwbiOcbf/9Cdg/1J1ERiPUkvRHlgHgIVppd1zP3rtrLoI7E2rB9Yx9cA6ph5Yx9QD65h6YB1TD6xjOgMMv1bvgb0itQN7hx9A98Bekdp/8O0Rf8PtUmD9D77dQO0/qTh4gnsuBNb/pOIt1P6jpQ+Pn5VLgfU/Wnobtf4s8MNg8PnTh3eXAOt/FvhGav3hbfyPqH59PAus/+HtW6rlp+1l3zkHrP9p+5vp/72mq1DXYmH4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limeade.com/wp-content/uploads/2014/07/UnityPoint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03" y="2726410"/>
            <a:ext cx="3008011" cy="5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681" y="1553198"/>
            <a:ext cx="2922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Small physician group of ~40 PCPs and specialists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MSSP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$0 shared savings PY1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4377" y="3329289"/>
            <a:ext cx="29968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Rural ACO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9 independent family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MSSP and commercial contracts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3438" y="3377193"/>
            <a:ext cx="35805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17 hospitals in Iowa, Illinois and Wisconsin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30,000 employees including hospital staff, clinics and home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Government and commercial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Across multiple ACOs has earned shared savings of $8.6 million</a:t>
            </a:r>
          </a:p>
        </p:txBody>
      </p:sp>
      <p:pic>
        <p:nvPicPr>
          <p:cNvPr id="1034" name="Picture 10" descr="http://mms.businesswire.com/media/20131002006291/en/385668/5/hmh_logo_stack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12800"/>
            <a:ext cx="1427480" cy="11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92791" y="1918862"/>
            <a:ext cx="29968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Single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900 </a:t>
            </a:r>
            <a:r>
              <a:rPr lang="en-US" sz="1300" dirty="0" smtClean="0"/>
              <a:t>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MSSP and commercial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87419"/>
            <a:ext cx="8229600" cy="457200"/>
          </a:xfrm>
        </p:spPr>
        <p:txBody>
          <a:bodyPr/>
          <a:lstStyle/>
          <a:p>
            <a:r>
              <a:rPr lang="en-US" dirty="0" smtClean="0"/>
              <a:t>ACO Program differences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9708095"/>
              </p:ext>
            </p:extLst>
          </p:nvPr>
        </p:nvGraphicFramePr>
        <p:xfrm>
          <a:off x="746760" y="1170361"/>
          <a:ext cx="3733800" cy="379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7033306"/>
              </p:ext>
            </p:extLst>
          </p:nvPr>
        </p:nvGraphicFramePr>
        <p:xfrm>
          <a:off x="4632960" y="1170361"/>
          <a:ext cx="3733800" cy="379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8294"/>
            <a:ext cx="82296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Becoming an ACO Takes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Engaging physicians, integrating cultures</a:t>
            </a:r>
          </a:p>
          <a:p>
            <a:pPr marL="342900" indent="-342900"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Designing a structure – </a:t>
            </a:r>
            <a:r>
              <a:rPr lang="en-US" sz="1500" dirty="0" smtClean="0"/>
              <a:t>many approaches will require the development of a new legal entity and a new governance structure</a:t>
            </a:r>
          </a:p>
          <a:p>
            <a:pPr marL="342900" indent="-342900"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Assessing population health capabilities, identifying operational gaps</a:t>
            </a:r>
          </a:p>
          <a:p>
            <a:pPr marL="342900" indent="-342900"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Implementing HIT </a:t>
            </a:r>
          </a:p>
          <a:p>
            <a:pPr marL="342900" indent="-342900"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Developing a quality program – </a:t>
            </a:r>
            <a:r>
              <a:rPr lang="en-US" sz="1500" dirty="0" smtClean="0"/>
              <a:t>metrics, physician education, reporting, incentives</a:t>
            </a:r>
          </a:p>
          <a:p>
            <a:pPr marL="342900" indent="-342900"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Market expertise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325" y="293744"/>
            <a:ext cx="8229600" cy="457200"/>
          </a:xfrm>
        </p:spPr>
        <p:txBody>
          <a:bodyPr/>
          <a:lstStyle/>
          <a:p>
            <a:r>
              <a:rPr lang="en-US" dirty="0" smtClean="0"/>
              <a:t>Aco growth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14325" y="750944"/>
            <a:ext cx="8229600" cy="365125"/>
          </a:xfrm>
        </p:spPr>
        <p:txBody>
          <a:bodyPr/>
          <a:lstStyle/>
          <a:p>
            <a:r>
              <a:rPr lang="en-US" dirty="0" smtClean="0"/>
              <a:t>Overall Trajectory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9"/>
            <p:extLst/>
          </p:nvPr>
        </p:nvGraphicFramePr>
        <p:xfrm>
          <a:off x="314325" y="1208144"/>
          <a:ext cx="8162131" cy="359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325" y="293744"/>
            <a:ext cx="8229600" cy="457200"/>
          </a:xfrm>
        </p:spPr>
        <p:txBody>
          <a:bodyPr/>
          <a:lstStyle/>
          <a:p>
            <a:r>
              <a:rPr lang="en-US" dirty="0" smtClean="0"/>
              <a:t>Growth by contract type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14325" y="750944"/>
            <a:ext cx="8229600" cy="365125"/>
          </a:xfrm>
        </p:spPr>
        <p:txBody>
          <a:bodyPr/>
          <a:lstStyle/>
          <a:p>
            <a:r>
              <a:rPr lang="en-US" dirty="0" smtClean="0"/>
              <a:t>For New and Existing ACOs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9"/>
            <p:extLst/>
          </p:nvPr>
        </p:nvGraphicFramePr>
        <p:xfrm>
          <a:off x="449263" y="1116069"/>
          <a:ext cx="8229600" cy="368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325" y="293744"/>
            <a:ext cx="8229600" cy="457200"/>
          </a:xfrm>
        </p:spPr>
        <p:txBody>
          <a:bodyPr/>
          <a:lstStyle/>
          <a:p>
            <a:r>
              <a:rPr lang="en-US" dirty="0" smtClean="0"/>
              <a:t>Aco growth vs contract growth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14325" y="750944"/>
            <a:ext cx="8229600" cy="365125"/>
          </a:xfrm>
        </p:spPr>
        <p:txBody>
          <a:bodyPr/>
          <a:lstStyle/>
          <a:p>
            <a:r>
              <a:rPr lang="en-US" dirty="0" smtClean="0"/>
              <a:t>Overall Trajectory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9"/>
            <p:extLst/>
          </p:nvPr>
        </p:nvGraphicFramePr>
        <p:xfrm>
          <a:off x="381000" y="1219200"/>
          <a:ext cx="8297863" cy="367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5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35" y="270310"/>
            <a:ext cx="8229600" cy="457200"/>
          </a:xfrm>
        </p:spPr>
        <p:txBody>
          <a:bodyPr/>
          <a:lstStyle/>
          <a:p>
            <a:r>
              <a:rPr lang="en-US" dirty="0" smtClean="0"/>
              <a:t>Where are they forming?</a:t>
            </a:r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91" y="1143000"/>
            <a:ext cx="4616609" cy="2899231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479851" cy="28178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6047" y="4743624"/>
            <a:ext cx="6503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Source: </a:t>
            </a:r>
            <a:r>
              <a:rPr lang="en-US" sz="1000" i="1" dirty="0" smtClean="0">
                <a:solidFill>
                  <a:prstClr val="black"/>
                </a:solidFill>
              </a:rPr>
              <a:t>Leavitt Partners Center for Accountable Care Intelligence </a:t>
            </a:r>
            <a:endParaRPr lang="en-US" sz="1000" i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08" y="1165279"/>
            <a:ext cx="4525481" cy="284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8" y="263015"/>
            <a:ext cx="8229600" cy="457200"/>
          </a:xfrm>
        </p:spPr>
        <p:txBody>
          <a:bodyPr/>
          <a:lstStyle/>
          <a:p>
            <a:r>
              <a:rPr lang="en-US" dirty="0" smtClean="0"/>
              <a:t>How many lives?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581" y="4794424"/>
            <a:ext cx="6503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Source: </a:t>
            </a:r>
            <a:r>
              <a:rPr lang="en-US" sz="1000" i="1" dirty="0">
                <a:solidFill>
                  <a:prstClr val="black"/>
                </a:solidFill>
              </a:rPr>
              <a:t>Leavitt Partners Center for Accountable Care Intelligence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288"/>
            <a:ext cx="4525481" cy="28465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79" y="278123"/>
            <a:ext cx="8229600" cy="457200"/>
          </a:xfrm>
        </p:spPr>
        <p:txBody>
          <a:bodyPr/>
          <a:lstStyle/>
          <a:p>
            <a:r>
              <a:rPr lang="en-US" dirty="0" smtClean="0"/>
              <a:t>Average number of </a:t>
            </a:r>
            <a:r>
              <a:rPr lang="en-US" dirty="0" smtClean="0"/>
              <a:t>ACOs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49263" y="686301"/>
            <a:ext cx="4800600" cy="365125"/>
          </a:xfrm>
        </p:spPr>
        <p:txBody>
          <a:bodyPr/>
          <a:lstStyle/>
          <a:p>
            <a:r>
              <a:rPr lang="en-US" dirty="0" smtClean="0"/>
              <a:t>Based on patient location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6" y="890771"/>
            <a:ext cx="6186361" cy="389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980" y="4781992"/>
            <a:ext cx="6503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Source: </a:t>
            </a:r>
            <a:r>
              <a:rPr lang="en-US" sz="1000" i="1" dirty="0">
                <a:solidFill>
                  <a:prstClr val="black"/>
                </a:solidFill>
              </a:rPr>
              <a:t>Leavitt Partners Center for Accountable Care Intelligence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31" y="287568"/>
            <a:ext cx="8229600" cy="457200"/>
          </a:xfrm>
        </p:spPr>
        <p:txBody>
          <a:bodyPr/>
          <a:lstStyle/>
          <a:p>
            <a:r>
              <a:rPr lang="en-US" dirty="0" smtClean="0"/>
              <a:t>Size of the aco movement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11742037"/>
              </p:ext>
            </p:extLst>
          </p:nvPr>
        </p:nvGraphicFramePr>
        <p:xfrm>
          <a:off x="1736869" y="914399"/>
          <a:ext cx="5829540" cy="353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072797" y="2304061"/>
            <a:ext cx="11239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Millions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272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27069"/>
            <a:ext cx="8229600" cy="457200"/>
          </a:xfrm>
        </p:spPr>
        <p:txBody>
          <a:bodyPr/>
          <a:lstStyle/>
          <a:p>
            <a:r>
              <a:rPr lang="en-US" dirty="0" smtClean="0"/>
              <a:t>ACO Penetration of lives over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4" y="919163"/>
            <a:ext cx="6552228" cy="4114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3" y="926307"/>
            <a:ext cx="6552229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1" y="926307"/>
            <a:ext cx="6552231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1" y="926307"/>
            <a:ext cx="6552231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4" y="926307"/>
            <a:ext cx="6552231" cy="411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4" y="926307"/>
            <a:ext cx="65522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avitt_PPT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Leavitt_PPT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Leavitt_PPT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Leavitt_PPT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Leavitt_PPT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Leavitt_PPT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Leavitt_PPT_Templates_WHITE</Template>
  <TotalTime>0</TotalTime>
  <Words>346</Words>
  <Application>Microsoft Office PowerPoint</Application>
  <PresentationFormat>On-screen Show (16:9)</PresentationFormat>
  <Paragraphs>114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GE Inspira Pitch</vt:lpstr>
      <vt:lpstr>1_Leavitt_PPT_Templates_DARK</vt:lpstr>
      <vt:lpstr>2_Leavitt_PPT_Templates_DARK</vt:lpstr>
      <vt:lpstr>3_Leavitt_PPT_Templates_DARK</vt:lpstr>
      <vt:lpstr>4_Leavitt_PPT_Templates_DARK</vt:lpstr>
      <vt:lpstr>5_Leavitt_PPT_Templates_DARK</vt:lpstr>
      <vt:lpstr>6_Leavitt_PPT_Templates_DARK</vt:lpstr>
      <vt:lpstr>Overview of the ACO Landscape</vt:lpstr>
      <vt:lpstr>Aco growth</vt:lpstr>
      <vt:lpstr>Growth by contract type</vt:lpstr>
      <vt:lpstr>Aco growth vs contract growth</vt:lpstr>
      <vt:lpstr>Where are they forming?</vt:lpstr>
      <vt:lpstr>How many lives?</vt:lpstr>
      <vt:lpstr>Average number of ACOs </vt:lpstr>
      <vt:lpstr>Size of the aco movement</vt:lpstr>
      <vt:lpstr>ACO Penetration of lives over time</vt:lpstr>
      <vt:lpstr>PowerPoint Presentation</vt:lpstr>
      <vt:lpstr>ACOs attract a Wide range of providers</vt:lpstr>
      <vt:lpstr>ACO Program differences</vt:lpstr>
      <vt:lpstr>Becoming an ACO Takes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2015-02-17T19:33:34Z</dcterms:created>
  <dcterms:modified xsi:type="dcterms:W3CDTF">2015-02-17T19:34:03Z</dcterms:modified>
</cp:coreProperties>
</file>