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60" r:id="rId2"/>
    <p:sldMasterId id="2147483696" r:id="rId3"/>
    <p:sldMasterId id="2147483708" r:id="rId4"/>
  </p:sldMasterIdLst>
  <p:notesMasterIdLst>
    <p:notesMasterId r:id="rId19"/>
  </p:notesMasterIdLst>
  <p:handoutMasterIdLst>
    <p:handoutMasterId r:id="rId20"/>
  </p:handoutMasterIdLst>
  <p:sldIdLst>
    <p:sldId id="271"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2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8DC2D-21C2-448D-9683-C50BBECABE88}" type="datetimeFigureOut">
              <a:rPr lang="en-ZA" smtClean="0"/>
              <a:t>2014/08/14</a:t>
            </a:fld>
            <a:endParaRPr lang="en-Z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CA6E975-2456-45B0-813F-511D8273D37F}" type="slidenum">
              <a:rPr lang="en-ZA" smtClean="0"/>
              <a:t>‹#›</a:t>
            </a:fld>
            <a:endParaRPr lang="en-ZA"/>
          </a:p>
        </p:txBody>
      </p:sp>
    </p:spTree>
    <p:extLst>
      <p:ext uri="{BB962C8B-B14F-4D97-AF65-F5344CB8AC3E}">
        <p14:creationId xmlns:p14="http://schemas.microsoft.com/office/powerpoint/2010/main" val="22453596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W"/>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DE6D52-215A-4ABB-8CDA-8C1ED483962D}" type="datetimeFigureOut">
              <a:rPr lang="en-ZW" smtClean="0"/>
              <a:t>8/14/2014</a:t>
            </a:fld>
            <a:endParaRPr lang="en-ZW"/>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ZW"/>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W"/>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C6652A-D8AD-4504-B46C-9E01FE233C5B}" type="slidenum">
              <a:rPr lang="en-ZW" smtClean="0"/>
              <a:t>‹#›</a:t>
            </a:fld>
            <a:endParaRPr lang="en-ZW"/>
          </a:p>
        </p:txBody>
      </p:sp>
    </p:spTree>
    <p:extLst>
      <p:ext uri="{BB962C8B-B14F-4D97-AF65-F5344CB8AC3E}">
        <p14:creationId xmlns:p14="http://schemas.microsoft.com/office/powerpoint/2010/main" val="33497875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Z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W"/>
          </a:p>
        </p:txBody>
      </p:sp>
      <p:sp>
        <p:nvSpPr>
          <p:cNvPr id="4" name="Date Placeholder 3"/>
          <p:cNvSpPr>
            <a:spLocks noGrp="1"/>
          </p:cNvSpPr>
          <p:nvPr>
            <p:ph type="dt" sz="half" idx="10"/>
          </p:nvPr>
        </p:nvSpPr>
        <p:spPr/>
        <p:txBody>
          <a:bodyPr/>
          <a:lstStyle/>
          <a:p>
            <a:fld id="{ED7AFEB2-B513-43C5-976C-9DDCDDC007A3}"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1828983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C23CBC6C-F0F3-4CD4-A70E-F48DBE9B98C8}"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4265205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ZW"/>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85DC5B4D-552E-4489-A4A7-34BD281C9DD6}"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12169628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Z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W"/>
          </a:p>
        </p:txBody>
      </p:sp>
      <p:sp>
        <p:nvSpPr>
          <p:cNvPr id="4" name="Date Placeholder 3"/>
          <p:cNvSpPr>
            <a:spLocks noGrp="1"/>
          </p:cNvSpPr>
          <p:nvPr>
            <p:ph type="dt" sz="half" idx="10"/>
          </p:nvPr>
        </p:nvSpPr>
        <p:spPr/>
        <p:txBody>
          <a:bodyPr/>
          <a:lstStyle/>
          <a:p>
            <a:fld id="{D239FD65-E471-44AC-A672-8F241A568580}"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27803620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FE2DBFF2-C94C-4921-95AC-8583F34B1729}"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2540803618"/>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W"/>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8091AA-2557-4A40-82D7-863B19B96552}"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3629674326"/>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Date Placeholder 4"/>
          <p:cNvSpPr>
            <a:spLocks noGrp="1"/>
          </p:cNvSpPr>
          <p:nvPr>
            <p:ph type="dt" sz="half" idx="10"/>
          </p:nvPr>
        </p:nvSpPr>
        <p:spPr/>
        <p:txBody>
          <a:bodyPr/>
          <a:lstStyle/>
          <a:p>
            <a:fld id="{A9A0FDA6-6F8E-476A-A0F6-79F94955E28A}"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6795340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W"/>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7" name="Date Placeholder 6"/>
          <p:cNvSpPr>
            <a:spLocks noGrp="1"/>
          </p:cNvSpPr>
          <p:nvPr>
            <p:ph type="dt" sz="half" idx="10"/>
          </p:nvPr>
        </p:nvSpPr>
        <p:spPr/>
        <p:txBody>
          <a:bodyPr/>
          <a:lstStyle/>
          <a:p>
            <a:fld id="{73599E29-6177-41CE-B01F-6DE1854C3635}" type="datetime1">
              <a:rPr lang="en-ZW" smtClean="0"/>
              <a:t>8/14/2014</a:t>
            </a:fld>
            <a:endParaRPr lang="en-ZW"/>
          </a:p>
        </p:txBody>
      </p:sp>
      <p:sp>
        <p:nvSpPr>
          <p:cNvPr id="8" name="Footer Placeholder 7"/>
          <p:cNvSpPr>
            <a:spLocks noGrp="1"/>
          </p:cNvSpPr>
          <p:nvPr>
            <p:ph type="ftr" sz="quarter" idx="11"/>
          </p:nvPr>
        </p:nvSpPr>
        <p:spPr/>
        <p:txBody>
          <a:bodyPr/>
          <a:lstStyle/>
          <a:p>
            <a:r>
              <a:rPr lang="en-ZW" smtClean="0"/>
              <a:t>Competition and Consumer Protection Commission</a:t>
            </a:r>
            <a:endParaRPr lang="en-ZW"/>
          </a:p>
        </p:txBody>
      </p:sp>
      <p:sp>
        <p:nvSpPr>
          <p:cNvPr id="9" name="Slide Number Placeholder 8"/>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1082784143"/>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Date Placeholder 2"/>
          <p:cNvSpPr>
            <a:spLocks noGrp="1"/>
          </p:cNvSpPr>
          <p:nvPr>
            <p:ph type="dt" sz="half" idx="10"/>
          </p:nvPr>
        </p:nvSpPr>
        <p:spPr/>
        <p:txBody>
          <a:bodyPr/>
          <a:lstStyle/>
          <a:p>
            <a:fld id="{0F53859F-7E81-4DAC-8405-2AF2D00FE1E0}"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2471144236"/>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5392E-86D1-4D1E-B984-6F3B53B31D1B}" type="datetime1">
              <a:rPr lang="en-ZW" smtClean="0"/>
              <a:t>8/14/2014</a:t>
            </a:fld>
            <a:endParaRPr lang="en-ZW"/>
          </a:p>
        </p:txBody>
      </p:sp>
      <p:sp>
        <p:nvSpPr>
          <p:cNvPr id="3" name="Footer Placeholder 2"/>
          <p:cNvSpPr>
            <a:spLocks noGrp="1"/>
          </p:cNvSpPr>
          <p:nvPr>
            <p:ph type="ftr" sz="quarter" idx="11"/>
          </p:nvPr>
        </p:nvSpPr>
        <p:spPr/>
        <p:txBody>
          <a:bodyPr/>
          <a:lstStyle/>
          <a:p>
            <a:r>
              <a:rPr lang="en-ZW" smtClean="0"/>
              <a:t>Competition and Consumer Protection Commission</a:t>
            </a:r>
            <a:endParaRPr lang="en-ZW"/>
          </a:p>
        </p:txBody>
      </p:sp>
      <p:sp>
        <p:nvSpPr>
          <p:cNvPr id="4" name="Slide Number Placeholder 3"/>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2270337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ZW"/>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557784-27E3-4AD4-A533-DAB8370E6E69}"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52155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195688343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Z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BA0DBC2-0374-4028-8F23-392DAB344ACB}"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146940956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22B3FD53-6955-4800-81BE-ED2A354F4C81}"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1846619231"/>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ZW"/>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75E840EE-F95E-4691-BABE-C4C9A4C687DA}"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21379EF-EFBA-4758-AE02-E05DBE7AB0BF}" type="slidenum">
              <a:rPr lang="en-ZW" smtClean="0"/>
              <a:t>‹#›</a:t>
            </a:fld>
            <a:endParaRPr lang="en-ZW"/>
          </a:p>
        </p:txBody>
      </p:sp>
    </p:spTree>
    <p:extLst>
      <p:ext uri="{BB962C8B-B14F-4D97-AF65-F5344CB8AC3E}">
        <p14:creationId xmlns:p14="http://schemas.microsoft.com/office/powerpoint/2010/main" val="1518323821"/>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ZW"/>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W"/>
          </a:p>
        </p:txBody>
      </p:sp>
      <p:sp>
        <p:nvSpPr>
          <p:cNvPr id="4" name="Date Placeholder 3"/>
          <p:cNvSpPr>
            <a:spLocks noGrp="1"/>
          </p:cNvSpPr>
          <p:nvPr>
            <p:ph type="dt" sz="half" idx="10"/>
          </p:nvPr>
        </p:nvSpPr>
        <p:spPr/>
        <p:txBody>
          <a:bodyPr/>
          <a:lstStyle/>
          <a:p>
            <a:fld id="{75F0FC5F-516E-40BC-9FB9-A5A795C36060}"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100276723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28980795-2AB5-4E0C-8BC8-A99479E9A39B}"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350922048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W"/>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B6129C0-B370-4FD1-82EF-59B32821608F}"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53191971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Date Placeholder 4"/>
          <p:cNvSpPr>
            <a:spLocks noGrp="1"/>
          </p:cNvSpPr>
          <p:nvPr>
            <p:ph type="dt" sz="half" idx="10"/>
          </p:nvPr>
        </p:nvSpPr>
        <p:spPr/>
        <p:txBody>
          <a:bodyPr/>
          <a:lstStyle/>
          <a:p>
            <a:fld id="{F775C31D-D352-4FE4-881E-09ED03E69693}"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12538443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W"/>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7" name="Date Placeholder 6"/>
          <p:cNvSpPr>
            <a:spLocks noGrp="1"/>
          </p:cNvSpPr>
          <p:nvPr>
            <p:ph type="dt" sz="half" idx="10"/>
          </p:nvPr>
        </p:nvSpPr>
        <p:spPr/>
        <p:txBody>
          <a:bodyPr/>
          <a:lstStyle/>
          <a:p>
            <a:fld id="{A13FDB29-C255-4BAC-93E3-B9B8A9AF6322}" type="datetime1">
              <a:rPr lang="en-ZW" smtClean="0"/>
              <a:t>8/14/2014</a:t>
            </a:fld>
            <a:endParaRPr lang="en-ZW"/>
          </a:p>
        </p:txBody>
      </p:sp>
      <p:sp>
        <p:nvSpPr>
          <p:cNvPr id="8" name="Footer Placeholder 7"/>
          <p:cNvSpPr>
            <a:spLocks noGrp="1"/>
          </p:cNvSpPr>
          <p:nvPr>
            <p:ph type="ftr" sz="quarter" idx="11"/>
          </p:nvPr>
        </p:nvSpPr>
        <p:spPr/>
        <p:txBody>
          <a:bodyPr/>
          <a:lstStyle/>
          <a:p>
            <a:r>
              <a:rPr lang="en-ZW" smtClean="0"/>
              <a:t>Competition and Consumer Protection Commission</a:t>
            </a:r>
            <a:endParaRPr lang="en-ZW"/>
          </a:p>
        </p:txBody>
      </p:sp>
      <p:sp>
        <p:nvSpPr>
          <p:cNvPr id="9" name="Slide Number Placeholder 8"/>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2738113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Date Placeholder 2"/>
          <p:cNvSpPr>
            <a:spLocks noGrp="1"/>
          </p:cNvSpPr>
          <p:nvPr>
            <p:ph type="dt" sz="half" idx="10"/>
          </p:nvPr>
        </p:nvSpPr>
        <p:spPr/>
        <p:txBody>
          <a:bodyPr/>
          <a:lstStyle/>
          <a:p>
            <a:fld id="{96DC9D9B-7F11-4819-B902-B5CD4A47DD0E}"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76458676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83E93F-E10B-404E-8DB8-9D992340AD8B}" type="datetime1">
              <a:rPr lang="en-ZW" smtClean="0"/>
              <a:t>8/14/2014</a:t>
            </a:fld>
            <a:endParaRPr lang="en-ZW"/>
          </a:p>
        </p:txBody>
      </p:sp>
      <p:sp>
        <p:nvSpPr>
          <p:cNvPr id="3" name="Footer Placeholder 2"/>
          <p:cNvSpPr>
            <a:spLocks noGrp="1"/>
          </p:cNvSpPr>
          <p:nvPr>
            <p:ph type="ftr" sz="quarter" idx="11"/>
          </p:nvPr>
        </p:nvSpPr>
        <p:spPr/>
        <p:txBody>
          <a:bodyPr/>
          <a:lstStyle/>
          <a:p>
            <a:r>
              <a:rPr lang="en-ZW" smtClean="0"/>
              <a:t>Competition and Consumer Protection Commission</a:t>
            </a:r>
            <a:endParaRPr lang="en-ZW"/>
          </a:p>
        </p:txBody>
      </p:sp>
      <p:sp>
        <p:nvSpPr>
          <p:cNvPr id="4" name="Slide Number Placeholder 3"/>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14807464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W"/>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E0153B-51A5-4D35-AB93-2E331CD78261}"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194928889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ZW"/>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AFD9384-7C87-4168-816A-3B48B6AA2BE0}"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17357197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Z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37D114-3D8D-4015-9A3E-66AC2061A441}"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28487446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53FC0ACF-D6F9-4BCB-AE7D-872DE8743CEC}"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15063148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ZW"/>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10"/>
          </p:nvPr>
        </p:nvSpPr>
        <p:spPr/>
        <p:txBody>
          <a:bodyPr/>
          <a:lstStyle/>
          <a:p>
            <a:fld id="{F8CD637F-F4B1-45EB-9A42-E1FCAE7E0AF2}"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F124B62A-E264-4742-8559-7C7B899551EC}" type="slidenum">
              <a:rPr lang="en-ZW" smtClean="0"/>
              <a:t>‹#›</a:t>
            </a:fld>
            <a:endParaRPr lang="en-ZW"/>
          </a:p>
        </p:txBody>
      </p:sp>
    </p:spTree>
    <p:extLst>
      <p:ext uri="{BB962C8B-B14F-4D97-AF65-F5344CB8AC3E}">
        <p14:creationId xmlns:p14="http://schemas.microsoft.com/office/powerpoint/2010/main" val="377586270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ED7AFEB2-B513-43C5-976C-9DDCDDC007A3}" type="datetime1">
              <a:rPr lang="en-ZW" smtClean="0"/>
              <a:t>8/14/2014</a:t>
            </a:fld>
            <a:endParaRPr lang="en-ZW"/>
          </a:p>
        </p:txBody>
      </p:sp>
      <p:sp>
        <p:nvSpPr>
          <p:cNvPr id="19" name="Footer Placeholder 18"/>
          <p:cNvSpPr>
            <a:spLocks noGrp="1"/>
          </p:cNvSpPr>
          <p:nvPr>
            <p:ph type="ftr" sz="quarter" idx="11"/>
          </p:nvPr>
        </p:nvSpPr>
        <p:spPr/>
        <p:txBody>
          <a:bodyPr/>
          <a:lstStyle/>
          <a:p>
            <a:r>
              <a:rPr lang="en-ZW" smtClean="0"/>
              <a:t>Competition and Consumer Protection Commission</a:t>
            </a:r>
            <a:endParaRPr lang="en-ZW"/>
          </a:p>
        </p:txBody>
      </p:sp>
      <p:sp>
        <p:nvSpPr>
          <p:cNvPr id="27" name="Slide Number Placeholder 26"/>
          <p:cNvSpPr>
            <a:spLocks noGrp="1"/>
          </p:cNvSpPr>
          <p:nvPr>
            <p:ph type="sldNum" sz="quarter" idx="12"/>
          </p:nvPr>
        </p:nvSpPr>
        <p:spPr/>
        <p:txBody>
          <a:bodyPr/>
          <a:lstStyle/>
          <a:p>
            <a:fld id="{3AB4E190-67A4-45D7-9A0F-F3CDE87C54D3}" type="slidenum">
              <a:rPr lang="en-ZW" smtClean="0"/>
              <a:t>‹#›</a:t>
            </a:fld>
            <a:endParaRPr lang="en-ZW"/>
          </a:p>
        </p:txBody>
      </p:sp>
    </p:spTree>
  </p:cSld>
  <p:clrMapOvr>
    <a:overrideClrMapping bg1="dk1" tx1="lt1" bg2="dk2" tx2="lt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5"/>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AE0153B-51A5-4D35-AB93-2E331CD78261}"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46F88FE-3449-4B60-ACD0-46E7D2642D5B}"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1"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1859758"/>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1" y="2514601"/>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6" y="2514601"/>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A3EEC0A7-496B-4466-A82B-484F0351F2BB}" type="datetime1">
              <a:rPr lang="en-ZW" smtClean="0"/>
              <a:t>8/14/2014</a:t>
            </a:fld>
            <a:endParaRPr lang="en-ZW"/>
          </a:p>
        </p:txBody>
      </p:sp>
      <p:sp>
        <p:nvSpPr>
          <p:cNvPr id="8" name="Footer Placeholder 7"/>
          <p:cNvSpPr>
            <a:spLocks noGrp="1"/>
          </p:cNvSpPr>
          <p:nvPr>
            <p:ph type="ftr" sz="quarter" idx="11"/>
          </p:nvPr>
        </p:nvSpPr>
        <p:spPr/>
        <p:txBody>
          <a:bodyPr/>
          <a:lstStyle/>
          <a:p>
            <a:r>
              <a:rPr lang="en-ZW" smtClean="0"/>
              <a:t>Competition and Consumer Protection Commission</a:t>
            </a:r>
            <a:endParaRPr lang="en-ZW"/>
          </a:p>
        </p:txBody>
      </p:sp>
      <p:sp>
        <p:nvSpPr>
          <p:cNvPr id="9" name="Slide Number Placeholder 8"/>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6C63CC6-88FE-480F-8DBF-102E3EAC5850}"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Date Placeholder 4"/>
          <p:cNvSpPr>
            <a:spLocks noGrp="1"/>
          </p:cNvSpPr>
          <p:nvPr>
            <p:ph type="dt" sz="half" idx="10"/>
          </p:nvPr>
        </p:nvSpPr>
        <p:spPr/>
        <p:txBody>
          <a:bodyPr/>
          <a:lstStyle/>
          <a:p>
            <a:fld id="{346F88FE-3449-4B60-ACD0-46E7D2642D5B}"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374140577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3CAC9-D0D8-43CB-A3BD-B99BCC71DF52}" type="datetime1">
              <a:rPr lang="en-ZW" smtClean="0"/>
              <a:t>8/14/2014</a:t>
            </a:fld>
            <a:endParaRPr lang="en-ZW"/>
          </a:p>
        </p:txBody>
      </p:sp>
      <p:sp>
        <p:nvSpPr>
          <p:cNvPr id="3" name="Footer Placeholder 2"/>
          <p:cNvSpPr>
            <a:spLocks noGrp="1"/>
          </p:cNvSpPr>
          <p:nvPr>
            <p:ph type="ftr" sz="quarter" idx="11"/>
          </p:nvPr>
        </p:nvSpPr>
        <p:spPr/>
        <p:txBody>
          <a:bodyPr/>
          <a:lstStyle/>
          <a:p>
            <a:r>
              <a:rPr lang="en-ZW" smtClean="0"/>
              <a:t>Competition and Consumer Protection Commission</a:t>
            </a:r>
            <a:endParaRPr lang="en-ZW"/>
          </a:p>
        </p:txBody>
      </p:sp>
      <p:sp>
        <p:nvSpPr>
          <p:cNvPr id="4" name="Slide Number Placeholder 3"/>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timing>
    <p:tnLst>
      <p:par>
        <p:cTn id="1" dur="indefinite" restart="never" nodeType="tmRoot"/>
      </p:par>
    </p:tnLst>
  </p:timing>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1"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EC65988F-F058-4AB0-98E0-9C7EE12111A4}"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timing>
    <p:tnLst>
      <p:par>
        <p:cTn id="1" dur="indefinite" restart="never" nodeType="tmRoot"/>
      </p:par>
    </p:tnLst>
  </p:timing>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5"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7"/>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7959CE-6B1D-4538-BC66-84E2E4C41034}"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a:xfrm>
            <a:off x="8077200" y="6356351"/>
            <a:ext cx="609600" cy="365125"/>
          </a:xfrm>
        </p:spPr>
        <p:txBody>
          <a:bodyPr/>
          <a:lstStyle/>
          <a:p>
            <a:fld id="{3AB4E190-67A4-45D7-9A0F-F3CDE87C54D3}" type="slidenum">
              <a:rPr lang="en-ZW" smtClean="0"/>
              <a:t>‹#›</a:t>
            </a:fld>
            <a:endParaRPr lang="en-ZW"/>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6" y="5816601"/>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1" y="6219826"/>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iming>
    <p:tnLst>
      <p:par>
        <p:cTn id="1" dur="indefinite" restart="never" nodeType="tmRoot"/>
      </p:par>
    </p:tnLst>
  </p:timing>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23CBC6C-F0F3-4CD4-A70E-F48DBE9B98C8}"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timing>
    <p:tnLst>
      <p:par>
        <p:cTn id="1" dur="indefinite" restart="never" nodeType="tmRoot"/>
      </p:par>
    </p:tnLst>
  </p:timing>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2"/>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2"/>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DC5B4D-552E-4489-A4A7-34BD281C9DD6}"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a:t>
            </a:fld>
            <a:endParaRPr lang="en-ZW"/>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W"/>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7" name="Date Placeholder 6"/>
          <p:cNvSpPr>
            <a:spLocks noGrp="1"/>
          </p:cNvSpPr>
          <p:nvPr>
            <p:ph type="dt" sz="half" idx="10"/>
          </p:nvPr>
        </p:nvSpPr>
        <p:spPr/>
        <p:txBody>
          <a:bodyPr/>
          <a:lstStyle/>
          <a:p>
            <a:fld id="{A3EEC0A7-496B-4466-A82B-484F0351F2BB}" type="datetime1">
              <a:rPr lang="en-ZW" smtClean="0"/>
              <a:t>8/14/2014</a:t>
            </a:fld>
            <a:endParaRPr lang="en-ZW"/>
          </a:p>
        </p:txBody>
      </p:sp>
      <p:sp>
        <p:nvSpPr>
          <p:cNvPr id="8" name="Footer Placeholder 7"/>
          <p:cNvSpPr>
            <a:spLocks noGrp="1"/>
          </p:cNvSpPr>
          <p:nvPr>
            <p:ph type="ftr" sz="quarter" idx="11"/>
          </p:nvPr>
        </p:nvSpPr>
        <p:spPr/>
        <p:txBody>
          <a:bodyPr/>
          <a:lstStyle/>
          <a:p>
            <a:r>
              <a:rPr lang="en-ZW" smtClean="0"/>
              <a:t>Competition and Consumer Protection Commission</a:t>
            </a:r>
            <a:endParaRPr lang="en-ZW"/>
          </a:p>
        </p:txBody>
      </p:sp>
      <p:sp>
        <p:nvSpPr>
          <p:cNvPr id="9" name="Slide Number Placeholder 8"/>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10841363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W"/>
          </a:p>
        </p:txBody>
      </p:sp>
      <p:sp>
        <p:nvSpPr>
          <p:cNvPr id="3" name="Date Placeholder 2"/>
          <p:cNvSpPr>
            <a:spLocks noGrp="1"/>
          </p:cNvSpPr>
          <p:nvPr>
            <p:ph type="dt" sz="half" idx="10"/>
          </p:nvPr>
        </p:nvSpPr>
        <p:spPr/>
        <p:txBody>
          <a:bodyPr/>
          <a:lstStyle/>
          <a:p>
            <a:fld id="{F6C63CC6-88FE-480F-8DBF-102E3EAC5850}"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263647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3CAC9-D0D8-43CB-A3BD-B99BCC71DF52}" type="datetime1">
              <a:rPr lang="en-ZW" smtClean="0"/>
              <a:t>8/14/2014</a:t>
            </a:fld>
            <a:endParaRPr lang="en-ZW"/>
          </a:p>
        </p:txBody>
      </p:sp>
      <p:sp>
        <p:nvSpPr>
          <p:cNvPr id="3" name="Footer Placeholder 2"/>
          <p:cNvSpPr>
            <a:spLocks noGrp="1"/>
          </p:cNvSpPr>
          <p:nvPr>
            <p:ph type="ftr" sz="quarter" idx="11"/>
          </p:nvPr>
        </p:nvSpPr>
        <p:spPr/>
        <p:txBody>
          <a:bodyPr/>
          <a:lstStyle/>
          <a:p>
            <a:r>
              <a:rPr lang="en-ZW" smtClean="0"/>
              <a:t>Competition and Consumer Protection Commission</a:t>
            </a:r>
            <a:endParaRPr lang="en-ZW"/>
          </a:p>
        </p:txBody>
      </p:sp>
      <p:sp>
        <p:nvSpPr>
          <p:cNvPr id="4" name="Slide Number Placeholder 3"/>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997183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ZW"/>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65988F-F058-4AB0-98E0-9C7EE12111A4}"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41225804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ZW"/>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W"/>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7959CE-6B1D-4538-BC66-84E2E4C41034}" type="datetime1">
              <a:rPr lang="en-ZW" smtClean="0"/>
              <a:t>8/14/2014</a:t>
            </a:fld>
            <a:endParaRPr lang="en-ZW"/>
          </a:p>
        </p:txBody>
      </p:sp>
      <p:sp>
        <p:nvSpPr>
          <p:cNvPr id="6" name="Footer Placeholder 5"/>
          <p:cNvSpPr>
            <a:spLocks noGrp="1"/>
          </p:cNvSpPr>
          <p:nvPr>
            <p:ph type="ftr" sz="quarter" idx="11"/>
          </p:nvPr>
        </p:nvSpPr>
        <p:spPr/>
        <p:txBody>
          <a:bodyPr/>
          <a:lstStyle/>
          <a:p>
            <a:r>
              <a:rPr lang="en-ZW" smtClean="0"/>
              <a:t>Competition and Consumer Protection Commission</a:t>
            </a:r>
            <a:endParaRPr lang="en-ZW"/>
          </a:p>
        </p:txBody>
      </p:sp>
      <p:sp>
        <p:nvSpPr>
          <p:cNvPr id="7" name="Slide Number Placeholder 6"/>
          <p:cNvSpPr>
            <a:spLocks noGrp="1"/>
          </p:cNvSpPr>
          <p:nvPr>
            <p:ph type="sldNum" sz="quarter" idx="12"/>
          </p:nvPr>
        </p:nvSpPr>
        <p:spPr/>
        <p:txBody>
          <a:bodyPr/>
          <a:lstStyle/>
          <a:p>
            <a:fld id="{3AB4E190-67A4-45D7-9A0F-F3CDE87C54D3}" type="slidenum">
              <a:rPr lang="en-ZW" smtClean="0"/>
              <a:t>‹#›</a:t>
            </a:fld>
            <a:endParaRPr lang="en-ZW"/>
          </a:p>
        </p:txBody>
      </p:sp>
    </p:spTree>
    <p:extLst>
      <p:ext uri="{BB962C8B-B14F-4D97-AF65-F5344CB8AC3E}">
        <p14:creationId xmlns:p14="http://schemas.microsoft.com/office/powerpoint/2010/main" val="3805819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microsoft.com/office/2007/relationships/hdphoto" Target="../media/hdphoto1.wdp"/></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microsoft.com/office/2007/relationships/hdphoto" Target="../media/hdphoto1.wdp"/></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W"/>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751270-9402-4DF2-8E4C-954FCA14F3F0}" type="datetime1">
              <a:rPr lang="en-ZW" smtClean="0"/>
              <a:t>8/14/2014</a:t>
            </a:fld>
            <a:endParaRPr lang="en-ZW"/>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W" smtClean="0"/>
              <a:t>Competition and Consumer Protection Commission</a:t>
            </a:r>
            <a:endParaRPr lang="en-ZW"/>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4E190-67A4-45D7-9A0F-F3CDE87C54D3}" type="slidenum">
              <a:rPr lang="en-ZW" smtClean="0"/>
              <a:t>‹#›</a:t>
            </a:fld>
            <a:endParaRPr lang="en-ZW"/>
          </a:p>
        </p:txBody>
      </p:sp>
    </p:spTree>
    <p:extLst>
      <p:ext uri="{BB962C8B-B14F-4D97-AF65-F5344CB8AC3E}">
        <p14:creationId xmlns:p14="http://schemas.microsoft.com/office/powerpoint/2010/main" val="29799064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W"/>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91FC52-448C-428B-B1F1-3886101E338E}" type="datetime1">
              <a:rPr lang="en-ZW" smtClean="0"/>
              <a:t>8/14/2014</a:t>
            </a:fld>
            <a:endParaRPr lang="en-ZW"/>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W" smtClean="0"/>
              <a:t>Competition and Consumer Protection Commission</a:t>
            </a:r>
            <a:endParaRPr lang="en-ZW"/>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1379EF-EFBA-4758-AE02-E05DBE7AB0BF}" type="slidenum">
              <a:rPr lang="en-ZW" smtClean="0"/>
              <a:t>‹#›</a:t>
            </a:fld>
            <a:endParaRPr lang="en-ZW"/>
          </a:p>
        </p:txBody>
      </p:sp>
    </p:spTree>
    <p:extLst>
      <p:ext uri="{BB962C8B-B14F-4D97-AF65-F5344CB8AC3E}">
        <p14:creationId xmlns:p14="http://schemas.microsoft.com/office/powerpoint/2010/main" val="104046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W"/>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W"/>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AD278-5366-4142-A186-E9FF3C8F41C9}" type="datetime1">
              <a:rPr lang="en-ZW" smtClean="0"/>
              <a:t>8/14/2014</a:t>
            </a:fld>
            <a:endParaRPr lang="en-ZW"/>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ZW" smtClean="0"/>
              <a:t>Competition and Consumer Protection Commission</a:t>
            </a:r>
            <a:endParaRPr lang="en-ZW"/>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24B62A-E264-4742-8559-7C7B899551EC}" type="slidenum">
              <a:rPr lang="en-ZW" smtClean="0"/>
              <a:t>‹#›</a:t>
            </a:fld>
            <a:endParaRPr lang="en-ZW"/>
          </a:p>
        </p:txBody>
      </p:sp>
    </p:spTree>
    <p:extLst>
      <p:ext uri="{BB962C8B-B14F-4D97-AF65-F5344CB8AC3E}">
        <p14:creationId xmlns:p14="http://schemas.microsoft.com/office/powerpoint/2010/main" val="32578483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extLst>
              <a:ext uri="{BEBA8EAE-BF5A-486C-A8C5-ECC9F3942E4B}">
                <a14:imgProps xmlns:a14="http://schemas.microsoft.com/office/drawing/2010/main">
                  <a14:imgLayer r:embed="rId14">
                    <a14:imgEffect>
                      <a14:colorTemperature colorTemp="6000"/>
                    </a14:imgEffect>
                    <a14:imgEffect>
                      <a14:brightnessContrast contrast="40000"/>
                    </a14:imgEffect>
                  </a14:imgLayer>
                </a14:imgProps>
              </a:ext>
            </a:extLst>
          </a:blip>
          <a:srcRect/>
          <a:stretch>
            <a:fillRect l="30000" t="20000" r="30000" b="20000"/>
          </a:stretch>
        </a:blip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6" y="-7144"/>
            <a:ext cx="9163051"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1"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1"/>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E751270-9402-4DF2-8E4C-954FCA14F3F0}" type="datetime1">
              <a:rPr lang="en-ZW" smtClean="0"/>
              <a:t>8/14/2014</a:t>
            </a:fld>
            <a:endParaRPr lang="en-ZW"/>
          </a:p>
        </p:txBody>
      </p:sp>
      <p:sp>
        <p:nvSpPr>
          <p:cNvPr id="22" name="Footer Placeholder 21"/>
          <p:cNvSpPr>
            <a:spLocks noGrp="1"/>
          </p:cNvSpPr>
          <p:nvPr>
            <p:ph type="ftr" sz="quarter" idx="3"/>
          </p:nvPr>
        </p:nvSpPr>
        <p:spPr>
          <a:xfrm>
            <a:off x="2667000" y="6356351"/>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ZW" smtClean="0"/>
              <a:t>Competition and Consumer Protection Commission</a:t>
            </a:r>
            <a:endParaRPr lang="en-ZW"/>
          </a:p>
        </p:txBody>
      </p:sp>
      <p:sp>
        <p:nvSpPr>
          <p:cNvPr id="18" name="Slide Number Placeholder 17"/>
          <p:cNvSpPr>
            <a:spLocks noGrp="1"/>
          </p:cNvSpPr>
          <p:nvPr>
            <p:ph type="sldNum" sz="quarter" idx="4"/>
          </p:nvPr>
        </p:nvSpPr>
        <p:spPr>
          <a:xfrm>
            <a:off x="7924800" y="6356351"/>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B4E190-67A4-45D7-9A0F-F3CDE87C54D3}" type="slidenum">
              <a:rPr lang="en-ZW" smtClean="0"/>
              <a:t>‹#›</a:t>
            </a:fld>
            <a:endParaRPr lang="en-ZW"/>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39.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5638800"/>
          </a:xfrm>
        </p:spPr>
        <p:txBody>
          <a:bodyPr>
            <a:normAutofit fontScale="90000"/>
          </a:bodyPr>
          <a:lstStyle/>
          <a:p>
            <a:pPr algn="ctr"/>
            <a:r>
              <a:rPr lang="en-ZA" sz="4000" dirty="0" smtClean="0"/>
              <a:t/>
            </a:r>
            <a:br>
              <a:rPr lang="en-ZA" sz="4000" dirty="0" smtClean="0"/>
            </a:br>
            <a:r>
              <a:rPr lang="en-ZA" sz="4000" dirty="0"/>
              <a:t/>
            </a:r>
            <a:br>
              <a:rPr lang="en-ZA" sz="4000" dirty="0"/>
            </a:br>
            <a:r>
              <a:rPr lang="en-ZA" sz="4000" dirty="0" smtClean="0"/>
              <a:t/>
            </a:r>
            <a:br>
              <a:rPr lang="en-ZA" sz="4000" dirty="0" smtClean="0"/>
            </a:br>
            <a:r>
              <a:rPr lang="en-ZA" sz="4000" dirty="0"/>
              <a:t/>
            </a:r>
            <a:br>
              <a:rPr lang="en-ZA" sz="4000" dirty="0"/>
            </a:br>
            <a:r>
              <a:rPr lang="en-ZA" sz="4000" b="1" dirty="0" smtClean="0"/>
              <a:t>Developing </a:t>
            </a:r>
            <a:r>
              <a:rPr lang="en-ZA" sz="4000" b="1" dirty="0"/>
              <a:t>Investigative Plan</a:t>
            </a:r>
            <a:br>
              <a:rPr lang="en-ZA" sz="4000" b="1" dirty="0"/>
            </a:br>
            <a:r>
              <a:rPr lang="en-ZA" sz="4000" b="1" dirty="0" smtClean="0"/>
              <a:t/>
            </a:r>
            <a:br>
              <a:rPr lang="en-ZA" sz="4000" b="1" dirty="0" smtClean="0"/>
            </a:br>
            <a:r>
              <a:rPr lang="en-ZA" sz="2700" b="1" dirty="0" smtClean="0"/>
              <a:t>Moses Musantu</a:t>
            </a:r>
            <a:br>
              <a:rPr lang="en-ZA" sz="2700" b="1" dirty="0" smtClean="0"/>
            </a:br>
            <a:r>
              <a:rPr lang="en-ZA" sz="2700" b="1" dirty="0" smtClean="0"/>
              <a:t>Competition and Consumer Protection Commission</a:t>
            </a:r>
            <a:br>
              <a:rPr lang="en-ZA" sz="2700" b="1" dirty="0" smtClean="0"/>
            </a:br>
            <a:r>
              <a:rPr lang="en-ZA" sz="2700" b="1" dirty="0" smtClean="0"/>
              <a:t>Sixth Annual African Dialogue Conference</a:t>
            </a:r>
            <a:br>
              <a:rPr lang="en-ZA" sz="2700" b="1" dirty="0" smtClean="0"/>
            </a:br>
            <a:r>
              <a:rPr lang="en-ZA" sz="2700" b="1" dirty="0" smtClean="0"/>
              <a:t>September, 2014 </a:t>
            </a:r>
            <a:r>
              <a:rPr lang="en-ZA" sz="2700" b="1" dirty="0"/>
              <a:t/>
            </a:r>
            <a:br>
              <a:rPr lang="en-ZA" sz="2700" b="1" dirty="0"/>
            </a:br>
            <a:endParaRPr lang="en-ZA" sz="2700" b="1" dirty="0"/>
          </a:p>
        </p:txBody>
      </p:sp>
      <p:sp>
        <p:nvSpPr>
          <p:cNvPr id="3" name="Date Placeholder 2"/>
          <p:cNvSpPr>
            <a:spLocks noGrp="1"/>
          </p:cNvSpPr>
          <p:nvPr>
            <p:ph type="dt" sz="half" idx="10"/>
          </p:nvPr>
        </p:nvSpPr>
        <p:spPr/>
        <p:txBody>
          <a:bodyPr/>
          <a:lstStyle/>
          <a:p>
            <a:fld id="{F6C63CC6-88FE-480F-8DBF-102E3EAC5850}"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3AB4E190-67A4-45D7-9A0F-F3CDE87C54D3}" type="slidenum">
              <a:rPr lang="en-ZW" smtClean="0"/>
              <a:t>1</a:t>
            </a:fld>
            <a:endParaRPr lang="en-ZW"/>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257174"/>
            <a:ext cx="1600200" cy="1724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3800" y="152400"/>
            <a:ext cx="1447800" cy="1343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86600" y="257174"/>
            <a:ext cx="1502230" cy="1343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58663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sz="5400" b="1" dirty="0">
                <a:solidFill>
                  <a:schemeClr val="tx1">
                    <a:lumMod val="75000"/>
                    <a:lumOff val="25000"/>
                  </a:schemeClr>
                </a:solidFill>
              </a:rPr>
              <a:t>Investigative Plan as tool for Evaluation</a:t>
            </a:r>
            <a:endParaRPr lang="en-ZA" dirty="0"/>
          </a:p>
        </p:txBody>
      </p:sp>
      <p:sp>
        <p:nvSpPr>
          <p:cNvPr id="3" name="Content Placeholder 2"/>
          <p:cNvSpPr>
            <a:spLocks noGrp="1"/>
          </p:cNvSpPr>
          <p:nvPr>
            <p:ph idx="1"/>
          </p:nvPr>
        </p:nvSpPr>
        <p:spPr/>
        <p:txBody>
          <a:bodyPr>
            <a:normAutofit lnSpcReduction="10000"/>
          </a:bodyPr>
          <a:lstStyle/>
          <a:p>
            <a:r>
              <a:rPr lang="en-ZA" altLang="en-US" dirty="0"/>
              <a:t>The IP is used to track overall progress and inform all members of the investigation team</a:t>
            </a:r>
          </a:p>
          <a:p>
            <a:r>
              <a:rPr lang="en-ZA" altLang="en-US" dirty="0"/>
              <a:t>The Commission hold formal internal meetings periodically to update Departmental members, Director and  Executive Director on the progress of the investigation</a:t>
            </a:r>
          </a:p>
          <a:p>
            <a:r>
              <a:rPr lang="en-ZA" altLang="en-US" dirty="0"/>
              <a:t>The meetings act as an M &amp; E tool to track progress and provide opportunities to discuss the theories underlying the investigation </a:t>
            </a:r>
          </a:p>
          <a:p>
            <a:r>
              <a:rPr lang="en-ZA" altLang="en-US" b="1" i="1" dirty="0"/>
              <a:t>Remember an IP is a living product to be revised throughout the investigation</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10</a:t>
            </a:fld>
            <a:endParaRPr lang="en-ZW"/>
          </a:p>
        </p:txBody>
      </p:sp>
    </p:spTree>
    <p:extLst>
      <p:ext uri="{BB962C8B-B14F-4D97-AF65-F5344CB8AC3E}">
        <p14:creationId xmlns:p14="http://schemas.microsoft.com/office/powerpoint/2010/main" val="40528770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b="1" dirty="0">
                <a:cs typeface="Trebuchet MS" pitchFamily="34" charset="0"/>
              </a:rPr>
              <a:t>Example: Fertiliser Case IP</a:t>
            </a:r>
            <a:endParaRPr lang="en-ZA" dirty="0"/>
          </a:p>
        </p:txBody>
      </p:sp>
      <p:sp>
        <p:nvSpPr>
          <p:cNvPr id="3" name="Content Placeholder 2"/>
          <p:cNvSpPr>
            <a:spLocks noGrp="1"/>
          </p:cNvSpPr>
          <p:nvPr>
            <p:ph idx="1"/>
          </p:nvPr>
        </p:nvSpPr>
        <p:spPr/>
        <p:txBody>
          <a:bodyPr/>
          <a:lstStyle/>
          <a:p>
            <a:pPr>
              <a:defRPr/>
            </a:pPr>
            <a:r>
              <a:rPr lang="en-ZA" dirty="0"/>
              <a:t>CCPC on 4</a:t>
            </a:r>
            <a:r>
              <a:rPr lang="en-ZA" baseline="30000" dirty="0"/>
              <a:t>th</a:t>
            </a:r>
            <a:r>
              <a:rPr lang="en-ZA" dirty="0"/>
              <a:t> September, 2012 received a complaint about cartelistic behaviour by two firms contracted to supply Fertiliser under Government sponsored FISP Programme</a:t>
            </a:r>
          </a:p>
          <a:p>
            <a:pPr>
              <a:defRPr/>
            </a:pPr>
            <a:r>
              <a:rPr lang="en-ZA" dirty="0"/>
              <a:t>It was alleged that the two firms were involved in market allocation and price fixing </a:t>
            </a:r>
          </a:p>
          <a:p>
            <a:pPr>
              <a:defRPr/>
            </a:pPr>
            <a:r>
              <a:rPr lang="en-ZA" dirty="0"/>
              <a:t>Necessary authorisation and brainstorming meetings were done</a:t>
            </a:r>
          </a:p>
          <a:p>
            <a:pPr>
              <a:defRPr/>
            </a:pPr>
            <a:r>
              <a:rPr lang="en-ZA" dirty="0"/>
              <a:t>Necessary theories of harm, evidence and tasks were identified and outlined in the IP</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11</a:t>
            </a:fld>
            <a:endParaRPr lang="en-ZW"/>
          </a:p>
        </p:txBody>
      </p:sp>
    </p:spTree>
    <p:extLst>
      <p:ext uri="{BB962C8B-B14F-4D97-AF65-F5344CB8AC3E}">
        <p14:creationId xmlns:p14="http://schemas.microsoft.com/office/powerpoint/2010/main" val="2762895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dirty="0">
                <a:cs typeface="Trebuchet MS" pitchFamily="34" charset="0"/>
              </a:rPr>
              <a:t>Example: Fertiliser Case IP cont.</a:t>
            </a:r>
            <a:endParaRPr lang="en-ZA" dirty="0"/>
          </a:p>
        </p:txBody>
      </p:sp>
      <p:sp>
        <p:nvSpPr>
          <p:cNvPr id="3" name="Content Placeholder 2"/>
          <p:cNvSpPr>
            <a:spLocks noGrp="1"/>
          </p:cNvSpPr>
          <p:nvPr>
            <p:ph idx="1"/>
          </p:nvPr>
        </p:nvSpPr>
        <p:spPr/>
        <p:txBody>
          <a:bodyPr>
            <a:normAutofit fontScale="92500" lnSpcReduction="10000"/>
          </a:bodyPr>
          <a:lstStyle/>
          <a:p>
            <a:pPr>
              <a:defRPr/>
            </a:pPr>
            <a:r>
              <a:rPr lang="en-ZA" dirty="0"/>
              <a:t>As earlier stated, </a:t>
            </a:r>
            <a:r>
              <a:rPr lang="en-ZA" b="1" dirty="0"/>
              <a:t>the IP is a living document </a:t>
            </a:r>
            <a:r>
              <a:rPr lang="en-ZA" dirty="0"/>
              <a:t>and the Fertiliser case IP was being revised during the course of the Investigation.</a:t>
            </a:r>
          </a:p>
          <a:p>
            <a:pPr>
              <a:defRPr/>
            </a:pPr>
            <a:r>
              <a:rPr lang="en-ZA" dirty="0"/>
              <a:t>The major changes that occurred from the point of receiving the complaint to closure of investigation included:</a:t>
            </a:r>
          </a:p>
          <a:p>
            <a:pPr lvl="1">
              <a:buFont typeface="Wingdings" pitchFamily="2" charset="2"/>
              <a:buChar char="v"/>
              <a:defRPr/>
            </a:pPr>
            <a:r>
              <a:rPr lang="en-ZA" dirty="0"/>
              <a:t>Date of dawnraid</a:t>
            </a:r>
          </a:p>
          <a:p>
            <a:pPr lvl="1">
              <a:buFont typeface="Wingdings" pitchFamily="2" charset="2"/>
              <a:buChar char="v"/>
              <a:defRPr/>
            </a:pPr>
            <a:r>
              <a:rPr lang="en-ZA" dirty="0"/>
              <a:t>Conducting of a surveillance on the two enterprises</a:t>
            </a:r>
          </a:p>
          <a:p>
            <a:pPr lvl="1">
              <a:buFont typeface="Wingdings" pitchFamily="2" charset="2"/>
              <a:buChar char="v"/>
              <a:defRPr/>
            </a:pPr>
            <a:r>
              <a:rPr lang="en-ZA" dirty="0"/>
              <a:t>Identification of extra offices to search for information</a:t>
            </a:r>
          </a:p>
          <a:p>
            <a:pPr lvl="1">
              <a:buFont typeface="Wingdings" pitchFamily="2" charset="2"/>
              <a:buChar char="v"/>
              <a:defRPr/>
            </a:pPr>
            <a:r>
              <a:rPr lang="en-ZA" dirty="0"/>
              <a:t>Non involvement of the National Procurement Authority</a:t>
            </a:r>
          </a:p>
          <a:p>
            <a:pPr lvl="1">
              <a:buFont typeface="Wingdings" pitchFamily="2" charset="2"/>
              <a:buChar char="v"/>
              <a:defRPr/>
            </a:pPr>
            <a:r>
              <a:rPr lang="en-ZA" dirty="0"/>
              <a:t>Involvement of the Anti Corruption Body during the planning and execution of the Dawnraid</a:t>
            </a:r>
          </a:p>
          <a:p>
            <a:pPr lvl="1">
              <a:buFont typeface="Wingdings" pitchFamily="2" charset="2"/>
              <a:buChar char="v"/>
              <a:defRPr/>
            </a:pPr>
            <a:endParaRPr lang="en-ZA" dirty="0"/>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12</a:t>
            </a:fld>
            <a:endParaRPr lang="en-ZW"/>
          </a:p>
        </p:txBody>
      </p:sp>
    </p:spTree>
    <p:extLst>
      <p:ext uri="{BB962C8B-B14F-4D97-AF65-F5344CB8AC3E}">
        <p14:creationId xmlns:p14="http://schemas.microsoft.com/office/powerpoint/2010/main" val="21299670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b="1" dirty="0">
                <a:cs typeface="Trebuchet MS" pitchFamily="34" charset="0"/>
              </a:rPr>
              <a:t>Conclusion</a:t>
            </a:r>
            <a:endParaRPr lang="en-ZA" dirty="0"/>
          </a:p>
        </p:txBody>
      </p:sp>
      <p:sp>
        <p:nvSpPr>
          <p:cNvPr id="3" name="Content Placeholder 2"/>
          <p:cNvSpPr>
            <a:spLocks noGrp="1"/>
          </p:cNvSpPr>
          <p:nvPr>
            <p:ph idx="1"/>
          </p:nvPr>
        </p:nvSpPr>
        <p:spPr/>
        <p:txBody>
          <a:bodyPr>
            <a:normAutofit lnSpcReduction="10000"/>
          </a:bodyPr>
          <a:lstStyle/>
          <a:p>
            <a:r>
              <a:rPr lang="en-ZA" altLang="en-US" dirty="0"/>
              <a:t>A key premise of the IP is that from the outset, the theory of possible harm should be well defined. </a:t>
            </a:r>
          </a:p>
          <a:p>
            <a:r>
              <a:rPr lang="en-ZA" altLang="en-US" dirty="0"/>
              <a:t>As the investigation proceeds, however, it is critical to adapt and update the plan, for instance, by noting accomplished tasks, making certain theories as irrelevant, or highlighting new working theories and unresolved questions.</a:t>
            </a:r>
          </a:p>
          <a:p>
            <a:r>
              <a:rPr lang="en-ZA" altLang="en-US" dirty="0"/>
              <a:t>Remember,  Investigative planning is a fluid, continuous process driven by the course of the investigation. At its best, the investigation plan serves as a guide for the investigation, not a burden.</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13</a:t>
            </a:fld>
            <a:endParaRPr lang="en-ZW"/>
          </a:p>
        </p:txBody>
      </p:sp>
    </p:spTree>
    <p:extLst>
      <p:ext uri="{BB962C8B-B14F-4D97-AF65-F5344CB8AC3E}">
        <p14:creationId xmlns:p14="http://schemas.microsoft.com/office/powerpoint/2010/main" val="2693846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09800"/>
            <a:ext cx="8305800" cy="1143000"/>
          </a:xfrm>
        </p:spPr>
        <p:txBody>
          <a:bodyPr>
            <a:normAutofit fontScale="90000"/>
          </a:bodyPr>
          <a:lstStyle/>
          <a:p>
            <a:pPr algn="ctr"/>
            <a:r>
              <a:rPr lang="en-ZA" altLang="en-US" b="1" dirty="0">
                <a:cs typeface="Trebuchet MS" pitchFamily="34" charset="0"/>
              </a:rPr>
              <a:t>THE END</a:t>
            </a:r>
            <a:br>
              <a:rPr lang="en-ZA" altLang="en-US" b="1" dirty="0">
                <a:cs typeface="Trebuchet MS" pitchFamily="34" charset="0"/>
              </a:rPr>
            </a:br>
            <a:r>
              <a:rPr lang="en-ZA" altLang="en-US" b="1" dirty="0">
                <a:cs typeface="Trebuchet MS" pitchFamily="34" charset="0"/>
              </a:rPr>
              <a:t>May God Bless You All</a:t>
            </a:r>
            <a:endParaRPr lang="en-ZA" dirty="0"/>
          </a:p>
        </p:txBody>
      </p:sp>
      <p:sp>
        <p:nvSpPr>
          <p:cNvPr id="3" name="Date Placeholder 2"/>
          <p:cNvSpPr>
            <a:spLocks noGrp="1"/>
          </p:cNvSpPr>
          <p:nvPr>
            <p:ph type="dt" sz="half" idx="10"/>
          </p:nvPr>
        </p:nvSpPr>
        <p:spPr/>
        <p:txBody>
          <a:bodyPr/>
          <a:lstStyle/>
          <a:p>
            <a:fld id="{F6C63CC6-88FE-480F-8DBF-102E3EAC5850}" type="datetime1">
              <a:rPr lang="en-ZW" smtClean="0"/>
              <a:t>8/14/2014</a:t>
            </a:fld>
            <a:endParaRPr lang="en-ZW"/>
          </a:p>
        </p:txBody>
      </p:sp>
      <p:sp>
        <p:nvSpPr>
          <p:cNvPr id="4" name="Footer Placeholder 3"/>
          <p:cNvSpPr>
            <a:spLocks noGrp="1"/>
          </p:cNvSpPr>
          <p:nvPr>
            <p:ph type="ftr" sz="quarter" idx="11"/>
          </p:nvPr>
        </p:nvSpPr>
        <p:spPr/>
        <p:txBody>
          <a:bodyPr/>
          <a:lstStyle/>
          <a:p>
            <a:r>
              <a:rPr lang="en-ZW" smtClean="0"/>
              <a:t>Competition and Consumer Protection Commission</a:t>
            </a:r>
            <a:endParaRPr lang="en-ZW"/>
          </a:p>
        </p:txBody>
      </p:sp>
      <p:sp>
        <p:nvSpPr>
          <p:cNvPr id="5" name="Slide Number Placeholder 4"/>
          <p:cNvSpPr>
            <a:spLocks noGrp="1"/>
          </p:cNvSpPr>
          <p:nvPr>
            <p:ph type="sldNum" sz="quarter" idx="12"/>
          </p:nvPr>
        </p:nvSpPr>
        <p:spPr/>
        <p:txBody>
          <a:bodyPr/>
          <a:lstStyle/>
          <a:p>
            <a:fld id="{3AB4E190-67A4-45D7-9A0F-F3CDE87C54D3}" type="slidenum">
              <a:rPr lang="en-ZW" smtClean="0"/>
              <a:t>14</a:t>
            </a:fld>
            <a:endParaRPr lang="en-ZW"/>
          </a:p>
        </p:txBody>
      </p:sp>
    </p:spTree>
    <p:extLst>
      <p:ext uri="{BB962C8B-B14F-4D97-AF65-F5344CB8AC3E}">
        <p14:creationId xmlns:p14="http://schemas.microsoft.com/office/powerpoint/2010/main" val="155650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lstStyle/>
          <a:p>
            <a:r>
              <a:rPr lang="en-ZA" altLang="en-US" b="1" dirty="0">
                <a:cs typeface="Trebuchet MS" pitchFamily="34" charset="0"/>
              </a:rPr>
              <a:t>Presentation Outline</a:t>
            </a:r>
            <a:endParaRPr lang="en-ZA" dirty="0"/>
          </a:p>
        </p:txBody>
      </p:sp>
      <p:sp>
        <p:nvSpPr>
          <p:cNvPr id="3" name="Content Placeholder 2"/>
          <p:cNvSpPr>
            <a:spLocks noGrp="1"/>
          </p:cNvSpPr>
          <p:nvPr>
            <p:ph idx="1"/>
          </p:nvPr>
        </p:nvSpPr>
        <p:spPr>
          <a:xfrm>
            <a:off x="457200" y="1447800"/>
            <a:ext cx="8229600" cy="4876800"/>
          </a:xfrm>
        </p:spPr>
        <p:txBody>
          <a:bodyPr/>
          <a:lstStyle/>
          <a:p>
            <a:r>
              <a:rPr lang="en-ZA" altLang="en-US" dirty="0"/>
              <a:t>Definition of Investigative Plan</a:t>
            </a:r>
          </a:p>
          <a:p>
            <a:r>
              <a:rPr lang="en-ZA" altLang="en-US" dirty="0"/>
              <a:t>Objectives of Investigative Planning</a:t>
            </a:r>
          </a:p>
          <a:p>
            <a:r>
              <a:rPr lang="en-ZA" altLang="en-US" dirty="0"/>
              <a:t>Steps in development of Investigative Plan</a:t>
            </a:r>
          </a:p>
          <a:p>
            <a:pPr lvl="1"/>
            <a:r>
              <a:rPr lang="en-ZA" altLang="en-US" dirty="0"/>
              <a:t>Three Primary Areas in IP development</a:t>
            </a:r>
          </a:p>
          <a:p>
            <a:pPr lvl="1"/>
            <a:r>
              <a:rPr lang="en-ZA" altLang="en-US" dirty="0"/>
              <a:t>Effective investigative tools</a:t>
            </a:r>
          </a:p>
          <a:p>
            <a:r>
              <a:rPr lang="en-ZA" altLang="en-US" dirty="0"/>
              <a:t>Investigative Plan as tool for Evaluation</a:t>
            </a:r>
          </a:p>
          <a:p>
            <a:r>
              <a:rPr lang="en-ZA" altLang="en-US" dirty="0"/>
              <a:t>Example: Fertiliser Case Investigative Plan </a:t>
            </a:r>
          </a:p>
          <a:p>
            <a:r>
              <a:rPr lang="en-ZA" altLang="en-US" dirty="0"/>
              <a:t>Conclusion</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2</a:t>
            </a:fld>
            <a:endParaRPr lang="en-ZW"/>
          </a:p>
        </p:txBody>
      </p:sp>
    </p:spTree>
    <p:extLst>
      <p:ext uri="{BB962C8B-B14F-4D97-AF65-F5344CB8AC3E}">
        <p14:creationId xmlns:p14="http://schemas.microsoft.com/office/powerpoint/2010/main" val="1247351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62000"/>
          </a:xfrm>
        </p:spPr>
        <p:txBody>
          <a:bodyPr>
            <a:normAutofit fontScale="90000"/>
          </a:bodyPr>
          <a:lstStyle/>
          <a:p>
            <a:r>
              <a:rPr lang="en-ZA" b="1" dirty="0">
                <a:cs typeface="Trebuchet MS" pitchFamily="34" charset="0"/>
              </a:rPr>
              <a:t>Definition of Investigative Plan</a:t>
            </a:r>
          </a:p>
        </p:txBody>
      </p:sp>
      <p:sp>
        <p:nvSpPr>
          <p:cNvPr id="3" name="Content Placeholder 2"/>
          <p:cNvSpPr>
            <a:spLocks noGrp="1"/>
          </p:cNvSpPr>
          <p:nvPr>
            <p:ph idx="1"/>
          </p:nvPr>
        </p:nvSpPr>
        <p:spPr>
          <a:xfrm>
            <a:off x="457200" y="1371600"/>
            <a:ext cx="8229600" cy="4953000"/>
          </a:xfrm>
        </p:spPr>
        <p:txBody>
          <a:bodyPr>
            <a:normAutofit lnSpcReduction="10000"/>
          </a:bodyPr>
          <a:lstStyle/>
          <a:p>
            <a:pPr>
              <a:buClr>
                <a:schemeClr val="tx1">
                  <a:lumMod val="75000"/>
                  <a:lumOff val="25000"/>
                </a:schemeClr>
              </a:buClr>
              <a:buFont typeface="Wingdings 2" charset="2"/>
              <a:buChar char=""/>
              <a:defRPr/>
            </a:pPr>
            <a:r>
              <a:rPr lang="en-ZA" sz="2400" dirty="0">
                <a:solidFill>
                  <a:schemeClr val="tx1">
                    <a:lumMod val="75000"/>
                    <a:lumOff val="25000"/>
                  </a:schemeClr>
                </a:solidFill>
              </a:rPr>
              <a:t>Investigative Plan (IP) refers to a plan developed by an Investigator or investigation team setting out the investigative and administrative tasks relevant to proving the alleged contravention of the Competition Law. </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The IP is a living document that should be revised throughout the life of the investigation. An IP sets priorities for the investigation and focusses the investigation on particular theories of harm.</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The IP serves to guide the investigation and its structure will be based on the specific issues of each investigation (depending on whether it’s a merger or RBP case). </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IP detail investigative actions and milestones, and may incorporate dates, budgets and staff availability. </a:t>
            </a:r>
            <a:endParaRPr lang="en-ZA" sz="2800" dirty="0">
              <a:solidFill>
                <a:schemeClr val="tx1">
                  <a:lumMod val="75000"/>
                  <a:lumOff val="25000"/>
                </a:schemeClr>
              </a:solidFill>
            </a:endParaRP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3</a:t>
            </a:fld>
            <a:endParaRPr lang="en-ZW"/>
          </a:p>
        </p:txBody>
      </p:sp>
    </p:spTree>
    <p:extLst>
      <p:ext uri="{BB962C8B-B14F-4D97-AF65-F5344CB8AC3E}">
        <p14:creationId xmlns:p14="http://schemas.microsoft.com/office/powerpoint/2010/main" val="3862039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sz="4000" b="1" dirty="0">
                <a:solidFill>
                  <a:schemeClr val="tx1">
                    <a:lumMod val="75000"/>
                    <a:lumOff val="25000"/>
                  </a:schemeClr>
                </a:solidFill>
              </a:rPr>
              <a:t>Objectives of Investigative Planning</a:t>
            </a:r>
            <a:r>
              <a:rPr lang="en-ZA" sz="4000" dirty="0">
                <a:solidFill>
                  <a:schemeClr val="tx1">
                    <a:lumMod val="75000"/>
                    <a:lumOff val="25000"/>
                  </a:schemeClr>
                </a:solidFill>
              </a:rPr>
              <a:t/>
            </a:r>
            <a:br>
              <a:rPr lang="en-ZA" sz="4000" dirty="0">
                <a:solidFill>
                  <a:schemeClr val="tx1">
                    <a:lumMod val="75000"/>
                    <a:lumOff val="25000"/>
                  </a:schemeClr>
                </a:solidFill>
              </a:rPr>
            </a:br>
            <a:endParaRPr lang="en-ZA" sz="4000" dirty="0"/>
          </a:p>
        </p:txBody>
      </p:sp>
      <p:sp>
        <p:nvSpPr>
          <p:cNvPr id="3" name="Content Placeholder 2"/>
          <p:cNvSpPr>
            <a:spLocks noGrp="1"/>
          </p:cNvSpPr>
          <p:nvPr>
            <p:ph idx="1"/>
          </p:nvPr>
        </p:nvSpPr>
        <p:spPr>
          <a:xfrm>
            <a:off x="457200" y="1447800"/>
            <a:ext cx="8229600" cy="4876800"/>
          </a:xfrm>
        </p:spPr>
        <p:txBody>
          <a:bodyPr/>
          <a:lstStyle/>
          <a:p>
            <a:pPr>
              <a:buClr>
                <a:schemeClr val="tx1">
                  <a:lumMod val="75000"/>
                  <a:lumOff val="25000"/>
                </a:schemeClr>
              </a:buClr>
              <a:buFont typeface="Wingdings 2" charset="2"/>
              <a:buChar char=""/>
              <a:defRPr/>
            </a:pPr>
            <a:r>
              <a:rPr lang="en-ZA" sz="2800" dirty="0">
                <a:solidFill>
                  <a:schemeClr val="tx1">
                    <a:lumMod val="75000"/>
                    <a:lumOff val="25000"/>
                  </a:schemeClr>
                </a:solidFill>
              </a:rPr>
              <a:t>The objectives of establishing the IP are to assign scarce agency resources to enhance anti-competitive trade practices  and mergers enforcement and foster the success of an investigation</a:t>
            </a:r>
          </a:p>
          <a:p>
            <a:pPr lvl="2">
              <a:buClr>
                <a:schemeClr val="tx1">
                  <a:lumMod val="75000"/>
                  <a:lumOff val="25000"/>
                </a:schemeClr>
              </a:buClr>
              <a:buFont typeface="Wingdings" pitchFamily="2" charset="2"/>
              <a:buChar char="Ø"/>
              <a:defRPr/>
            </a:pPr>
            <a:r>
              <a:rPr lang="en-ZA" sz="2000" dirty="0">
                <a:solidFill>
                  <a:schemeClr val="tx1">
                    <a:lumMod val="75000"/>
                    <a:lumOff val="25000"/>
                  </a:schemeClr>
                </a:solidFill>
              </a:rPr>
              <a:t>`</a:t>
            </a:r>
            <a:r>
              <a:rPr lang="en-ZA" sz="2800" dirty="0">
                <a:solidFill>
                  <a:schemeClr val="tx1">
                    <a:lumMod val="75000"/>
                    <a:lumOff val="25000"/>
                  </a:schemeClr>
                </a:solidFill>
              </a:rPr>
              <a:t>Vital to ascertain whether the complaint is frivolous or vexatious at Preliminary Stage before embarking on a full fledged investigation (Section 56 of the </a:t>
            </a:r>
            <a:r>
              <a:rPr lang="en-ZA" sz="2800" dirty="0" smtClean="0">
                <a:solidFill>
                  <a:schemeClr val="tx1">
                    <a:lumMod val="75000"/>
                    <a:lumOff val="25000"/>
                  </a:schemeClr>
                </a:solidFill>
              </a:rPr>
              <a:t>Competition and Consumer Protection Act # 24 of 2010)</a:t>
            </a:r>
            <a:endParaRPr lang="en-ZA" sz="2800" dirty="0">
              <a:solidFill>
                <a:schemeClr val="tx1">
                  <a:lumMod val="75000"/>
                  <a:lumOff val="25000"/>
                </a:schemeClr>
              </a:solidFill>
            </a:endParaRP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4</a:t>
            </a:fld>
            <a:endParaRPr lang="en-ZW"/>
          </a:p>
        </p:txBody>
      </p:sp>
    </p:spTree>
    <p:extLst>
      <p:ext uri="{BB962C8B-B14F-4D97-AF65-F5344CB8AC3E}">
        <p14:creationId xmlns:p14="http://schemas.microsoft.com/office/powerpoint/2010/main" val="3855825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b="1" dirty="0">
                <a:solidFill>
                  <a:schemeClr val="tx1">
                    <a:lumMod val="75000"/>
                    <a:lumOff val="25000"/>
                  </a:schemeClr>
                </a:solidFill>
              </a:rPr>
              <a:t>Steps in development of IP</a:t>
            </a:r>
            <a:br>
              <a:rPr lang="en-ZA" b="1" dirty="0">
                <a:solidFill>
                  <a:schemeClr val="tx1">
                    <a:lumMod val="75000"/>
                    <a:lumOff val="25000"/>
                  </a:schemeClr>
                </a:solidFill>
              </a:rPr>
            </a:br>
            <a:endParaRPr lang="en-ZA" dirty="0"/>
          </a:p>
        </p:txBody>
      </p:sp>
      <p:sp>
        <p:nvSpPr>
          <p:cNvPr id="3" name="Content Placeholder 2"/>
          <p:cNvSpPr>
            <a:spLocks noGrp="1"/>
          </p:cNvSpPr>
          <p:nvPr>
            <p:ph idx="1"/>
          </p:nvPr>
        </p:nvSpPr>
        <p:spPr>
          <a:xfrm>
            <a:off x="457200" y="1447800"/>
            <a:ext cx="8229600" cy="4876800"/>
          </a:xfrm>
        </p:spPr>
        <p:txBody>
          <a:bodyPr/>
          <a:lstStyle/>
          <a:p>
            <a:pPr>
              <a:buClr>
                <a:schemeClr val="tx1">
                  <a:lumMod val="75000"/>
                  <a:lumOff val="25000"/>
                </a:schemeClr>
              </a:buClr>
              <a:buFont typeface="Wingdings 2" charset="2"/>
              <a:buChar char=""/>
              <a:defRPr/>
            </a:pPr>
            <a:r>
              <a:rPr lang="en-ZA" sz="2400" dirty="0">
                <a:solidFill>
                  <a:schemeClr val="tx1">
                    <a:lumMod val="75000"/>
                    <a:lumOff val="25000"/>
                  </a:schemeClr>
                </a:solidFill>
              </a:rPr>
              <a:t>There is no single model for IP. It is a continuous process driven by the course of the investigation and should serve as a guide for the investigation. Accordingly, IPs should be revised and adjusted to reflect the developments and the understanding of the case.</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The IP should show what is to be done, how and when it will be done and who will do each task. </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The development of IP should be preceded by brainstorming by the Investigation Team </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5</a:t>
            </a:fld>
            <a:endParaRPr lang="en-ZW"/>
          </a:p>
        </p:txBody>
      </p:sp>
    </p:spTree>
    <p:extLst>
      <p:ext uri="{BB962C8B-B14F-4D97-AF65-F5344CB8AC3E}">
        <p14:creationId xmlns:p14="http://schemas.microsoft.com/office/powerpoint/2010/main" val="2651025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ZA" b="1" dirty="0">
                <a:solidFill>
                  <a:schemeClr val="tx1">
                    <a:lumMod val="75000"/>
                    <a:lumOff val="25000"/>
                  </a:schemeClr>
                </a:solidFill>
              </a:rPr>
              <a:t>Steps in development of IP Cont</a:t>
            </a:r>
            <a:endParaRPr lang="en-ZA" dirty="0"/>
          </a:p>
        </p:txBody>
      </p:sp>
      <p:sp>
        <p:nvSpPr>
          <p:cNvPr id="3" name="Content Placeholder 2"/>
          <p:cNvSpPr>
            <a:spLocks noGrp="1"/>
          </p:cNvSpPr>
          <p:nvPr>
            <p:ph idx="1"/>
          </p:nvPr>
        </p:nvSpPr>
        <p:spPr/>
        <p:txBody>
          <a:bodyPr/>
          <a:lstStyle/>
          <a:p>
            <a:r>
              <a:rPr lang="en-ZA" altLang="en-US" dirty="0"/>
              <a:t>Brainstorming sessions should be based on critical issues which include but not limited to:</a:t>
            </a:r>
          </a:p>
          <a:p>
            <a:pPr lvl="1">
              <a:buFont typeface="Wingdings" pitchFamily="2" charset="2"/>
              <a:buChar char="ü"/>
            </a:pPr>
            <a:r>
              <a:rPr lang="en-ZA" altLang="en-US" dirty="0"/>
              <a:t> all possible theories of harm,</a:t>
            </a:r>
          </a:p>
          <a:p>
            <a:pPr lvl="1">
              <a:buFont typeface="Wingdings" pitchFamily="2" charset="2"/>
              <a:buChar char="ü"/>
            </a:pPr>
            <a:r>
              <a:rPr lang="en-ZA" altLang="en-US" dirty="0"/>
              <a:t> identification of possible sources of information to evaluate the theories, </a:t>
            </a:r>
          </a:p>
          <a:p>
            <a:pPr lvl="1">
              <a:buFont typeface="Wingdings" pitchFamily="2" charset="2"/>
              <a:buChar char="ü"/>
            </a:pPr>
            <a:r>
              <a:rPr lang="en-ZA" altLang="en-US" dirty="0"/>
              <a:t>consideration of the required time to complete goals, </a:t>
            </a:r>
          </a:p>
          <a:p>
            <a:pPr lvl="1">
              <a:buFont typeface="Wingdings" pitchFamily="2" charset="2"/>
              <a:buChar char="ü"/>
            </a:pPr>
            <a:r>
              <a:rPr lang="en-ZA" altLang="en-US" dirty="0"/>
              <a:t>consideration of resources needed and </a:t>
            </a:r>
          </a:p>
          <a:p>
            <a:pPr lvl="1">
              <a:buFont typeface="Wingdings" pitchFamily="2" charset="2"/>
              <a:buChar char="ü"/>
            </a:pPr>
            <a:r>
              <a:rPr lang="en-ZA" altLang="en-US" dirty="0"/>
              <a:t>development of a written plan.</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6</a:t>
            </a:fld>
            <a:endParaRPr lang="en-ZW"/>
          </a:p>
        </p:txBody>
      </p:sp>
    </p:spTree>
    <p:extLst>
      <p:ext uri="{BB962C8B-B14F-4D97-AF65-F5344CB8AC3E}">
        <p14:creationId xmlns:p14="http://schemas.microsoft.com/office/powerpoint/2010/main" val="141321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ZA" altLang="en-US" sz="4500" b="1" dirty="0">
                <a:solidFill>
                  <a:schemeClr val="tx1">
                    <a:lumMod val="75000"/>
                    <a:lumOff val="25000"/>
                  </a:schemeClr>
                </a:solidFill>
              </a:rPr>
              <a:t>Three Primary Areas in IP Development</a:t>
            </a:r>
            <a:endParaRPr lang="en-ZA" sz="4500" b="1" dirty="0">
              <a:solidFill>
                <a:schemeClr val="tx1">
                  <a:lumMod val="75000"/>
                  <a:lumOff val="25000"/>
                </a:schemeClr>
              </a:solidFill>
            </a:endParaRPr>
          </a:p>
        </p:txBody>
      </p:sp>
      <p:sp>
        <p:nvSpPr>
          <p:cNvPr id="3" name="Content Placeholder 2"/>
          <p:cNvSpPr>
            <a:spLocks noGrp="1"/>
          </p:cNvSpPr>
          <p:nvPr>
            <p:ph idx="1"/>
          </p:nvPr>
        </p:nvSpPr>
        <p:spPr/>
        <p:txBody>
          <a:bodyPr>
            <a:normAutofit fontScale="70000" lnSpcReduction="20000"/>
          </a:bodyPr>
          <a:lstStyle/>
          <a:p>
            <a:pPr marL="514350" indent="-514350">
              <a:buClr>
                <a:schemeClr val="tx1">
                  <a:lumMod val="75000"/>
                  <a:lumOff val="25000"/>
                </a:schemeClr>
              </a:buClr>
              <a:buFont typeface="+mj-lt"/>
              <a:buAutoNum type="arabicPeriod"/>
              <a:defRPr/>
            </a:pPr>
            <a:r>
              <a:rPr lang="en-ZA" sz="2900" b="1" i="1" dirty="0">
                <a:solidFill>
                  <a:schemeClr val="tx1">
                    <a:lumMod val="75000"/>
                    <a:lumOff val="25000"/>
                  </a:schemeClr>
                </a:solidFill>
              </a:rPr>
              <a:t>Theories-developing and tracking various theories of harm</a:t>
            </a:r>
          </a:p>
          <a:p>
            <a:pPr lvl="1">
              <a:buClr>
                <a:schemeClr val="tx1">
                  <a:lumMod val="75000"/>
                  <a:lumOff val="25000"/>
                </a:schemeClr>
              </a:buClr>
              <a:buFont typeface="Arial" pitchFamily="34" charset="0"/>
              <a:buChar char="•"/>
              <a:defRPr/>
            </a:pPr>
            <a:r>
              <a:rPr lang="en-ZA" sz="2900" dirty="0">
                <a:solidFill>
                  <a:schemeClr val="tx1">
                    <a:lumMod val="75000"/>
                    <a:lumOff val="25000"/>
                  </a:schemeClr>
                </a:solidFill>
              </a:rPr>
              <a:t>   IP should include the main issues to be investigated by 	identifying the working theory of harm for the 	investigation 	and any unresolved questions critical to 	the investigation</a:t>
            </a:r>
          </a:p>
          <a:p>
            <a:pPr lvl="1">
              <a:buClr>
                <a:schemeClr val="tx1">
                  <a:lumMod val="75000"/>
                  <a:lumOff val="25000"/>
                </a:schemeClr>
              </a:buClr>
              <a:buFont typeface="Arial" pitchFamily="34" charset="0"/>
              <a:buChar char="•"/>
              <a:defRPr/>
            </a:pPr>
            <a:r>
              <a:rPr lang="en-ZA" sz="2900" dirty="0">
                <a:solidFill>
                  <a:schemeClr val="tx1">
                    <a:lumMod val="75000"/>
                    <a:lumOff val="25000"/>
                  </a:schemeClr>
                </a:solidFill>
              </a:rPr>
              <a:t>  The investigation team may also consider identifying 	possible  remedies to be sought</a:t>
            </a:r>
          </a:p>
          <a:p>
            <a:pPr marL="514350" indent="-514350">
              <a:buClr>
                <a:schemeClr val="tx1">
                  <a:lumMod val="75000"/>
                  <a:lumOff val="25000"/>
                </a:schemeClr>
              </a:buClr>
              <a:buFont typeface="+mj-lt"/>
              <a:buAutoNum type="arabicPeriod"/>
              <a:defRPr/>
            </a:pPr>
            <a:r>
              <a:rPr lang="en-ZA" sz="2900" b="1" i="1" dirty="0">
                <a:solidFill>
                  <a:schemeClr val="tx1">
                    <a:lumMod val="75000"/>
                    <a:lumOff val="25000"/>
                  </a:schemeClr>
                </a:solidFill>
              </a:rPr>
              <a:t>Evidence-identifying sources of evidence and pertinent facts to help evaluate the investigative theories</a:t>
            </a:r>
          </a:p>
          <a:p>
            <a:pPr lvl="1">
              <a:buClr>
                <a:schemeClr val="tx1">
                  <a:lumMod val="75000"/>
                  <a:lumOff val="25000"/>
                </a:schemeClr>
              </a:buClr>
              <a:buFont typeface="Arial" pitchFamily="34" charset="0"/>
              <a:buChar char="•"/>
              <a:defRPr/>
            </a:pPr>
            <a:r>
              <a:rPr lang="en-ZA" sz="2900" dirty="0">
                <a:solidFill>
                  <a:schemeClr val="tx1">
                    <a:lumMod val="75000"/>
                    <a:lumOff val="25000"/>
                  </a:schemeClr>
                </a:solidFill>
              </a:rPr>
              <a:t>    Focus on how to develop the information necessary 	to 	test the 	theories and to evaluate the significance of 	possible 	effects. </a:t>
            </a:r>
          </a:p>
          <a:p>
            <a:pPr lvl="1">
              <a:buClr>
                <a:schemeClr val="tx1">
                  <a:lumMod val="75000"/>
                  <a:lumOff val="25000"/>
                </a:schemeClr>
              </a:buClr>
              <a:buFont typeface="Arial" pitchFamily="34" charset="0"/>
              <a:buChar char="•"/>
              <a:defRPr/>
            </a:pPr>
            <a:r>
              <a:rPr lang="en-ZA" sz="2900" dirty="0">
                <a:solidFill>
                  <a:schemeClr val="tx1">
                    <a:lumMod val="75000"/>
                    <a:lumOff val="25000"/>
                  </a:schemeClr>
                </a:solidFill>
              </a:rPr>
              <a:t>   The evidence portion of the IP should identify the 	types of 	information needed to resolve the key questions, 	the likely sources of information and the method to 	gather the needed information. </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7</a:t>
            </a:fld>
            <a:endParaRPr lang="en-ZW"/>
          </a:p>
        </p:txBody>
      </p:sp>
    </p:spTree>
    <p:extLst>
      <p:ext uri="{BB962C8B-B14F-4D97-AF65-F5344CB8AC3E}">
        <p14:creationId xmlns:p14="http://schemas.microsoft.com/office/powerpoint/2010/main" val="14465860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b="1" dirty="0">
                <a:cs typeface="Trebuchet MS" pitchFamily="34" charset="0"/>
              </a:rPr>
              <a:t>Three Primary Areas in IP Cont:</a:t>
            </a:r>
            <a:endParaRPr lang="en-ZA" dirty="0"/>
          </a:p>
        </p:txBody>
      </p:sp>
      <p:sp>
        <p:nvSpPr>
          <p:cNvPr id="3" name="Content Placeholder 2"/>
          <p:cNvSpPr>
            <a:spLocks noGrp="1"/>
          </p:cNvSpPr>
          <p:nvPr>
            <p:ph idx="1"/>
          </p:nvPr>
        </p:nvSpPr>
        <p:spPr/>
        <p:txBody>
          <a:bodyPr/>
          <a:lstStyle/>
          <a:p>
            <a:pPr marL="0" indent="0">
              <a:lnSpc>
                <a:spcPct val="90000"/>
              </a:lnSpc>
              <a:buNone/>
            </a:pPr>
            <a:r>
              <a:rPr lang="en-ZA" altLang="en-US" sz="1600" b="1" i="1" dirty="0"/>
              <a:t>Tasks-specifying administrative tasks and 	assignments, 	including careful scrutiny of 	available time</a:t>
            </a:r>
          </a:p>
          <a:p>
            <a:pPr lvl="2"/>
            <a:r>
              <a:rPr lang="en-ZA" altLang="en-US" dirty="0"/>
              <a:t>IP should include an overall timing plan for the completion of the investigation</a:t>
            </a:r>
          </a:p>
          <a:p>
            <a:pPr lvl="2"/>
            <a:r>
              <a:rPr lang="en-ZA" altLang="en-US" dirty="0"/>
              <a:t>The agenda should incorporate important upcoming dates</a:t>
            </a:r>
          </a:p>
          <a:p>
            <a:pPr lvl="2"/>
            <a:r>
              <a:rPr lang="en-ZA" altLang="en-US" dirty="0"/>
              <a:t>The most important administrative aspect to include in the IP is a schedule of tasks, or agenda for the investigation. </a:t>
            </a:r>
          </a:p>
          <a:p>
            <a:pPr lvl="2"/>
            <a:r>
              <a:rPr lang="en-ZA" altLang="en-US" dirty="0"/>
              <a:t>The agenda should help to identify specific tasks, assign responsibilities and set deadlines. </a:t>
            </a:r>
          </a:p>
          <a:p>
            <a:pPr lvl="2"/>
            <a:r>
              <a:rPr lang="en-ZA" altLang="en-US" dirty="0"/>
              <a:t>Such tasks include the evidence gathering methods mentioned above and other more administrative items.  </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8</a:t>
            </a:fld>
            <a:endParaRPr lang="en-ZW"/>
          </a:p>
        </p:txBody>
      </p:sp>
    </p:spTree>
    <p:extLst>
      <p:ext uri="{BB962C8B-B14F-4D97-AF65-F5344CB8AC3E}">
        <p14:creationId xmlns:p14="http://schemas.microsoft.com/office/powerpoint/2010/main" val="28948370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altLang="en-US" b="1" dirty="0">
                <a:cs typeface="Trebuchet MS" pitchFamily="34" charset="0"/>
              </a:rPr>
              <a:t>Effective Investigative tools</a:t>
            </a:r>
            <a:endParaRPr lang="en-ZA" dirty="0"/>
          </a:p>
        </p:txBody>
      </p:sp>
      <p:sp>
        <p:nvSpPr>
          <p:cNvPr id="3" name="Content Placeholder 2"/>
          <p:cNvSpPr>
            <a:spLocks noGrp="1"/>
          </p:cNvSpPr>
          <p:nvPr>
            <p:ph idx="1"/>
          </p:nvPr>
        </p:nvSpPr>
        <p:spPr/>
        <p:txBody>
          <a:bodyPr/>
          <a:lstStyle/>
          <a:p>
            <a:pPr>
              <a:buClr>
                <a:schemeClr val="tx1">
                  <a:lumMod val="75000"/>
                  <a:lumOff val="25000"/>
                </a:schemeClr>
              </a:buClr>
              <a:buFont typeface="Wingdings 2" charset="2"/>
              <a:buChar char=""/>
              <a:defRPr/>
            </a:pPr>
            <a:r>
              <a:rPr lang="en-ZA" sz="2400" dirty="0">
                <a:solidFill>
                  <a:schemeClr val="tx1">
                    <a:lumMod val="75000"/>
                    <a:lumOff val="25000"/>
                  </a:schemeClr>
                </a:solidFill>
              </a:rPr>
              <a:t>Effective investigative tools for evidence gathering to be included in the IP include</a:t>
            </a:r>
            <a:r>
              <a:rPr lang="en-ZA" sz="2800" dirty="0">
                <a:solidFill>
                  <a:schemeClr val="tx1">
                    <a:lumMod val="75000"/>
                    <a:lumOff val="25000"/>
                  </a:schemeClr>
                </a:solidFill>
              </a:rPr>
              <a:t>:</a:t>
            </a:r>
          </a:p>
          <a:p>
            <a:pPr lvl="2">
              <a:buClr>
                <a:schemeClr val="tx1">
                  <a:lumMod val="75000"/>
                  <a:lumOff val="25000"/>
                </a:schemeClr>
              </a:buClr>
              <a:buFont typeface="Wingdings" pitchFamily="2" charset="2"/>
              <a:buChar char="v"/>
              <a:defRPr/>
            </a:pPr>
            <a:r>
              <a:rPr lang="en-ZA" sz="2000" dirty="0">
                <a:solidFill>
                  <a:schemeClr val="tx1">
                    <a:lumMod val="75000"/>
                    <a:lumOff val="25000"/>
                  </a:schemeClr>
                </a:solidFill>
              </a:rPr>
              <a:t> Dawn raids (unannounced search)</a:t>
            </a:r>
          </a:p>
          <a:p>
            <a:pPr lvl="2">
              <a:buClr>
                <a:schemeClr val="tx1">
                  <a:lumMod val="75000"/>
                  <a:lumOff val="25000"/>
                </a:schemeClr>
              </a:buClr>
              <a:buFont typeface="Wingdings" pitchFamily="2" charset="2"/>
              <a:buChar char="v"/>
              <a:defRPr/>
            </a:pPr>
            <a:r>
              <a:rPr lang="en-ZA" sz="2000" dirty="0">
                <a:solidFill>
                  <a:schemeClr val="tx1">
                    <a:lumMod val="75000"/>
                    <a:lumOff val="25000"/>
                  </a:schemeClr>
                </a:solidFill>
              </a:rPr>
              <a:t>Telephone and physical interviews</a:t>
            </a:r>
          </a:p>
          <a:p>
            <a:pPr lvl="2">
              <a:buClr>
                <a:schemeClr val="tx1">
                  <a:lumMod val="75000"/>
                  <a:lumOff val="25000"/>
                </a:schemeClr>
              </a:buClr>
              <a:buFont typeface="Wingdings" pitchFamily="2" charset="2"/>
              <a:buChar char="v"/>
              <a:defRPr/>
            </a:pPr>
            <a:r>
              <a:rPr lang="en-ZA" sz="2000" dirty="0">
                <a:solidFill>
                  <a:schemeClr val="tx1">
                    <a:lumMod val="75000"/>
                    <a:lumOff val="25000"/>
                  </a:schemeClr>
                </a:solidFill>
              </a:rPr>
              <a:t>Research findings</a:t>
            </a:r>
          </a:p>
          <a:p>
            <a:pPr lvl="2">
              <a:buClr>
                <a:schemeClr val="tx1">
                  <a:lumMod val="75000"/>
                  <a:lumOff val="25000"/>
                </a:schemeClr>
              </a:buClr>
              <a:buFont typeface="Wingdings" pitchFamily="2" charset="2"/>
              <a:buChar char="v"/>
              <a:defRPr/>
            </a:pPr>
            <a:r>
              <a:rPr lang="en-ZA" sz="2000" dirty="0">
                <a:solidFill>
                  <a:schemeClr val="tx1">
                    <a:lumMod val="75000"/>
                    <a:lumOff val="25000"/>
                  </a:schemeClr>
                </a:solidFill>
              </a:rPr>
              <a:t>Responses from third parties and industry experts</a:t>
            </a:r>
          </a:p>
          <a:p>
            <a:pPr>
              <a:buClr>
                <a:schemeClr val="tx1">
                  <a:lumMod val="75000"/>
                  <a:lumOff val="25000"/>
                </a:schemeClr>
              </a:buClr>
              <a:buFont typeface="Wingdings 2" charset="2"/>
              <a:buChar char=""/>
              <a:defRPr/>
            </a:pPr>
            <a:r>
              <a:rPr lang="en-ZA" sz="2400" dirty="0">
                <a:solidFill>
                  <a:schemeClr val="tx1">
                    <a:lumMod val="75000"/>
                    <a:lumOff val="25000"/>
                  </a:schemeClr>
                </a:solidFill>
              </a:rPr>
              <a:t>Note in a cartel investigation, dawnraids can minimise the opportunity for document destruction and concealment and can avoid deliberate or inadvertent failure to produce documents following Commission’s requests.</a:t>
            </a:r>
          </a:p>
          <a:p>
            <a:endParaRPr lang="en-ZA" dirty="0"/>
          </a:p>
        </p:txBody>
      </p:sp>
      <p:sp>
        <p:nvSpPr>
          <p:cNvPr id="4" name="Date Placeholder 3"/>
          <p:cNvSpPr>
            <a:spLocks noGrp="1"/>
          </p:cNvSpPr>
          <p:nvPr>
            <p:ph type="dt" sz="half" idx="10"/>
          </p:nvPr>
        </p:nvSpPr>
        <p:spPr/>
        <p:txBody>
          <a:bodyPr/>
          <a:lstStyle/>
          <a:p>
            <a:fld id="{B81E13A6-E05A-4CB0-A878-AE0F9D67F66D}" type="datetime1">
              <a:rPr lang="en-ZW" smtClean="0"/>
              <a:t>8/14/2014</a:t>
            </a:fld>
            <a:endParaRPr lang="en-ZW"/>
          </a:p>
        </p:txBody>
      </p:sp>
      <p:sp>
        <p:nvSpPr>
          <p:cNvPr id="5" name="Footer Placeholder 4"/>
          <p:cNvSpPr>
            <a:spLocks noGrp="1"/>
          </p:cNvSpPr>
          <p:nvPr>
            <p:ph type="ftr" sz="quarter" idx="11"/>
          </p:nvPr>
        </p:nvSpPr>
        <p:spPr/>
        <p:txBody>
          <a:bodyPr/>
          <a:lstStyle/>
          <a:p>
            <a:r>
              <a:rPr lang="en-ZW" smtClean="0"/>
              <a:t>Competition and Consumer Protection Commission</a:t>
            </a:r>
            <a:endParaRPr lang="en-ZW"/>
          </a:p>
        </p:txBody>
      </p:sp>
      <p:sp>
        <p:nvSpPr>
          <p:cNvPr id="6" name="Slide Number Placeholder 5"/>
          <p:cNvSpPr>
            <a:spLocks noGrp="1"/>
          </p:cNvSpPr>
          <p:nvPr>
            <p:ph type="sldNum" sz="quarter" idx="12"/>
          </p:nvPr>
        </p:nvSpPr>
        <p:spPr/>
        <p:txBody>
          <a:bodyPr/>
          <a:lstStyle/>
          <a:p>
            <a:fld id="{3AB4E190-67A4-45D7-9A0F-F3CDE87C54D3}" type="slidenum">
              <a:rPr lang="en-ZW" smtClean="0"/>
              <a:t>9</a:t>
            </a:fld>
            <a:endParaRPr lang="en-ZW"/>
          </a:p>
        </p:txBody>
      </p:sp>
    </p:spTree>
    <p:extLst>
      <p:ext uri="{BB962C8B-B14F-4D97-AF65-F5344CB8AC3E}">
        <p14:creationId xmlns:p14="http://schemas.microsoft.com/office/powerpoint/2010/main" val="2648897421"/>
      </p:ext>
    </p:extLst>
  </p:cSld>
  <p:clrMapOvr>
    <a:masterClrMapping/>
  </p:clrMapOvr>
</p:sld>
</file>

<file path=ppt/theme/_rels/theme4.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1268</TotalTime>
  <Words>913</Words>
  <Application>Microsoft Office PowerPoint</Application>
  <PresentationFormat>On-screen Show (4:3)</PresentationFormat>
  <Paragraphs>115</Paragraphs>
  <Slides>14</Slides>
  <Notes>0</Notes>
  <HiddenSlides>0</HiddenSlides>
  <MMClips>0</MMClips>
  <ScaleCrop>false</ScaleCrop>
  <HeadingPairs>
    <vt:vector size="4" baseType="variant">
      <vt:variant>
        <vt:lpstr>Theme</vt:lpstr>
      </vt:variant>
      <vt:variant>
        <vt:i4>4</vt:i4>
      </vt:variant>
      <vt:variant>
        <vt:lpstr>Slide Titles</vt:lpstr>
      </vt:variant>
      <vt:variant>
        <vt:i4>14</vt:i4>
      </vt:variant>
    </vt:vector>
  </HeadingPairs>
  <TitlesOfParts>
    <vt:vector size="18" baseType="lpstr">
      <vt:lpstr>1_Custom Design</vt:lpstr>
      <vt:lpstr>Custom Design</vt:lpstr>
      <vt:lpstr>2_Custom Design</vt:lpstr>
      <vt:lpstr>Flow</vt:lpstr>
      <vt:lpstr>    Developing Investigative Plan  Moses Musantu Competition and Consumer Protection Commission Sixth Annual African Dialogue Conference September, 2014  </vt:lpstr>
      <vt:lpstr>Presentation Outline</vt:lpstr>
      <vt:lpstr>Definition of Investigative Plan</vt:lpstr>
      <vt:lpstr>Objectives of Investigative Planning </vt:lpstr>
      <vt:lpstr>Steps in development of IP </vt:lpstr>
      <vt:lpstr>Steps in development of IP Cont</vt:lpstr>
      <vt:lpstr>Three Primary Areas in IP Development</vt:lpstr>
      <vt:lpstr>Three Primary Areas in IP Cont:</vt:lpstr>
      <vt:lpstr>Effective Investigative tools</vt:lpstr>
      <vt:lpstr>Investigative Plan as tool for Evaluation</vt:lpstr>
      <vt:lpstr>Example: Fertiliser Case IP</vt:lpstr>
      <vt:lpstr>Example: Fertiliser Case IP cont.</vt:lpstr>
      <vt:lpstr>Conclusion</vt:lpstr>
      <vt:lpstr>THE END May God Bless You All</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Morgan</dc:creator>
  <cp:lastModifiedBy>Musantu</cp:lastModifiedBy>
  <cp:revision>49</cp:revision>
  <cp:lastPrinted>2013-12-16T15:07:31Z</cp:lastPrinted>
  <dcterms:created xsi:type="dcterms:W3CDTF">2013-02-06T12:04:31Z</dcterms:created>
  <dcterms:modified xsi:type="dcterms:W3CDTF">2014-08-14T13:33:30Z</dcterms:modified>
</cp:coreProperties>
</file>