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0"/>
  </p:notesMasterIdLst>
  <p:sldIdLst>
    <p:sldId id="267" r:id="rId2"/>
    <p:sldId id="279" r:id="rId3"/>
    <p:sldId id="280" r:id="rId4"/>
    <p:sldId id="281" r:id="rId5"/>
    <p:sldId id="282" r:id="rId6"/>
    <p:sldId id="283" r:id="rId7"/>
    <p:sldId id="284" r:id="rId8"/>
    <p:sldId id="285" r:id="rId9"/>
    <p:sldId id="290" r:id="rId10"/>
    <p:sldId id="291" r:id="rId11"/>
    <p:sldId id="292" r:id="rId12"/>
    <p:sldId id="293" r:id="rId13"/>
    <p:sldId id="294" r:id="rId14"/>
    <p:sldId id="257" r:id="rId15"/>
    <p:sldId id="270" r:id="rId16"/>
    <p:sldId id="258" r:id="rId17"/>
    <p:sldId id="295" r:id="rId18"/>
    <p:sldId id="263" r:id="rId19"/>
    <p:sldId id="259" r:id="rId20"/>
    <p:sldId id="264" r:id="rId21"/>
    <p:sldId id="266" r:id="rId22"/>
    <p:sldId id="271" r:id="rId23"/>
    <p:sldId id="272" r:id="rId24"/>
    <p:sldId id="273" r:id="rId25"/>
    <p:sldId id="274" r:id="rId26"/>
    <p:sldId id="275" r:id="rId27"/>
    <p:sldId id="276" r:id="rId28"/>
    <p:sldId id="277" r:id="rId29"/>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977" autoAdjust="0"/>
  </p:normalViewPr>
  <p:slideViewPr>
    <p:cSldViewPr>
      <p:cViewPr>
        <p:scale>
          <a:sx n="60" d="100"/>
          <a:sy n="60" d="100"/>
        </p:scale>
        <p:origin x="-3000" y="-1176"/>
      </p:cViewPr>
      <p:guideLst>
        <p:guide orient="horz" pos="2160"/>
        <p:guide pos="2880"/>
      </p:guideLst>
    </p:cSldViewPr>
  </p:slideViewPr>
  <p:notesTextViewPr>
    <p:cViewPr>
      <p:scale>
        <a:sx n="1" d="1"/>
        <a:sy n="1" d="1"/>
      </p:scale>
      <p:origin x="0" y="0"/>
    </p:cViewPr>
  </p:notesTextViewPr>
  <p:notesViewPr>
    <p:cSldViewPr>
      <p:cViewPr varScale="1">
        <p:scale>
          <a:sx n="84" d="100"/>
          <a:sy n="84" d="100"/>
        </p:scale>
        <p:origin x="-1032" y="-48"/>
      </p:cViewPr>
      <p:guideLst>
        <p:guide orient="horz" pos="2924"/>
        <p:guide pos="220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idx="1"/>
          </p:nvPr>
        </p:nvSpPr>
        <p:spPr>
          <a:xfrm>
            <a:off x="3956550" y="0"/>
            <a:ext cx="3026833" cy="464185"/>
          </a:xfrm>
          <a:prstGeom prst="rect">
            <a:avLst/>
          </a:prstGeom>
        </p:spPr>
        <p:txBody>
          <a:bodyPr vert="horz" lIns="92958" tIns="46479" rIns="92958" bIns="46479" rtlCol="0"/>
          <a:lstStyle>
            <a:lvl1pPr algn="r">
              <a:defRPr sz="1200"/>
            </a:lvl1pPr>
          </a:lstStyle>
          <a:p>
            <a:fld id="{77F37686-0440-4677-83C5-FA25233C7307}" type="datetimeFigureOut">
              <a:rPr lang="en-US" smtClean="0"/>
              <a:t>9/2/2014</a:t>
            </a:fld>
            <a:endParaRPr lang="en-US"/>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58" tIns="46479" rIns="92958" bIns="4647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58" tIns="46479" rIns="92958" bIns="46479" rtlCol="0" anchor="b"/>
          <a:lstStyle>
            <a:lvl1pPr algn="l">
              <a:defRPr sz="1200"/>
            </a:lvl1pPr>
          </a:lstStyle>
          <a:p>
            <a:endParaRPr lang="en-US"/>
          </a:p>
        </p:txBody>
      </p:sp>
      <p:sp>
        <p:nvSpPr>
          <p:cNvPr id="7" name="Slide Number Placeholder 6"/>
          <p:cNvSpPr>
            <a:spLocks noGrp="1"/>
          </p:cNvSpPr>
          <p:nvPr>
            <p:ph type="sldNum" sz="quarter" idx="5"/>
          </p:nvPr>
        </p:nvSpPr>
        <p:spPr>
          <a:xfrm>
            <a:off x="3956550" y="8817904"/>
            <a:ext cx="3026833" cy="464185"/>
          </a:xfrm>
          <a:prstGeom prst="rect">
            <a:avLst/>
          </a:prstGeom>
        </p:spPr>
        <p:txBody>
          <a:bodyPr vert="horz" lIns="92958" tIns="46479" rIns="92958" bIns="46479" rtlCol="0" anchor="b"/>
          <a:lstStyle>
            <a:lvl1pPr algn="r">
              <a:defRPr sz="1200"/>
            </a:lvl1pPr>
          </a:lstStyle>
          <a:p>
            <a:fld id="{8E55C617-89A9-4692-A195-BCE17FA5DABC}" type="slidenum">
              <a:rPr lang="en-US" smtClean="0"/>
              <a:t>‹#›</a:t>
            </a:fld>
            <a:endParaRPr lang="en-US"/>
          </a:p>
        </p:txBody>
      </p:sp>
    </p:spTree>
    <p:extLst>
      <p:ext uri="{BB962C8B-B14F-4D97-AF65-F5344CB8AC3E}">
        <p14:creationId xmlns:p14="http://schemas.microsoft.com/office/powerpoint/2010/main" val="956679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internationalcompetitionnetwork.org/uploads/library/doc744.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unctad.org/meetings/en/SessionalDocuments/ciclpd20_en.pdf"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www.oft.gov.uk/shared_oft/about_oft/oft953.pdf" TargetMode="External"/><Relationship Id="rId5" Type="http://schemas.openxmlformats.org/officeDocument/2006/relationships/hyperlink" Target="http://www.oft.gov.uk/shared_oft/press_release_attachments/compcriteria.pdf" TargetMode="External"/><Relationship Id="rId4" Type="http://schemas.openxmlformats.org/officeDocument/2006/relationships/hyperlink" Target="http://www.internationalcompetitionnetwork.org/uploads/library/doc744.pdf"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internationalcompetitionnetwork.org/uploads/library/doc326.pdf"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5C617-89A9-4692-A195-BCE17FA5DABC}" type="slidenum">
              <a:rPr lang="en-US" smtClean="0"/>
              <a:t>1</a:t>
            </a:fld>
            <a:endParaRPr lang="en-US"/>
          </a:p>
        </p:txBody>
      </p:sp>
    </p:spTree>
    <p:extLst>
      <p:ext uri="{BB962C8B-B14F-4D97-AF65-F5344CB8AC3E}">
        <p14:creationId xmlns:p14="http://schemas.microsoft.com/office/powerpoint/2010/main" val="18751942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5C617-89A9-4692-A195-BCE17FA5DABC}" type="slidenum">
              <a:rPr lang="en-US" smtClean="0"/>
              <a:t>14</a:t>
            </a:fld>
            <a:endParaRPr lang="en-US"/>
          </a:p>
        </p:txBody>
      </p:sp>
    </p:spTree>
    <p:extLst>
      <p:ext uri="{BB962C8B-B14F-4D97-AF65-F5344CB8AC3E}">
        <p14:creationId xmlns:p14="http://schemas.microsoft.com/office/powerpoint/2010/main" val="5400121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5C617-89A9-4692-A195-BCE17FA5DABC}" type="slidenum">
              <a:rPr lang="en-US" smtClean="0"/>
              <a:t>15</a:t>
            </a:fld>
            <a:endParaRPr lang="en-US"/>
          </a:p>
        </p:txBody>
      </p:sp>
    </p:spTree>
    <p:extLst>
      <p:ext uri="{BB962C8B-B14F-4D97-AF65-F5344CB8AC3E}">
        <p14:creationId xmlns:p14="http://schemas.microsoft.com/office/powerpoint/2010/main" val="15560435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16</a:t>
            </a:fld>
            <a:endParaRPr lang="en-US"/>
          </a:p>
        </p:txBody>
      </p:sp>
    </p:spTree>
    <p:extLst>
      <p:ext uri="{BB962C8B-B14F-4D97-AF65-F5344CB8AC3E}">
        <p14:creationId xmlns:p14="http://schemas.microsoft.com/office/powerpoint/2010/main" val="7158959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17</a:t>
            </a:fld>
            <a:endParaRPr lang="en-US"/>
          </a:p>
        </p:txBody>
      </p:sp>
    </p:spTree>
    <p:extLst>
      <p:ext uri="{BB962C8B-B14F-4D97-AF65-F5344CB8AC3E}">
        <p14:creationId xmlns:p14="http://schemas.microsoft.com/office/powerpoint/2010/main" val="848196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18</a:t>
            </a:fld>
            <a:endParaRPr lang="en-US"/>
          </a:p>
        </p:txBody>
      </p:sp>
    </p:spTree>
    <p:extLst>
      <p:ext uri="{BB962C8B-B14F-4D97-AF65-F5344CB8AC3E}">
        <p14:creationId xmlns:p14="http://schemas.microsoft.com/office/powerpoint/2010/main" val="21746114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19</a:t>
            </a:fld>
            <a:endParaRPr lang="en-US"/>
          </a:p>
        </p:txBody>
      </p:sp>
    </p:spTree>
    <p:extLst>
      <p:ext uri="{BB962C8B-B14F-4D97-AF65-F5344CB8AC3E}">
        <p14:creationId xmlns:p14="http://schemas.microsoft.com/office/powerpoint/2010/main" val="101602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E55C617-89A9-4692-A195-BCE17FA5DABC}" type="slidenum">
              <a:rPr lang="en-US" smtClean="0"/>
              <a:t>20</a:t>
            </a:fld>
            <a:endParaRPr lang="en-US"/>
          </a:p>
        </p:txBody>
      </p:sp>
    </p:spTree>
    <p:extLst>
      <p:ext uri="{BB962C8B-B14F-4D97-AF65-F5344CB8AC3E}">
        <p14:creationId xmlns:p14="http://schemas.microsoft.com/office/powerpoint/2010/main" val="3038053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596900" y="4413250"/>
            <a:ext cx="5588000" cy="4177665"/>
          </a:xfrm>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21</a:t>
            </a:fld>
            <a:endParaRPr lang="en-US"/>
          </a:p>
        </p:txBody>
      </p:sp>
    </p:spTree>
    <p:extLst>
      <p:ext uri="{BB962C8B-B14F-4D97-AF65-F5344CB8AC3E}">
        <p14:creationId xmlns:p14="http://schemas.microsoft.com/office/powerpoint/2010/main" val="29528151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22</a:t>
            </a:fld>
            <a:endParaRPr lang="en-US"/>
          </a:p>
        </p:txBody>
      </p:sp>
    </p:spTree>
    <p:extLst>
      <p:ext uri="{BB962C8B-B14F-4D97-AF65-F5344CB8AC3E}">
        <p14:creationId xmlns:p14="http://schemas.microsoft.com/office/powerpoint/2010/main" val="29528151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23</a:t>
            </a:fld>
            <a:endParaRPr lang="en-US"/>
          </a:p>
        </p:txBody>
      </p:sp>
    </p:spTree>
    <p:extLst>
      <p:ext uri="{BB962C8B-B14F-4D97-AF65-F5344CB8AC3E}">
        <p14:creationId xmlns:p14="http://schemas.microsoft.com/office/powerpoint/2010/main" val="2201071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First</a:t>
            </a:r>
            <a:r>
              <a:rPr lang="en-GB" baseline="0" dirty="0" smtClean="0"/>
              <a:t> consider broad prioritisation questions – what types of case / activities should the CA pursue – then consider narrower question of screening, prioritising and processing particular case types.  In other words, priority setting does not stop at case selection.</a:t>
            </a:r>
          </a:p>
          <a:p>
            <a:r>
              <a:rPr lang="en-GB" baseline="0" dirty="0" smtClean="0"/>
              <a:t>Third and fourth parts to address the merger review process (which, in its phased approach, will share common elements with screening other case types, e.g. cartels and unilateral conduct), and present a notification and information gathering exercise in the context of a simple merger hypothetical.</a:t>
            </a: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2</a:t>
            </a:fld>
            <a:endParaRPr lang="en-GB"/>
          </a:p>
        </p:txBody>
      </p:sp>
    </p:spTree>
    <p:extLst>
      <p:ext uri="{BB962C8B-B14F-4D97-AF65-F5344CB8AC3E}">
        <p14:creationId xmlns:p14="http://schemas.microsoft.com/office/powerpoint/2010/main" val="13594466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24</a:t>
            </a:fld>
            <a:endParaRPr lang="en-US"/>
          </a:p>
        </p:txBody>
      </p:sp>
    </p:spTree>
    <p:extLst>
      <p:ext uri="{BB962C8B-B14F-4D97-AF65-F5344CB8AC3E}">
        <p14:creationId xmlns:p14="http://schemas.microsoft.com/office/powerpoint/2010/main" val="22010710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25</a:t>
            </a:fld>
            <a:endParaRPr lang="en-US"/>
          </a:p>
        </p:txBody>
      </p:sp>
    </p:spTree>
    <p:extLst>
      <p:ext uri="{BB962C8B-B14F-4D97-AF65-F5344CB8AC3E}">
        <p14:creationId xmlns:p14="http://schemas.microsoft.com/office/powerpoint/2010/main" val="2201071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26</a:t>
            </a:fld>
            <a:endParaRPr lang="en-US"/>
          </a:p>
        </p:txBody>
      </p:sp>
    </p:spTree>
    <p:extLst>
      <p:ext uri="{BB962C8B-B14F-4D97-AF65-F5344CB8AC3E}">
        <p14:creationId xmlns:p14="http://schemas.microsoft.com/office/powerpoint/2010/main" val="22010710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27</a:t>
            </a:fld>
            <a:endParaRPr lang="en-US"/>
          </a:p>
        </p:txBody>
      </p:sp>
    </p:spTree>
    <p:extLst>
      <p:ext uri="{BB962C8B-B14F-4D97-AF65-F5344CB8AC3E}">
        <p14:creationId xmlns:p14="http://schemas.microsoft.com/office/powerpoint/2010/main" val="22010710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r>
              <a:rPr lang="en-GB" dirty="0" smtClean="0"/>
              <a:t>In 2005, the FTC reviewed the Blockbuster/Hollywood Video</a:t>
            </a:r>
            <a:r>
              <a:rPr lang="en-GB" baseline="0" dirty="0" smtClean="0"/>
              <a:t> transaction before the emerging popularity of internet downloads and streaming of movies. The parties abandoned the transaction. </a:t>
            </a:r>
            <a:endParaRPr lang="en-US" dirty="0" smtClean="0"/>
          </a:p>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28</a:t>
            </a:fld>
            <a:endParaRPr lang="en-US"/>
          </a:p>
        </p:txBody>
      </p:sp>
    </p:spTree>
    <p:extLst>
      <p:ext uri="{BB962C8B-B14F-4D97-AF65-F5344CB8AC3E}">
        <p14:creationId xmlns:p14="http://schemas.microsoft.com/office/powerpoint/2010/main" val="2201071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CA goal is usually to support consumer welfare by preventing firms from illicitly gaining and preserving </a:t>
            </a:r>
            <a:r>
              <a:rPr lang="en-US" sz="1200" dirty="0" smtClean="0">
                <a:solidFill>
                  <a:srgbClr val="880202"/>
                </a:solidFill>
              </a:rPr>
              <a:t>market power</a:t>
            </a:r>
            <a:r>
              <a:rPr lang="en-US" sz="1200" dirty="0" smtClean="0"/>
              <a:t> </a:t>
            </a:r>
          </a:p>
          <a:p>
            <a:endParaRPr lang="en-US" dirty="0"/>
          </a:p>
        </p:txBody>
      </p:sp>
      <p:sp>
        <p:nvSpPr>
          <p:cNvPr id="4" name="Slide Number Placeholder 3"/>
          <p:cNvSpPr>
            <a:spLocks noGrp="1"/>
          </p:cNvSpPr>
          <p:nvPr>
            <p:ph type="sldNum" sz="quarter" idx="10"/>
          </p:nvPr>
        </p:nvSpPr>
        <p:spPr/>
        <p:txBody>
          <a:bodyPr/>
          <a:lstStyle/>
          <a:p>
            <a:fld id="{8E55C617-89A9-4692-A195-BCE17FA5DABC}" type="slidenum">
              <a:rPr lang="en-US" smtClean="0"/>
              <a:t>3</a:t>
            </a:fld>
            <a:endParaRPr lang="en-US"/>
          </a:p>
        </p:txBody>
      </p:sp>
    </p:spTree>
    <p:extLst>
      <p:ext uri="{BB962C8B-B14F-4D97-AF65-F5344CB8AC3E}">
        <p14:creationId xmlns:p14="http://schemas.microsoft.com/office/powerpoint/2010/main" val="2810303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 “Target discretion” / prioritisation is the ability of a CA to prioritize, shelve and even set aside cases (including cases arising from complaints) on subjective, policy, grounds (for instance, following a cost-benefit analysis), rather than on objective grounds (for instance, incomplete submission, etc.), which most CAs are entitled to do. It allows agencies to establish an optimal portfolio of activities. It can help answer the question: “What combination of law enforcement, advocacy, research and development, rulemaking, guidelines, advisory opinions, consumer and business education, encouragement of industry self-regulation, etc. should the agency use to realise the objectives set out in its strategic plan?” </a:t>
            </a:r>
            <a:r>
              <a:rPr lang="en-GB" dirty="0" smtClean="0">
                <a:hlinkClick r:id="rId3"/>
              </a:rPr>
              <a:t>http://www.internationalcompetitionnetwork.org/uploads/library/doc744.pdf</a:t>
            </a:r>
            <a:r>
              <a:rPr lang="en-GB" dirty="0" smtClean="0"/>
              <a:t>, page 30</a:t>
            </a:r>
          </a:p>
          <a:p>
            <a:endParaRPr lang="en-GB" dirty="0" smtClean="0"/>
          </a:p>
          <a:p>
            <a:r>
              <a:rPr lang="en-GB" dirty="0" smtClean="0"/>
              <a:t>Why?</a:t>
            </a:r>
            <a:r>
              <a:rPr lang="en-GB" baseline="0" dirty="0" smtClean="0"/>
              <a:t> - </a:t>
            </a:r>
            <a:r>
              <a:rPr lang="en-GB" dirty="0" smtClean="0"/>
              <a:t>Aim is to allow CAs to organise their resources so as to focus on those interventions that are most needed and/or are likely to have the highest impact, while recognising</a:t>
            </a:r>
            <a:r>
              <a:rPr lang="en-GB" baseline="0" dirty="0" smtClean="0"/>
              <a:t> need to balance type 1 and type 2 errors (i.e. assessing the relative costs of incurring and avoiding false positives and false negatives). The goal is to devise a general rule that is administrable and that is likely to maximize expected benefits net of expected costs, paying particular attention to the costs of enforcement and compliance. Costs would include harm from anticompetitive practices and inefficiencies, but also the direct and opportunity costs that result from misdirected enforcement effort. Competition policy debate employs the familiar terms, describing a mistaken finding of liability as a Type I error and a mistaken oversight that permits anti-competitive conduct as a Type II error.</a:t>
            </a:r>
            <a:endParaRPr lang="en-GB" dirty="0" smtClean="0"/>
          </a:p>
          <a:p>
            <a:endParaRPr lang="en-GB" dirty="0" smtClean="0"/>
          </a:p>
          <a:p>
            <a:r>
              <a:rPr lang="en-GB" dirty="0" smtClean="0"/>
              <a:t>How? - Most of the CAs set priorities in their work by identifying activities (e.g. fighting cartels) and sectors (e.g. construction) on which to concentrate their resources. Some CAs are under an obligation to do so, while others do it voluntarily. The choice of these priorities is based on different criteria and sources of information.</a:t>
            </a:r>
          </a:p>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4</a:t>
            </a:fld>
            <a:endParaRPr lang="en-GB"/>
          </a:p>
        </p:txBody>
      </p:sp>
    </p:spTree>
    <p:extLst>
      <p:ext uri="{BB962C8B-B14F-4D97-AF65-F5344CB8AC3E}">
        <p14:creationId xmlns:p14="http://schemas.microsoft.com/office/powerpoint/2010/main" val="1301348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Three criteria are generally used by agencies when setting up their priorities: first, whether the project/activity is linked to a potential impact on consumer welfare or the economy; second, whether the project/activity constitutes a key sector of the economy; third, factors linked to institutional and procedural considerations. </a:t>
            </a:r>
            <a:r>
              <a:rPr lang="en-GB" dirty="0" smtClean="0">
                <a:hlinkClick r:id="rId3"/>
              </a:rPr>
              <a:t>http://unctad.org/meetings/en/SessionalDocuments/ciclpd20_en.pdf</a:t>
            </a:r>
            <a:endParaRPr lang="en-GB" dirty="0" smtClean="0"/>
          </a:p>
          <a:p>
            <a:endParaRPr lang="en-GB" dirty="0" smtClean="0"/>
          </a:p>
          <a:p>
            <a:r>
              <a:rPr lang="en-GB" dirty="0" smtClean="0"/>
              <a:t>See also </a:t>
            </a:r>
            <a:r>
              <a:rPr lang="en-GB" dirty="0" smtClean="0">
                <a:hlinkClick r:id="rId4"/>
              </a:rPr>
              <a:t>http://www.internationalcompetitionnetwork.org/uploads/library/doc744.pdf</a:t>
            </a:r>
            <a:r>
              <a:rPr lang="en-GB" dirty="0" smtClean="0"/>
              <a:t>, pages 31 – 24</a:t>
            </a:r>
          </a:p>
          <a:p>
            <a:endParaRPr lang="en-GB" dirty="0" smtClean="0"/>
          </a:p>
          <a:p>
            <a:r>
              <a:rPr lang="en-GB" dirty="0" smtClean="0"/>
              <a:t>And </a:t>
            </a:r>
            <a:r>
              <a:rPr lang="en-GB" dirty="0" smtClean="0">
                <a:hlinkClick r:id="rId5"/>
              </a:rPr>
              <a:t>http://www.oft.gov.uk/shared_oft/press_release_attachments/compcriteria.pdf</a:t>
            </a:r>
            <a:r>
              <a:rPr lang="en-GB" dirty="0" smtClean="0"/>
              <a:t> and </a:t>
            </a:r>
            <a:r>
              <a:rPr lang="en-GB" dirty="0" smtClean="0">
                <a:hlinkClick r:id="rId6"/>
              </a:rPr>
              <a:t>http://www.oft.gov.uk/shared_oft/about_oft/oft953.pdf</a:t>
            </a: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5</a:t>
            </a:fld>
            <a:endParaRPr lang="en-GB"/>
          </a:p>
        </p:txBody>
      </p:sp>
    </p:spTree>
    <p:extLst>
      <p:ext uri="{BB962C8B-B14F-4D97-AF65-F5344CB8AC3E}">
        <p14:creationId xmlns:p14="http://schemas.microsoft.com/office/powerpoint/2010/main" val="13757767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6</a:t>
            </a:fld>
            <a:endParaRPr lang="en-GB"/>
          </a:p>
        </p:txBody>
      </p:sp>
    </p:spTree>
    <p:extLst>
      <p:ext uri="{BB962C8B-B14F-4D97-AF65-F5344CB8AC3E}">
        <p14:creationId xmlns:p14="http://schemas.microsoft.com/office/powerpoint/2010/main" val="1375776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r>
              <a:rPr lang="en-GB" dirty="0" smtClean="0">
                <a:hlinkClick r:id="rId3"/>
              </a:rPr>
              <a:t>http://www.internationalcompetitionnetwork.org/uploads/library/doc326.pdf</a:t>
            </a:r>
            <a:endParaRPr lang="en-GB" dirty="0" smtClean="0"/>
          </a:p>
          <a:p>
            <a:pPr eaLnBrk="0" hangingPunct="0">
              <a:spcBef>
                <a:spcPct val="50000"/>
              </a:spcBef>
              <a:buClrTx/>
              <a:buSzTx/>
              <a:buFont typeface="Arial" charset="0"/>
              <a:buNone/>
            </a:pPr>
            <a:endParaRPr lang="en-GB" dirty="0" smtClean="0"/>
          </a:p>
          <a:p>
            <a:r>
              <a:rPr lang="en-US" altLang="zh-TW" dirty="0">
                <a:latin typeface="Arial" pitchFamily="34" charset="0"/>
                <a:ea typeface="新細明體" charset="-120"/>
                <a:cs typeface="Arial" pitchFamily="34" charset="0"/>
              </a:rPr>
              <a:t>Goals of thresholds</a:t>
            </a:r>
          </a:p>
          <a:p>
            <a:r>
              <a:rPr lang="en-US" altLang="zh-TW" dirty="0">
                <a:latin typeface="Arial" pitchFamily="34" charset="0"/>
                <a:ea typeface="新細明體" charset="-120"/>
                <a:cs typeface="Arial" pitchFamily="34" charset="0"/>
              </a:rPr>
              <a:t>Consider different types of thresholds</a:t>
            </a:r>
          </a:p>
          <a:p>
            <a:pPr defTabSz="929579">
              <a:defRPr/>
            </a:pPr>
            <a:r>
              <a:rPr lang="en-US" altLang="zh-TW" dirty="0">
                <a:latin typeface="Arial" pitchFamily="34" charset="0"/>
                <a:ea typeface="新細明體" charset="-120"/>
                <a:cs typeface="Arial" pitchFamily="34" charset="0"/>
              </a:rPr>
              <a:t>	Compare thresholds with similarly situated jurisdictions.</a:t>
            </a:r>
          </a:p>
          <a:p>
            <a:r>
              <a:rPr lang="en-US" altLang="zh-TW" dirty="0">
                <a:latin typeface="Arial" pitchFamily="34" charset="0"/>
                <a:ea typeface="新細明體" charset="-120"/>
                <a:cs typeface="Arial" pitchFamily="34" charset="0"/>
              </a:rPr>
              <a:t>Benchmarking based on past experience </a:t>
            </a:r>
          </a:p>
          <a:p>
            <a:r>
              <a:rPr lang="en-US" altLang="zh-TW" dirty="0">
                <a:latin typeface="Arial" pitchFamily="34" charset="0"/>
                <a:ea typeface="新細明體" charset="-120"/>
                <a:cs typeface="Arial" pitchFamily="34" charset="0"/>
              </a:rPr>
              <a:t>Introduce flexibility for future reform</a:t>
            </a:r>
          </a:p>
          <a:p>
            <a:pPr lvl="1"/>
            <a:r>
              <a:rPr lang="en-GB" sz="1600" dirty="0" smtClean="0">
                <a:latin typeface="Arial" pitchFamily="34" charset="0"/>
                <a:cs typeface="Arial" pitchFamily="34" charset="0"/>
              </a:rPr>
              <a:t>Examples</a:t>
            </a:r>
          </a:p>
          <a:p>
            <a:pPr lvl="2"/>
            <a:r>
              <a:rPr lang="en-GB" sz="1400" dirty="0" smtClean="0">
                <a:latin typeface="Arial" pitchFamily="34" charset="0"/>
                <a:cs typeface="Arial" pitchFamily="34" charset="0"/>
              </a:rPr>
              <a:t>South Africa: Combined assets and turnover – value of the proposed merger equals or exceeds $560 million (calculated by either combining the annual turnover of both firms or their assets), </a:t>
            </a:r>
            <a:r>
              <a:rPr lang="en-GB" sz="1400" u="sng" dirty="0" smtClean="0">
                <a:latin typeface="Arial" pitchFamily="34" charset="0"/>
                <a:cs typeface="Arial" pitchFamily="34" charset="0"/>
              </a:rPr>
              <a:t>and</a:t>
            </a:r>
            <a:r>
              <a:rPr lang="en-GB" sz="1400" dirty="0" smtClean="0">
                <a:latin typeface="Arial" pitchFamily="34" charset="0"/>
                <a:cs typeface="Arial" pitchFamily="34" charset="0"/>
              </a:rPr>
              <a:t> the annual turnover or asset value of the transferred/target firm is at least R80 million.</a:t>
            </a:r>
          </a:p>
          <a:p>
            <a:pPr lvl="2"/>
            <a:r>
              <a:rPr lang="en-GB" sz="1400" dirty="0" smtClean="0">
                <a:latin typeface="Arial" pitchFamily="34" charset="0"/>
                <a:cs typeface="Arial" pitchFamily="34" charset="0"/>
              </a:rPr>
              <a:t>USA: Size of deal - &gt;$283.6m always reportable; $70.9m to $283.6m if one party has at $141.8m </a:t>
            </a:r>
            <a:r>
              <a:rPr lang="en-GB" sz="1400" u="sng" dirty="0" smtClean="0">
                <a:latin typeface="Arial" pitchFamily="34" charset="0"/>
                <a:cs typeface="Arial" pitchFamily="34" charset="0"/>
              </a:rPr>
              <a:t>and</a:t>
            </a:r>
            <a:r>
              <a:rPr lang="en-GB" sz="1400" dirty="0" smtClean="0">
                <a:latin typeface="Arial" pitchFamily="34" charset="0"/>
                <a:cs typeface="Arial" pitchFamily="34" charset="0"/>
              </a:rPr>
              <a:t> other party has at least $14.2m</a:t>
            </a:r>
            <a:endParaRPr lang="en-GB" sz="2200" dirty="0" smtClean="0">
              <a:latin typeface="Arial" pitchFamily="34" charset="0"/>
              <a:cs typeface="Arial" pitchFamily="34" charset="0"/>
            </a:endParaRPr>
          </a:p>
          <a:p>
            <a:pPr eaLnBrk="0" hangingPunct="0">
              <a:spcBef>
                <a:spcPct val="50000"/>
              </a:spcBef>
              <a:buClrTx/>
              <a:buSzTx/>
              <a:buFont typeface="Arial" charset="0"/>
              <a:buNone/>
            </a:pP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7</a:t>
            </a:fld>
            <a:endParaRPr lang="en-GB"/>
          </a:p>
        </p:txBody>
      </p:sp>
    </p:spTree>
    <p:extLst>
      <p:ext uri="{BB962C8B-B14F-4D97-AF65-F5344CB8AC3E}">
        <p14:creationId xmlns:p14="http://schemas.microsoft.com/office/powerpoint/2010/main" val="31142380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8</a:t>
            </a:fld>
            <a:endParaRPr lang="en-GB"/>
          </a:p>
        </p:txBody>
      </p:sp>
    </p:spTree>
    <p:extLst>
      <p:ext uri="{BB962C8B-B14F-4D97-AF65-F5344CB8AC3E}">
        <p14:creationId xmlns:p14="http://schemas.microsoft.com/office/powerpoint/2010/main" val="31142380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spcBef>
                <a:spcPct val="50000"/>
              </a:spcBef>
              <a:buClrTx/>
              <a:buSzTx/>
              <a:buFont typeface="Arial" charset="0"/>
              <a:buNone/>
            </a:pPr>
            <a:r>
              <a:rPr lang="en-GB" dirty="0" smtClean="0"/>
              <a:t>Outline of ICN good practice</a:t>
            </a:r>
            <a:r>
              <a:rPr lang="en-GB" baseline="0" dirty="0" smtClean="0"/>
              <a:t> techniques</a:t>
            </a:r>
            <a:endParaRPr lang="en-GB" dirty="0"/>
          </a:p>
        </p:txBody>
      </p:sp>
      <p:sp>
        <p:nvSpPr>
          <p:cNvPr id="4" name="Slide Number Placeholder 3"/>
          <p:cNvSpPr>
            <a:spLocks noGrp="1"/>
          </p:cNvSpPr>
          <p:nvPr>
            <p:ph type="sldNum" sz="quarter" idx="10"/>
          </p:nvPr>
        </p:nvSpPr>
        <p:spPr/>
        <p:txBody>
          <a:bodyPr/>
          <a:lstStyle/>
          <a:p>
            <a:fld id="{4E5C7044-6C65-47FF-AEF9-322DAA1E7087}" type="slidenum">
              <a:rPr lang="en-GB" smtClean="0"/>
              <a:t>12</a:t>
            </a:fld>
            <a:endParaRPr lang="en-GB"/>
          </a:p>
        </p:txBody>
      </p:sp>
    </p:spTree>
    <p:extLst>
      <p:ext uri="{BB962C8B-B14F-4D97-AF65-F5344CB8AC3E}">
        <p14:creationId xmlns:p14="http://schemas.microsoft.com/office/powerpoint/2010/main" val="3114238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655212B-E570-4C42-9E56-6A48FC897755}" type="datetime1">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CE981-949C-46D7-8CBD-91BCEDE01B1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074CDCE-E803-444F-BDD2-D8CD6C0AB829}" type="datetime1">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CE981-949C-46D7-8CBD-91BCEDE01B1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884E944E-740C-4EC2-8874-9A82E8A910C6}" type="datetime1">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CE981-949C-46D7-8CBD-91BCEDE01B16}"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848600" cy="533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2954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3810000" cy="4876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F907C-4500-40E8-8D16-3E064375EB2F}" type="slidenum">
              <a:rPr lang="en-US"/>
              <a:pPr>
                <a:defRPr/>
              </a:pPr>
              <a:t>‹#›</a:t>
            </a:fld>
            <a:endParaRPr lang="en-US"/>
          </a:p>
        </p:txBody>
      </p:sp>
    </p:spTree>
    <p:extLst>
      <p:ext uri="{BB962C8B-B14F-4D97-AF65-F5344CB8AC3E}">
        <p14:creationId xmlns:p14="http://schemas.microsoft.com/office/powerpoint/2010/main" val="4205772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CCB2B3-AF4E-4EA3-A10F-E8788C6F7A00}" type="datetime1">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CE981-949C-46D7-8CBD-91BCEDE01B16}"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6B2A7-0CA8-442A-98DA-CB9870326A01}" type="datetime1">
              <a:rPr lang="en-US" smtClean="0"/>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ACE981-949C-46D7-8CBD-91BCEDE01B1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343D29E-C4F4-4033-A490-3E4CF9888DBE}" type="datetime1">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ACE981-949C-46D7-8CBD-91BCEDE01B16}"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A96C470-39E0-460A-B8A9-0726A52BAFFC}" type="datetime1">
              <a:rPr lang="en-US" smtClean="0"/>
              <a:t>9/2/2014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ACE981-949C-46D7-8CBD-91BCEDE01B1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0C20B8-D476-4161-8C9B-239A65CB6328}" type="datetime1">
              <a:rPr lang="en-US" smtClean="0"/>
              <a:t>9/2/2014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ACE981-949C-46D7-8CBD-91BCEDE01B1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49DB132-2796-48CC-BA6E-92969DEAC4CE}" type="datetime1">
              <a:rPr lang="en-US" smtClean="0"/>
              <a:t>9/2/2014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ACE981-949C-46D7-8CBD-91BCEDE01B1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79E3D94-9424-447A-8645-09EA3F60777E}" type="datetime1">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ACE981-949C-46D7-8CBD-91BCEDE01B16}"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4E3A65-C37E-4553-A728-5A166C2514DE}" type="datetime1">
              <a:rPr lang="en-US" smtClean="0"/>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ACE981-949C-46D7-8CBD-91BCEDE01B16}"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FFA39672-E5B1-48F8-AB06-F99250B1CCC5}" type="datetime1">
              <a:rPr lang="en-US" smtClean="0"/>
              <a:t>9/2/2014</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2ACE981-949C-46D7-8CBD-91BCEDE01B16}"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ederal-trade-commission-ftc-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07419" y="228600"/>
            <a:ext cx="1343207" cy="132733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98813" y="2677180"/>
            <a:ext cx="8291896" cy="954107"/>
          </a:xfrm>
          <a:prstGeom prst="rect">
            <a:avLst/>
          </a:prstGeom>
          <a:noFill/>
        </p:spPr>
        <p:txBody>
          <a:bodyPr wrap="square" rtlCol="0">
            <a:spAutoFit/>
          </a:bodyPr>
          <a:lstStyle/>
          <a:p>
            <a:pPr algn="ctr"/>
            <a:r>
              <a:rPr lang="en-US" sz="2800" b="1" dirty="0" smtClean="0">
                <a:solidFill>
                  <a:prstClr val="black"/>
                </a:solidFill>
              </a:rPr>
              <a:t>Financial Issues: Competition Case Study</a:t>
            </a:r>
          </a:p>
          <a:p>
            <a:pPr algn="ctr"/>
            <a:r>
              <a:rPr lang="en-US" sz="2800" b="1" dirty="0" smtClean="0">
                <a:solidFill>
                  <a:prstClr val="black"/>
                </a:solidFill>
              </a:rPr>
              <a:t>Case Selection</a:t>
            </a:r>
            <a:endParaRPr lang="en-US" sz="2800" b="1" dirty="0">
              <a:solidFill>
                <a:prstClr val="black"/>
              </a:solidFill>
            </a:endParaRP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3434351"/>
            <a:ext cx="2286000" cy="212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152400" y="1447800"/>
            <a:ext cx="8991600" cy="1143000"/>
          </a:xfrm>
        </p:spPr>
        <p:txBody>
          <a:bodyPr>
            <a:noAutofit/>
          </a:bodyPr>
          <a:lstStyle/>
          <a:p>
            <a:pPr marL="182880" indent="0">
              <a:buNone/>
            </a:pPr>
            <a:r>
              <a:rPr lang="en-US" sz="3200" b="1" dirty="0" smtClean="0"/>
              <a:t>The Sixth Annual African Dialogue </a:t>
            </a:r>
            <a:br>
              <a:rPr lang="en-US" sz="3200" b="1" dirty="0" smtClean="0"/>
            </a:br>
            <a:r>
              <a:rPr lang="en-US" sz="3200" b="1" dirty="0" smtClean="0"/>
              <a:t>Consumer Protection Conference</a:t>
            </a:r>
            <a:endParaRPr lang="en-US" sz="3200" dirty="0"/>
          </a:p>
        </p:txBody>
      </p:sp>
      <p:sp>
        <p:nvSpPr>
          <p:cNvPr id="12" name="Subtitle 4"/>
          <p:cNvSpPr txBox="1">
            <a:spLocks/>
          </p:cNvSpPr>
          <p:nvPr/>
        </p:nvSpPr>
        <p:spPr>
          <a:xfrm>
            <a:off x="1066801" y="4495800"/>
            <a:ext cx="6722926" cy="2227864"/>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2800" dirty="0" smtClean="0">
                <a:solidFill>
                  <a:prstClr val="black"/>
                </a:solidFill>
              </a:rPr>
              <a:t>Lilongwe, Malawi</a:t>
            </a:r>
          </a:p>
          <a:p>
            <a:pPr marL="0" indent="0" algn="ctr">
              <a:buFont typeface="Arial" pitchFamily="34" charset="0"/>
              <a:buNone/>
            </a:pPr>
            <a:r>
              <a:rPr lang="en-US" sz="2800" dirty="0" smtClean="0">
                <a:solidFill>
                  <a:prstClr val="black"/>
                </a:solidFill>
              </a:rPr>
              <a:t>September 2014</a:t>
            </a:r>
          </a:p>
          <a:p>
            <a:pPr marL="0" indent="0" algn="ctr">
              <a:buFont typeface="Arial" pitchFamily="34" charset="0"/>
              <a:buNone/>
            </a:pPr>
            <a:endParaRPr lang="en-US" sz="2000" dirty="0" smtClean="0">
              <a:solidFill>
                <a:prstClr val="black"/>
              </a:solidFill>
            </a:endParaRPr>
          </a:p>
          <a:p>
            <a:pPr marL="0" indent="0" algn="ctr">
              <a:buFont typeface="Arial" pitchFamily="34" charset="0"/>
              <a:buNone/>
            </a:pPr>
            <a:endParaRPr lang="en-US" sz="2000" dirty="0" smtClean="0">
              <a:solidFill>
                <a:prstClr val="black"/>
              </a:solidFill>
            </a:endParaRPr>
          </a:p>
          <a:p>
            <a:pPr marL="0" indent="0" algn="ctr">
              <a:buFont typeface="Arial" pitchFamily="34" charset="0"/>
              <a:buNone/>
            </a:pPr>
            <a:r>
              <a:rPr lang="en-US" sz="2000" dirty="0" smtClean="0">
                <a:solidFill>
                  <a:prstClr val="black"/>
                </a:solidFill>
              </a:rPr>
              <a:t>Charles Harwood  U.S. Federal Trade Commission</a:t>
            </a:r>
            <a:endParaRPr lang="en-US" sz="2000" dirty="0">
              <a:solidFill>
                <a:prstClr val="black"/>
              </a:solidFill>
            </a:endParaRPr>
          </a:p>
        </p:txBody>
      </p:sp>
    </p:spTree>
    <p:extLst>
      <p:ext uri="{BB962C8B-B14F-4D97-AF65-F5344CB8AC3E}">
        <p14:creationId xmlns:p14="http://schemas.microsoft.com/office/powerpoint/2010/main" val="2340530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381000" y="228600"/>
            <a:ext cx="8153400" cy="1524000"/>
          </a:xfrm>
        </p:spPr>
        <p:txBody>
          <a:bodyPr>
            <a:normAutofit/>
          </a:bodyPr>
          <a:lstStyle/>
          <a:p>
            <a:r>
              <a:rPr lang="en-US" sz="3600" dirty="0" smtClean="0">
                <a:latin typeface="Arial" pitchFamily="34" charset="0"/>
                <a:cs typeface="Arial" pitchFamily="34" charset="0"/>
              </a:rPr>
              <a:t>Anticompetitive Agreements (Collusion)</a:t>
            </a:r>
          </a:p>
        </p:txBody>
      </p:sp>
      <p:sp>
        <p:nvSpPr>
          <p:cNvPr id="28675" name="Rectangle 3"/>
          <p:cNvSpPr>
            <a:spLocks noGrp="1" noChangeArrowheads="1"/>
          </p:cNvSpPr>
          <p:nvPr>
            <p:ph type="body" sz="half" idx="4294967295"/>
          </p:nvPr>
        </p:nvSpPr>
        <p:spPr>
          <a:xfrm>
            <a:off x="693683" y="2971800"/>
            <a:ext cx="3962400" cy="2667000"/>
          </a:xfrm>
          <a:prstGeom prst="rect">
            <a:avLst/>
          </a:prstGeom>
        </p:spPr>
        <p:txBody>
          <a:bodyPr>
            <a:normAutofit/>
          </a:bodyPr>
          <a:lstStyle/>
          <a:p>
            <a:pPr>
              <a:buFontTx/>
              <a:buNone/>
            </a:pPr>
            <a:r>
              <a:rPr lang="en-US" sz="2400" b="1" dirty="0" smtClean="0">
                <a:cs typeface="Arial" pitchFamily="34" charset="0"/>
              </a:rPr>
              <a:t>Agreements Illegal </a:t>
            </a:r>
            <a:r>
              <a:rPr lang="en-US" sz="2400" b="1" dirty="0" smtClean="0">
                <a:solidFill>
                  <a:srgbClr val="FF0000"/>
                </a:solidFill>
                <a:cs typeface="Arial" pitchFamily="34" charset="0"/>
              </a:rPr>
              <a:t>“per se”</a:t>
            </a:r>
            <a:r>
              <a:rPr lang="en-US" dirty="0" smtClean="0">
                <a:solidFill>
                  <a:srgbClr val="FF0000"/>
                </a:solidFill>
                <a:cs typeface="Arial" pitchFamily="34" charset="0"/>
              </a:rPr>
              <a:t> </a:t>
            </a:r>
          </a:p>
          <a:p>
            <a:r>
              <a:rPr lang="en-US" sz="2000" dirty="0" smtClean="0">
                <a:cs typeface="Arial" pitchFamily="34" charset="0"/>
              </a:rPr>
              <a:t>Purpose and effect are irrelevant</a:t>
            </a:r>
          </a:p>
          <a:p>
            <a:r>
              <a:rPr lang="en-US" sz="2000" dirty="0" smtClean="0">
                <a:cs typeface="Arial" pitchFamily="34" charset="0"/>
              </a:rPr>
              <a:t>These include</a:t>
            </a:r>
            <a:r>
              <a:rPr lang="en-US" sz="2000" dirty="0" smtClean="0">
                <a:solidFill>
                  <a:srgbClr val="FF0000"/>
                </a:solidFill>
                <a:cs typeface="Arial" pitchFamily="34" charset="0"/>
              </a:rPr>
              <a:t> cartels</a:t>
            </a:r>
            <a:r>
              <a:rPr lang="en-US" sz="2000" dirty="0" smtClean="0">
                <a:cs typeface="Arial" pitchFamily="34" charset="0"/>
              </a:rPr>
              <a:t> and other agreements that by nature almost always injure competition</a:t>
            </a:r>
          </a:p>
          <a:p>
            <a:pPr>
              <a:buFontTx/>
              <a:buNone/>
            </a:pPr>
            <a:endParaRPr lang="en-US" sz="2000" dirty="0" smtClean="0"/>
          </a:p>
        </p:txBody>
      </p:sp>
      <p:sp>
        <p:nvSpPr>
          <p:cNvPr id="28676" name="Rectangle 4"/>
          <p:cNvSpPr>
            <a:spLocks noGrp="1" noChangeArrowheads="1"/>
          </p:cNvSpPr>
          <p:nvPr>
            <p:ph type="body" sz="half" idx="4294967295"/>
          </p:nvPr>
        </p:nvSpPr>
        <p:spPr>
          <a:xfrm>
            <a:off x="4616669" y="2846771"/>
            <a:ext cx="3810000" cy="2728913"/>
          </a:xfrm>
          <a:prstGeom prst="rect">
            <a:avLst/>
          </a:prstGeom>
        </p:spPr>
        <p:txBody>
          <a:bodyPr>
            <a:normAutofit/>
          </a:bodyPr>
          <a:lstStyle/>
          <a:p>
            <a:pPr marL="0" indent="0">
              <a:buFontTx/>
              <a:buNone/>
              <a:defRPr/>
            </a:pPr>
            <a:r>
              <a:rPr lang="en-US" sz="2400" b="1" dirty="0" smtClean="0">
                <a:cs typeface="Arial" pitchFamily="34" charset="0"/>
              </a:rPr>
              <a:t>Agreements Judged by </a:t>
            </a:r>
            <a:r>
              <a:rPr lang="en-US" sz="2400" b="1" dirty="0" smtClean="0">
                <a:solidFill>
                  <a:srgbClr val="FF0000"/>
                </a:solidFill>
                <a:cs typeface="Arial" pitchFamily="34" charset="0"/>
              </a:rPr>
              <a:t>“rule of reason”</a:t>
            </a:r>
          </a:p>
          <a:p>
            <a:pPr>
              <a:defRPr/>
            </a:pPr>
            <a:r>
              <a:rPr lang="en-US" sz="2000" dirty="0" smtClean="0">
                <a:cs typeface="Arial" pitchFamily="34" charset="0"/>
              </a:rPr>
              <a:t>May or may not be illegal depending on all of the facts and circumstances, including its purpose, any anticompetitive effects, any benefits from the agreement</a:t>
            </a:r>
          </a:p>
        </p:txBody>
      </p:sp>
      <p:sp>
        <p:nvSpPr>
          <p:cNvPr id="28677" name="Text Box 5"/>
          <p:cNvSpPr txBox="1">
            <a:spLocks noChangeArrowheads="1"/>
          </p:cNvSpPr>
          <p:nvPr/>
        </p:nvSpPr>
        <p:spPr bwMode="auto">
          <a:xfrm>
            <a:off x="685800" y="1905000"/>
            <a:ext cx="79248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pitchFamily="-112" charset="-128"/>
              </a:defRPr>
            </a:lvl1pPr>
            <a:lvl2pPr marL="742950" indent="-285750" eaLnBrk="0" hangingPunct="0">
              <a:defRPr sz="2400">
                <a:solidFill>
                  <a:schemeClr val="tx1"/>
                </a:solidFill>
                <a:latin typeface="Arial" charset="0"/>
                <a:ea typeface="ＭＳ Ｐゴシック" pitchFamily="-112" charset="-128"/>
              </a:defRPr>
            </a:lvl2pPr>
            <a:lvl3pPr marL="1143000" indent="-228600" eaLnBrk="0" hangingPunct="0">
              <a:defRPr sz="2400">
                <a:solidFill>
                  <a:schemeClr val="tx1"/>
                </a:solidFill>
                <a:latin typeface="Arial" charset="0"/>
                <a:ea typeface="ＭＳ Ｐゴシック" pitchFamily="-112" charset="-128"/>
              </a:defRPr>
            </a:lvl3pPr>
            <a:lvl4pPr marL="1600200" indent="-228600" eaLnBrk="0" hangingPunct="0">
              <a:defRPr sz="2400">
                <a:solidFill>
                  <a:schemeClr val="tx1"/>
                </a:solidFill>
                <a:latin typeface="Arial" charset="0"/>
                <a:ea typeface="ＭＳ Ｐゴシック" pitchFamily="-112" charset="-128"/>
              </a:defRPr>
            </a:lvl4pPr>
            <a:lvl5pPr marL="2057400" indent="-228600" eaLnBrk="0" hangingPunct="0">
              <a:defRPr sz="2400">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2" charset="-128"/>
              </a:defRPr>
            </a:lvl9pPr>
          </a:lstStyle>
          <a:p>
            <a:pPr eaLnBrk="1" hangingPunct="1">
              <a:spcBef>
                <a:spcPct val="50000"/>
              </a:spcBef>
            </a:pPr>
            <a:r>
              <a:rPr lang="en-US" dirty="0">
                <a:solidFill>
                  <a:schemeClr val="tx2"/>
                </a:solidFill>
                <a:latin typeface="+mn-lt"/>
                <a:cs typeface="Arial" pitchFamily="34" charset="0"/>
              </a:rPr>
              <a:t>Many laws </a:t>
            </a:r>
            <a:r>
              <a:rPr lang="en-US" dirty="0" smtClean="0">
                <a:solidFill>
                  <a:schemeClr val="tx2"/>
                </a:solidFill>
                <a:latin typeface="+mn-lt"/>
                <a:cs typeface="Arial" pitchFamily="34" charset="0"/>
              </a:rPr>
              <a:t>divide </a:t>
            </a:r>
            <a:r>
              <a:rPr lang="en-US" dirty="0">
                <a:solidFill>
                  <a:schemeClr val="tx2"/>
                </a:solidFill>
                <a:latin typeface="+mn-lt"/>
                <a:cs typeface="Arial" pitchFamily="34" charset="0"/>
              </a:rPr>
              <a:t>anticompetitive agreements between competitors into two groups:</a:t>
            </a:r>
          </a:p>
        </p:txBody>
      </p:sp>
      <p:sp>
        <p:nvSpPr>
          <p:cNvPr id="28678" name="Rectangle 6"/>
          <p:cNvSpPr>
            <a:spLocks noChangeArrowheads="1"/>
          </p:cNvSpPr>
          <p:nvPr/>
        </p:nvSpPr>
        <p:spPr bwMode="auto">
          <a:xfrm>
            <a:off x="685800" y="5638800"/>
            <a:ext cx="75438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42900" indent="-342900" eaLnBrk="0" hangingPunct="0">
              <a:spcBef>
                <a:spcPct val="20000"/>
              </a:spcBef>
              <a:buClr>
                <a:schemeClr val="accent1"/>
              </a:buClr>
              <a:buFont typeface="Candara" panose="020E0502030303020204" pitchFamily="34" charset="0"/>
              <a:buChar char="*"/>
            </a:pPr>
            <a:r>
              <a:rPr lang="en-US" dirty="0">
                <a:solidFill>
                  <a:schemeClr val="tx2"/>
                </a:solidFill>
                <a:cs typeface="Arial" pitchFamily="34" charset="0"/>
              </a:rPr>
              <a:t>Careful analysis may be needed to know which </a:t>
            </a:r>
            <a:r>
              <a:rPr lang="en-US" dirty="0" smtClean="0">
                <a:solidFill>
                  <a:schemeClr val="tx2"/>
                </a:solidFill>
                <a:cs typeface="Arial" pitchFamily="34" charset="0"/>
              </a:rPr>
              <a:t>applies</a:t>
            </a:r>
            <a:endParaRPr lang="en-US" dirty="0">
              <a:solidFill>
                <a:schemeClr val="tx2"/>
              </a:solidFill>
              <a:cs typeface="Arial" pitchFamily="34" charset="0"/>
            </a:endParaRPr>
          </a:p>
        </p:txBody>
      </p:sp>
      <p:sp>
        <p:nvSpPr>
          <p:cNvPr id="28679" name="Text Box 7"/>
          <p:cNvSpPr txBox="1">
            <a:spLocks noChangeArrowheads="1"/>
          </p:cNvSpPr>
          <p:nvPr/>
        </p:nvSpPr>
        <p:spPr bwMode="auto">
          <a:xfrm>
            <a:off x="152400" y="6477000"/>
            <a:ext cx="4953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Arial" charset="0"/>
                <a:ea typeface="ＭＳ Ｐゴシック" pitchFamily="-112" charset="-128"/>
              </a:defRPr>
            </a:lvl1pPr>
            <a:lvl2pPr marL="742950" indent="-285750" eaLnBrk="0" hangingPunct="0">
              <a:defRPr sz="2400">
                <a:solidFill>
                  <a:schemeClr val="tx1"/>
                </a:solidFill>
                <a:latin typeface="Arial" charset="0"/>
                <a:ea typeface="ＭＳ Ｐゴシック" pitchFamily="-112" charset="-128"/>
              </a:defRPr>
            </a:lvl2pPr>
            <a:lvl3pPr marL="1143000" indent="-228600" eaLnBrk="0" hangingPunct="0">
              <a:defRPr sz="2400">
                <a:solidFill>
                  <a:schemeClr val="tx1"/>
                </a:solidFill>
                <a:latin typeface="Arial" charset="0"/>
                <a:ea typeface="ＭＳ Ｐゴシック" pitchFamily="-112" charset="-128"/>
              </a:defRPr>
            </a:lvl3pPr>
            <a:lvl4pPr marL="1600200" indent="-228600" eaLnBrk="0" hangingPunct="0">
              <a:defRPr sz="2400">
                <a:solidFill>
                  <a:schemeClr val="tx1"/>
                </a:solidFill>
                <a:latin typeface="Arial" charset="0"/>
                <a:ea typeface="ＭＳ Ｐゴシック" pitchFamily="-112" charset="-128"/>
              </a:defRPr>
            </a:lvl4pPr>
            <a:lvl5pPr marL="2057400" indent="-228600" eaLnBrk="0" hangingPunct="0">
              <a:defRPr sz="2400">
                <a:solidFill>
                  <a:schemeClr val="tx1"/>
                </a:solidFill>
                <a:latin typeface="Arial" charset="0"/>
                <a:ea typeface="ＭＳ Ｐゴシック" pitchFamily="-112"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112"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112"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112"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112" charset="-128"/>
              </a:defRPr>
            </a:lvl9pPr>
          </a:lstStyle>
          <a:p>
            <a:pPr>
              <a:spcBef>
                <a:spcPct val="50000"/>
              </a:spcBef>
            </a:pPr>
            <a:r>
              <a:rPr lang="en-US" sz="1400" b="1">
                <a:solidFill>
                  <a:schemeClr val="bg1"/>
                </a:solidFill>
                <a:latin typeface="Times New Roman" pitchFamily="18" charset="0"/>
              </a:rPr>
              <a:t>ANTICOMPETITIVE BUSINESS CONDUCT</a:t>
            </a:r>
          </a:p>
        </p:txBody>
      </p:sp>
    </p:spTree>
    <p:extLst>
      <p:ext uri="{BB962C8B-B14F-4D97-AF65-F5344CB8AC3E}">
        <p14:creationId xmlns:p14="http://schemas.microsoft.com/office/powerpoint/2010/main" val="15685009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685800" y="381000"/>
            <a:ext cx="7848600" cy="1371599"/>
          </a:xfrm>
        </p:spPr>
        <p:txBody>
          <a:bodyPr>
            <a:noAutofit/>
          </a:bodyPr>
          <a:lstStyle/>
          <a:p>
            <a:r>
              <a:rPr lang="en-US" dirty="0" smtClean="0">
                <a:latin typeface="Arial" pitchFamily="34" charset="0"/>
                <a:cs typeface="Arial" pitchFamily="34" charset="0"/>
              </a:rPr>
              <a:t>Monopolization / Exclusionary Conduct</a:t>
            </a:r>
          </a:p>
        </p:txBody>
      </p:sp>
      <p:sp>
        <p:nvSpPr>
          <p:cNvPr id="31747" name="Rectangle 3"/>
          <p:cNvSpPr>
            <a:spLocks noGrp="1" noChangeArrowheads="1"/>
          </p:cNvSpPr>
          <p:nvPr>
            <p:ph type="body" idx="1"/>
          </p:nvPr>
        </p:nvSpPr>
        <p:spPr>
          <a:xfrm>
            <a:off x="228600" y="1981200"/>
            <a:ext cx="8686800" cy="4876800"/>
          </a:xfrm>
        </p:spPr>
        <p:txBody>
          <a:bodyPr>
            <a:normAutofit/>
          </a:bodyPr>
          <a:lstStyle/>
          <a:p>
            <a:r>
              <a:rPr lang="en-US" sz="2800" dirty="0" smtClean="0"/>
              <a:t>Monopolization is illegal when a firm:</a:t>
            </a:r>
          </a:p>
          <a:p>
            <a:pPr lvl="1"/>
            <a:r>
              <a:rPr lang="en-US" sz="2400" dirty="0" smtClean="0"/>
              <a:t>Willfully acquires or maintains market power in a relevant market by means </a:t>
            </a:r>
            <a:r>
              <a:rPr lang="en-US" sz="2400" u="sng" dirty="0" smtClean="0"/>
              <a:t>other</a:t>
            </a:r>
            <a:r>
              <a:rPr lang="en-US" sz="2400" dirty="0" smtClean="0"/>
              <a:t> than:</a:t>
            </a:r>
          </a:p>
          <a:p>
            <a:pPr lvl="2"/>
            <a:r>
              <a:rPr lang="en-US" sz="1600" dirty="0" smtClean="0"/>
              <a:t> </a:t>
            </a:r>
            <a:r>
              <a:rPr lang="en-US" sz="1800" dirty="0" smtClean="0"/>
              <a:t>superior product</a:t>
            </a:r>
          </a:p>
          <a:p>
            <a:pPr lvl="2"/>
            <a:r>
              <a:rPr lang="en-US" sz="1800" dirty="0" smtClean="0"/>
              <a:t> superior business acumen</a:t>
            </a:r>
          </a:p>
          <a:p>
            <a:pPr lvl="2"/>
            <a:r>
              <a:rPr lang="en-US" sz="1800" dirty="0" smtClean="0"/>
              <a:t> superior service</a:t>
            </a:r>
          </a:p>
          <a:p>
            <a:pPr lvl="2"/>
            <a:r>
              <a:rPr lang="en-US" sz="1800" dirty="0" smtClean="0"/>
              <a:t> good luck, or similar factors</a:t>
            </a:r>
          </a:p>
          <a:p>
            <a:pPr lvl="1"/>
            <a:r>
              <a:rPr lang="en-US" sz="2400" dirty="0" smtClean="0"/>
              <a:t>Monopolies are not illegal.  Focus is on the exclusionary nature of the conduct.</a:t>
            </a:r>
          </a:p>
          <a:p>
            <a:r>
              <a:rPr lang="en-US" sz="2400" dirty="0" smtClean="0"/>
              <a:t>Some jurisdictions also address “abuse” of dominance, which also addresses how a dominant firm acts in the marketplace, even when dominance was legally obtained</a:t>
            </a:r>
          </a:p>
        </p:txBody>
      </p:sp>
    </p:spTree>
    <p:extLst>
      <p:ext uri="{BB962C8B-B14F-4D97-AF65-F5344CB8AC3E}">
        <p14:creationId xmlns:p14="http://schemas.microsoft.com/office/powerpoint/2010/main" val="27327431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a:bodyPr>
          <a:lstStyle/>
          <a:p>
            <a:r>
              <a:rPr lang="en-GB" sz="3200" dirty="0" smtClean="0">
                <a:latin typeface="Arial" pitchFamily="34" charset="0"/>
                <a:cs typeface="Arial" pitchFamily="34" charset="0"/>
              </a:rPr>
              <a:t>Enforcement Case Selection</a:t>
            </a:r>
            <a:endParaRPr lang="en-GB" sz="3200" dirty="0">
              <a:latin typeface="Arial" pitchFamily="34" charset="0"/>
              <a:cs typeface="Arial" pitchFamily="34" charset="0"/>
            </a:endParaRPr>
          </a:p>
        </p:txBody>
      </p:sp>
      <p:sp>
        <p:nvSpPr>
          <p:cNvPr id="3" name="Content Placeholder 2"/>
          <p:cNvSpPr>
            <a:spLocks noGrp="1"/>
          </p:cNvSpPr>
          <p:nvPr>
            <p:ph sz="quarter" idx="1"/>
          </p:nvPr>
        </p:nvSpPr>
        <p:spPr>
          <a:xfrm>
            <a:off x="228600" y="1752600"/>
            <a:ext cx="8686800" cy="5105400"/>
          </a:xfrm>
        </p:spPr>
        <p:txBody>
          <a:bodyPr>
            <a:normAutofit fontScale="92500" lnSpcReduction="20000"/>
          </a:bodyPr>
          <a:lstStyle/>
          <a:p>
            <a:r>
              <a:rPr lang="en-GB" sz="2600" dirty="0" smtClean="0">
                <a:cs typeface="Arial" pitchFamily="34" charset="0"/>
              </a:rPr>
              <a:t>Three-stage process</a:t>
            </a:r>
          </a:p>
          <a:p>
            <a:pPr lvl="1"/>
            <a:r>
              <a:rPr lang="en-GB" sz="2600" dirty="0" smtClean="0">
                <a:cs typeface="Arial" pitchFamily="34" charset="0"/>
              </a:rPr>
              <a:t>Detection</a:t>
            </a:r>
          </a:p>
          <a:p>
            <a:pPr lvl="1"/>
            <a:r>
              <a:rPr lang="en-GB" sz="2600" dirty="0" smtClean="0">
                <a:cs typeface="Arial" pitchFamily="34" charset="0"/>
              </a:rPr>
              <a:t>Screening / Initiation</a:t>
            </a:r>
          </a:p>
          <a:p>
            <a:pPr lvl="1"/>
            <a:r>
              <a:rPr lang="en-GB" sz="2600" dirty="0" smtClean="0">
                <a:cs typeface="Arial" pitchFamily="34" charset="0"/>
              </a:rPr>
              <a:t>Investigation</a:t>
            </a:r>
          </a:p>
          <a:p>
            <a:r>
              <a:rPr lang="en-GB" sz="2600" dirty="0" smtClean="0">
                <a:cs typeface="Arial" pitchFamily="34" charset="0"/>
              </a:rPr>
              <a:t>Detection: ideally a combination of proactive and reactive approaches</a:t>
            </a:r>
          </a:p>
          <a:p>
            <a:pPr lvl="1"/>
            <a:r>
              <a:rPr lang="en-GB" sz="2600" dirty="0" smtClean="0">
                <a:cs typeface="Arial" pitchFamily="34" charset="0"/>
              </a:rPr>
              <a:t>Reactive methods driven by formal complaint systems and leniency policies</a:t>
            </a:r>
            <a:endParaRPr lang="en-GB" sz="1500" dirty="0" smtClean="0">
              <a:cs typeface="Arial" pitchFamily="34" charset="0"/>
            </a:endParaRPr>
          </a:p>
          <a:p>
            <a:pPr lvl="1"/>
            <a:r>
              <a:rPr lang="en-GB" sz="2600" dirty="0" smtClean="0">
                <a:cs typeface="Arial" pitchFamily="34" charset="0"/>
              </a:rPr>
              <a:t>Pro-active methods driven by market monitoring and tracking, agency cooperation, reviews of previous work, education and outreach</a:t>
            </a:r>
          </a:p>
          <a:p>
            <a:r>
              <a:rPr lang="en-GB" sz="2600" dirty="0" smtClean="0">
                <a:cs typeface="Arial" pitchFamily="34" charset="0"/>
              </a:rPr>
              <a:t>Screening / initiation decision should ideally follow a phased approach (e.g. as per merger review process)</a:t>
            </a:r>
          </a:p>
          <a:p>
            <a:pPr lvl="1"/>
            <a:r>
              <a:rPr lang="en-GB" sz="2600" dirty="0" smtClean="0">
                <a:cs typeface="Arial" pitchFamily="34" charset="0"/>
              </a:rPr>
              <a:t>Consider likelihood of success, complexity, resource intensity, impact</a:t>
            </a:r>
          </a:p>
          <a:p>
            <a:endParaRPr lang="en-GB" sz="2200" dirty="0">
              <a:latin typeface="Arial" pitchFamily="34" charset="0"/>
              <a:cs typeface="Arial" pitchFamily="34" charset="0"/>
            </a:endParaRPr>
          </a:p>
          <a:p>
            <a:pPr lvl="1"/>
            <a:endParaRPr lang="en-GB" sz="1800" dirty="0" smtClean="0">
              <a:latin typeface="Arial" pitchFamily="34" charset="0"/>
              <a:cs typeface="Arial" pitchFamily="34" charset="0"/>
            </a:endParaRPr>
          </a:p>
        </p:txBody>
      </p:sp>
    </p:spTree>
    <p:extLst>
      <p:ext uri="{BB962C8B-B14F-4D97-AF65-F5344CB8AC3E}">
        <p14:creationId xmlns:p14="http://schemas.microsoft.com/office/powerpoint/2010/main" val="1165026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7772400" cy="2108440"/>
          </a:xfrm>
        </p:spPr>
        <p:txBody>
          <a:bodyPr>
            <a:normAutofit/>
          </a:bodyPr>
          <a:lstStyle/>
          <a:p>
            <a:r>
              <a:rPr lang="en-US" dirty="0" smtClean="0"/>
              <a:t>Case Study:</a:t>
            </a:r>
            <a:br>
              <a:rPr lang="en-US" dirty="0" smtClean="0"/>
            </a:br>
            <a:r>
              <a:rPr lang="en-US" dirty="0" smtClean="0"/>
              <a:t>A Merger of Money Wire Transfer Companies</a:t>
            </a:r>
            <a:endParaRPr lang="en-US" dirty="0"/>
          </a:p>
        </p:txBody>
      </p:sp>
      <p:sp>
        <p:nvSpPr>
          <p:cNvPr id="4" name="Slide Number Placeholder 3"/>
          <p:cNvSpPr>
            <a:spLocks noGrp="1"/>
          </p:cNvSpPr>
          <p:nvPr>
            <p:ph type="sldNum" sz="quarter" idx="12"/>
          </p:nvPr>
        </p:nvSpPr>
        <p:spPr/>
        <p:txBody>
          <a:bodyPr/>
          <a:lstStyle/>
          <a:p>
            <a:fld id="{02ACE981-949C-46D7-8CBD-91BCEDE01B16}" type="slidenum">
              <a:rPr lang="en-US" smtClean="0"/>
              <a:t>13</a:t>
            </a:fld>
            <a:endParaRPr lang="en-US"/>
          </a:p>
        </p:txBody>
      </p:sp>
    </p:spTree>
    <p:extLst>
      <p:ext uri="{BB962C8B-B14F-4D97-AF65-F5344CB8AC3E}">
        <p14:creationId xmlns:p14="http://schemas.microsoft.com/office/powerpoint/2010/main" val="18090716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743200"/>
            <a:ext cx="7975600" cy="3840163"/>
          </a:xfrm>
        </p:spPr>
        <p:txBody>
          <a:bodyPr>
            <a:normAutofit fontScale="70000" lnSpcReduction="20000"/>
          </a:bodyPr>
          <a:lstStyle/>
          <a:p>
            <a:r>
              <a:rPr lang="en-US" sz="2800" dirty="0">
                <a:solidFill>
                  <a:schemeClr val="tx1"/>
                </a:solidFill>
              </a:rPr>
              <a:t>The acquiring firm is a wire remittance or money-transfer company called </a:t>
            </a:r>
            <a:r>
              <a:rPr lang="en-US" sz="2800" dirty="0" err="1">
                <a:solidFill>
                  <a:schemeClr val="tx1"/>
                </a:solidFill>
              </a:rPr>
              <a:t>HurryMoney</a:t>
            </a:r>
            <a:r>
              <a:rPr lang="en-US" sz="2800" dirty="0">
                <a:solidFill>
                  <a:schemeClr val="tx1"/>
                </a:solidFill>
              </a:rPr>
              <a:t> (Pty) Ltd.  </a:t>
            </a:r>
            <a:r>
              <a:rPr lang="en-US" sz="2800" dirty="0" err="1">
                <a:solidFill>
                  <a:schemeClr val="tx1"/>
                </a:solidFill>
              </a:rPr>
              <a:t>HurryMoney</a:t>
            </a:r>
            <a:r>
              <a:rPr lang="en-US" sz="2800" dirty="0">
                <a:solidFill>
                  <a:schemeClr val="tx1"/>
                </a:solidFill>
              </a:rPr>
              <a:t> is based in Kenya and provides wire transfer services in Kenya, Rwanda, Somalia, Tanzania, and Uganda. It is currently the third largest provider in the region. </a:t>
            </a:r>
          </a:p>
          <a:p>
            <a:endParaRPr lang="en-US" sz="2800" dirty="0">
              <a:solidFill>
                <a:schemeClr val="tx1"/>
              </a:solidFill>
            </a:endParaRPr>
          </a:p>
          <a:p>
            <a:r>
              <a:rPr lang="en-US" sz="2800" dirty="0">
                <a:solidFill>
                  <a:schemeClr val="tx1"/>
                </a:solidFill>
              </a:rPr>
              <a:t>The target firm is </a:t>
            </a:r>
            <a:r>
              <a:rPr lang="en-US" sz="2800" dirty="0" err="1">
                <a:solidFill>
                  <a:schemeClr val="tx1"/>
                </a:solidFill>
              </a:rPr>
              <a:t>TimelyCash</a:t>
            </a:r>
            <a:r>
              <a:rPr lang="en-US" sz="2800" dirty="0">
                <a:solidFill>
                  <a:schemeClr val="tx1"/>
                </a:solidFill>
              </a:rPr>
              <a:t> (Pty) Ltd, a wire remittance company that began operating in Rwanda, and expanded its operations to Tanzania, Uganda and the western region of Kenya. It is the fourth largest provider in this region.</a:t>
            </a:r>
          </a:p>
          <a:p>
            <a:endParaRPr lang="en-US" sz="2800" dirty="0">
              <a:solidFill>
                <a:schemeClr val="tx1"/>
              </a:solidFill>
            </a:endParaRPr>
          </a:p>
          <a:p>
            <a:r>
              <a:rPr lang="en-US" sz="2800" dirty="0" err="1">
                <a:solidFill>
                  <a:schemeClr val="tx1"/>
                </a:solidFill>
              </a:rPr>
              <a:t>HurryMoney</a:t>
            </a:r>
            <a:r>
              <a:rPr lang="en-US" sz="2800" dirty="0">
                <a:solidFill>
                  <a:schemeClr val="tx1"/>
                </a:solidFill>
              </a:rPr>
              <a:t> and </a:t>
            </a:r>
            <a:r>
              <a:rPr lang="en-US" sz="2800" dirty="0" err="1">
                <a:solidFill>
                  <a:schemeClr val="tx1"/>
                </a:solidFill>
              </a:rPr>
              <a:t>TimelyCash</a:t>
            </a:r>
            <a:r>
              <a:rPr lang="en-US" sz="2800" dirty="0">
                <a:solidFill>
                  <a:schemeClr val="tx1"/>
                </a:solidFill>
              </a:rPr>
              <a:t> primarily offer person-to-person money transfers and household utility payments to individuals through a network of local agents and local financial </a:t>
            </a:r>
            <a:r>
              <a:rPr lang="en-US" sz="2800" dirty="0" smtClean="0">
                <a:solidFill>
                  <a:schemeClr val="tx1"/>
                </a:solidFill>
              </a:rPr>
              <a:t>institutions.</a:t>
            </a:r>
            <a:endParaRPr lang="en-US" dirty="0">
              <a:solidFill>
                <a:schemeClr val="tx1"/>
              </a:solidFill>
            </a:endParaRPr>
          </a:p>
        </p:txBody>
      </p:sp>
      <p:sp>
        <p:nvSpPr>
          <p:cNvPr id="2" name="Title 1"/>
          <p:cNvSpPr>
            <a:spLocks noGrp="1"/>
          </p:cNvSpPr>
          <p:nvPr>
            <p:ph type="title"/>
          </p:nvPr>
        </p:nvSpPr>
        <p:spPr>
          <a:xfrm>
            <a:off x="801318" y="381000"/>
            <a:ext cx="7772400" cy="1252728"/>
          </a:xfrm>
        </p:spPr>
        <p:txBody>
          <a:bodyPr>
            <a:normAutofit/>
          </a:bodyPr>
          <a:lstStyle/>
          <a:p>
            <a:r>
              <a:rPr lang="en-US" sz="4000" b="1" u="sng" dirty="0" smtClean="0">
                <a:solidFill>
                  <a:schemeClr val="bg1"/>
                </a:solidFill>
              </a:rPr>
              <a:t>Tangled Wires</a:t>
            </a:r>
            <a:br>
              <a:rPr lang="en-US" sz="4000" b="1" u="sng" dirty="0" smtClean="0">
                <a:solidFill>
                  <a:schemeClr val="bg1"/>
                </a:solidFill>
              </a:rPr>
            </a:br>
            <a:r>
              <a:rPr lang="en-US" sz="3200" b="1" dirty="0" smtClean="0">
                <a:solidFill>
                  <a:schemeClr val="bg1"/>
                </a:solidFill>
              </a:rPr>
              <a:t>Facts 1/3</a:t>
            </a:r>
            <a:endParaRPr lang="en-US" sz="3200" b="1" u="sng" dirty="0">
              <a:solidFill>
                <a:schemeClr val="bg1"/>
              </a:solidFill>
            </a:endParaRPr>
          </a:p>
        </p:txBody>
      </p:sp>
      <p:sp>
        <p:nvSpPr>
          <p:cNvPr id="4" name="Slide Number Placeholder 3"/>
          <p:cNvSpPr>
            <a:spLocks noGrp="1"/>
          </p:cNvSpPr>
          <p:nvPr>
            <p:ph type="sldNum" sz="quarter" idx="12"/>
          </p:nvPr>
        </p:nvSpPr>
        <p:spPr/>
        <p:txBody>
          <a:bodyPr/>
          <a:lstStyle/>
          <a:p>
            <a:fld id="{02ACE981-949C-46D7-8CBD-91BCEDE01B16}" type="slidenum">
              <a:rPr lang="en-US" smtClean="0"/>
              <a:t>14</a:t>
            </a:fld>
            <a:endParaRPr lang="en-US"/>
          </a:p>
        </p:txBody>
      </p:sp>
    </p:spTree>
    <p:extLst>
      <p:ext uri="{BB962C8B-B14F-4D97-AF65-F5344CB8AC3E}">
        <p14:creationId xmlns:p14="http://schemas.microsoft.com/office/powerpoint/2010/main" val="28279352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381000"/>
            <a:ext cx="8936966" cy="1252728"/>
          </a:xfrm>
        </p:spPr>
        <p:txBody>
          <a:bodyPr>
            <a:noAutofit/>
          </a:bodyPr>
          <a:lstStyle/>
          <a:p>
            <a:r>
              <a:rPr lang="en-US" sz="4000" b="1" u="sng" dirty="0" smtClean="0">
                <a:solidFill>
                  <a:schemeClr val="bg1"/>
                </a:solidFill>
              </a:rPr>
              <a:t>Tangled Wires</a:t>
            </a:r>
            <a:r>
              <a:rPr lang="en-US" sz="4000" b="1" u="sng" dirty="0">
                <a:solidFill>
                  <a:schemeClr val="bg1"/>
                </a:solidFill>
              </a:rPr>
              <a:t/>
            </a:r>
            <a:br>
              <a:rPr lang="en-US" sz="4000" b="1" u="sng" dirty="0">
                <a:solidFill>
                  <a:schemeClr val="bg1"/>
                </a:solidFill>
              </a:rPr>
            </a:br>
            <a:r>
              <a:rPr lang="en-US" sz="3200" b="1" dirty="0" smtClean="0">
                <a:solidFill>
                  <a:schemeClr val="bg1"/>
                </a:solidFill>
              </a:rPr>
              <a:t>Exhibit A</a:t>
            </a:r>
            <a:endParaRPr lang="en-US" sz="3200" dirty="0">
              <a:solidFill>
                <a:schemeClr val="bg1"/>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00601" y="3248423"/>
            <a:ext cx="3920150" cy="2439544"/>
          </a:xfrm>
          <a:prstGeom prst="rect">
            <a:avLst/>
          </a:prstGeom>
        </p:spPr>
      </p:pic>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17003" t="36165"/>
          <a:stretch/>
        </p:blipFill>
        <p:spPr>
          <a:xfrm>
            <a:off x="579413" y="3249567"/>
            <a:ext cx="3512675" cy="2438400"/>
          </a:xfrm>
          <a:prstGeom prst="rect">
            <a:avLst/>
          </a:prstGeom>
        </p:spPr>
      </p:pic>
      <p:sp>
        <p:nvSpPr>
          <p:cNvPr id="5" name="Slide Number Placeholder 4"/>
          <p:cNvSpPr>
            <a:spLocks noGrp="1"/>
          </p:cNvSpPr>
          <p:nvPr>
            <p:ph type="sldNum" sz="quarter" idx="12"/>
          </p:nvPr>
        </p:nvSpPr>
        <p:spPr/>
        <p:txBody>
          <a:bodyPr/>
          <a:lstStyle/>
          <a:p>
            <a:fld id="{02ACE981-949C-46D7-8CBD-91BCEDE01B16}" type="slidenum">
              <a:rPr lang="en-US" smtClean="0"/>
              <a:t>15</a:t>
            </a:fld>
            <a:endParaRPr lang="en-US"/>
          </a:p>
        </p:txBody>
      </p:sp>
    </p:spTree>
    <p:extLst>
      <p:ext uri="{BB962C8B-B14F-4D97-AF65-F5344CB8AC3E}">
        <p14:creationId xmlns:p14="http://schemas.microsoft.com/office/powerpoint/2010/main" val="4204735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362200"/>
            <a:ext cx="8610600" cy="3962400"/>
          </a:xfrm>
        </p:spPr>
        <p:txBody>
          <a:bodyPr>
            <a:normAutofit fontScale="92500" lnSpcReduction="10000"/>
          </a:bodyPr>
          <a:lstStyle/>
          <a:p>
            <a:r>
              <a:rPr lang="en-US" sz="2000" dirty="0" err="1">
                <a:solidFill>
                  <a:schemeClr val="tx1"/>
                </a:solidFill>
              </a:rPr>
              <a:t>HurryMoney</a:t>
            </a:r>
            <a:r>
              <a:rPr lang="en-US" sz="2000" dirty="0">
                <a:solidFill>
                  <a:schemeClr val="tx1"/>
                </a:solidFill>
              </a:rPr>
              <a:t> operates 156 </a:t>
            </a:r>
            <a:r>
              <a:rPr lang="en-US" sz="2000" dirty="0" smtClean="0">
                <a:solidFill>
                  <a:schemeClr val="tx1"/>
                </a:solidFill>
              </a:rPr>
              <a:t>outlets </a:t>
            </a:r>
            <a:r>
              <a:rPr lang="en-US" sz="2000" dirty="0">
                <a:solidFill>
                  <a:schemeClr val="tx1"/>
                </a:solidFill>
              </a:rPr>
              <a:t>scattered throughout all five counties. It takes a 10% commission from each transfer.  </a:t>
            </a:r>
            <a:r>
              <a:rPr lang="en-US" sz="2000" dirty="0" err="1">
                <a:solidFill>
                  <a:schemeClr val="tx1"/>
                </a:solidFill>
              </a:rPr>
              <a:t>HurryMoney</a:t>
            </a:r>
            <a:r>
              <a:rPr lang="en-US" sz="2000" dirty="0">
                <a:solidFill>
                  <a:schemeClr val="tx1"/>
                </a:solidFill>
              </a:rPr>
              <a:t> also charges a conversion fee for currency changes from the Kenyan Shilling. </a:t>
            </a:r>
          </a:p>
          <a:p>
            <a:pPr marL="0" indent="0">
              <a:buNone/>
            </a:pPr>
            <a:r>
              <a:rPr lang="en-US" sz="2000" dirty="0">
                <a:solidFill>
                  <a:schemeClr val="tx1"/>
                </a:solidFill>
              </a:rPr>
              <a:t> </a:t>
            </a:r>
          </a:p>
          <a:p>
            <a:r>
              <a:rPr lang="en-US" sz="2000" dirty="0" err="1">
                <a:solidFill>
                  <a:schemeClr val="tx1"/>
                </a:solidFill>
              </a:rPr>
              <a:t>TimelyCash</a:t>
            </a:r>
            <a:r>
              <a:rPr lang="en-US" sz="2000" dirty="0">
                <a:solidFill>
                  <a:schemeClr val="tx1"/>
                </a:solidFill>
              </a:rPr>
              <a:t> owns a total 128 outlets throughout </a:t>
            </a:r>
            <a:r>
              <a:rPr lang="en-US" sz="2000" dirty="0" smtClean="0">
                <a:solidFill>
                  <a:schemeClr val="tx1"/>
                </a:solidFill>
              </a:rPr>
              <a:t>four </a:t>
            </a:r>
            <a:r>
              <a:rPr lang="en-US" sz="2000" dirty="0">
                <a:solidFill>
                  <a:schemeClr val="tx1"/>
                </a:solidFill>
              </a:rPr>
              <a:t>countries. The rate to send any denomination is a fate fee of $2076 Rwandan Franc (~$3 USD) or the equivalent amount in each country. There are no additional charges for converting currencies.  Additionally, the </a:t>
            </a:r>
            <a:r>
              <a:rPr lang="en-US" sz="2000" dirty="0" err="1">
                <a:solidFill>
                  <a:schemeClr val="tx1"/>
                </a:solidFill>
              </a:rPr>
              <a:t>TimelyCash</a:t>
            </a:r>
            <a:r>
              <a:rPr lang="en-US" sz="2000" dirty="0">
                <a:solidFill>
                  <a:schemeClr val="tx1"/>
                </a:solidFill>
              </a:rPr>
              <a:t> collaborated with </a:t>
            </a:r>
            <a:r>
              <a:rPr lang="en-US" sz="2000" dirty="0" err="1">
                <a:solidFill>
                  <a:schemeClr val="tx1"/>
                </a:solidFill>
              </a:rPr>
              <a:t>Tigo</a:t>
            </a:r>
            <a:r>
              <a:rPr lang="en-US" sz="2000" dirty="0">
                <a:solidFill>
                  <a:schemeClr val="tx1"/>
                </a:solidFill>
              </a:rPr>
              <a:t>, a regional mobile company, to offer peer-to-peer transfers via mobile phones and the internet at the same flat rate. </a:t>
            </a:r>
          </a:p>
          <a:p>
            <a:endParaRPr lang="en-US" sz="2000" dirty="0">
              <a:solidFill>
                <a:schemeClr val="tx1"/>
              </a:solidFill>
            </a:endParaRPr>
          </a:p>
          <a:p>
            <a:r>
              <a:rPr lang="en-US" sz="2000" dirty="0">
                <a:solidFill>
                  <a:schemeClr val="tx1"/>
                </a:solidFill>
              </a:rPr>
              <a:t>The merging parties signed a definitive purchase agreement.  They will notify the appropriate competition authorities that require or request a merger filing.</a:t>
            </a:r>
          </a:p>
          <a:p>
            <a:endParaRPr lang="en-US" dirty="0">
              <a:solidFill>
                <a:schemeClr val="tx1"/>
              </a:solidFill>
            </a:endParaRPr>
          </a:p>
        </p:txBody>
      </p:sp>
      <p:sp>
        <p:nvSpPr>
          <p:cNvPr id="2" name="Title 1"/>
          <p:cNvSpPr>
            <a:spLocks noGrp="1"/>
          </p:cNvSpPr>
          <p:nvPr>
            <p:ph type="title"/>
          </p:nvPr>
        </p:nvSpPr>
        <p:spPr>
          <a:xfrm>
            <a:off x="228600" y="338328"/>
            <a:ext cx="8458200" cy="1252728"/>
          </a:xfrm>
        </p:spPr>
        <p:txBody>
          <a:bodyPr>
            <a:normAutofit fontScale="90000"/>
          </a:bodyPr>
          <a:lstStyle/>
          <a:p>
            <a:r>
              <a:rPr lang="en-US" sz="4900" b="1" u="sng" dirty="0" smtClean="0">
                <a:solidFill>
                  <a:schemeClr val="bg1"/>
                </a:solidFill>
              </a:rPr>
              <a:t>Tangled Wires</a:t>
            </a:r>
            <a:r>
              <a:rPr lang="en-US" b="1" u="sng" dirty="0" smtClean="0">
                <a:solidFill>
                  <a:schemeClr val="bg1"/>
                </a:solidFill>
              </a:rPr>
              <a:t/>
            </a:r>
            <a:br>
              <a:rPr lang="en-US" b="1" u="sng" dirty="0" smtClean="0">
                <a:solidFill>
                  <a:schemeClr val="bg1"/>
                </a:solidFill>
              </a:rPr>
            </a:br>
            <a:r>
              <a:rPr lang="en-US" sz="3400" b="1" dirty="0" smtClean="0">
                <a:solidFill>
                  <a:schemeClr val="bg1"/>
                </a:solidFill>
              </a:rPr>
              <a:t>Facts 2/3</a:t>
            </a:r>
            <a:endParaRPr lang="en-US" sz="3400" b="1" u="sng" dirty="0">
              <a:solidFill>
                <a:schemeClr val="bg1"/>
              </a:solidFill>
            </a:endParaRPr>
          </a:p>
        </p:txBody>
      </p:sp>
      <p:sp>
        <p:nvSpPr>
          <p:cNvPr id="5" name="Slide Number Placeholder 4"/>
          <p:cNvSpPr>
            <a:spLocks noGrp="1"/>
          </p:cNvSpPr>
          <p:nvPr>
            <p:ph type="sldNum" sz="quarter" idx="12"/>
          </p:nvPr>
        </p:nvSpPr>
        <p:spPr/>
        <p:txBody>
          <a:bodyPr/>
          <a:lstStyle/>
          <a:p>
            <a:fld id="{02ACE981-949C-46D7-8CBD-91BCEDE01B16}" type="slidenum">
              <a:rPr lang="en-US" smtClean="0"/>
              <a:t>16</a:t>
            </a:fld>
            <a:endParaRPr lang="en-US"/>
          </a:p>
        </p:txBody>
      </p:sp>
    </p:spTree>
    <p:extLst>
      <p:ext uri="{BB962C8B-B14F-4D97-AF65-F5344CB8AC3E}">
        <p14:creationId xmlns:p14="http://schemas.microsoft.com/office/powerpoint/2010/main" val="4245267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362200"/>
            <a:ext cx="8534400" cy="4038600"/>
          </a:xfrm>
        </p:spPr>
        <p:txBody>
          <a:bodyPr>
            <a:normAutofit/>
          </a:bodyPr>
          <a:lstStyle/>
          <a:p>
            <a:pPr marL="0" indent="0">
              <a:buNone/>
            </a:pPr>
            <a:r>
              <a:rPr lang="en-US" sz="1600" dirty="0" smtClean="0">
                <a:solidFill>
                  <a:schemeClr val="tx1"/>
                </a:solidFill>
              </a:rPr>
              <a:t>The </a:t>
            </a:r>
            <a:r>
              <a:rPr lang="en-US" sz="1600" dirty="0">
                <a:solidFill>
                  <a:schemeClr val="tx1"/>
                </a:solidFill>
              </a:rPr>
              <a:t>parties submit merger notification filings with the appropriate competition authorities in the overlapping countries and provided the following rationale for the transaction: </a:t>
            </a:r>
          </a:p>
          <a:p>
            <a:r>
              <a:rPr lang="en-US" sz="1600" dirty="0">
                <a:solidFill>
                  <a:schemeClr val="tx1"/>
                </a:solidFill>
              </a:rPr>
              <a:t> </a:t>
            </a:r>
            <a:r>
              <a:rPr lang="en-US" sz="1600" dirty="0" err="1" smtClean="0">
                <a:solidFill>
                  <a:schemeClr val="tx1"/>
                </a:solidFill>
              </a:rPr>
              <a:t>HurryMoney</a:t>
            </a:r>
            <a:r>
              <a:rPr lang="en-US" sz="1600" dirty="0" smtClean="0">
                <a:solidFill>
                  <a:schemeClr val="tx1"/>
                </a:solidFill>
              </a:rPr>
              <a:t> </a:t>
            </a:r>
            <a:r>
              <a:rPr lang="en-US" sz="1600" dirty="0">
                <a:solidFill>
                  <a:schemeClr val="tx1"/>
                </a:solidFill>
              </a:rPr>
              <a:t>wants to increase its presence </a:t>
            </a:r>
            <a:r>
              <a:rPr lang="en-US" sz="1600" dirty="0" smtClean="0">
                <a:solidFill>
                  <a:schemeClr val="tx1"/>
                </a:solidFill>
              </a:rPr>
              <a:t>within </a:t>
            </a:r>
            <a:r>
              <a:rPr lang="en-US" sz="1600" dirty="0">
                <a:solidFill>
                  <a:schemeClr val="tx1"/>
                </a:solidFill>
              </a:rPr>
              <a:t>its </a:t>
            </a:r>
            <a:r>
              <a:rPr lang="en-US" sz="1600" dirty="0" smtClean="0">
                <a:solidFill>
                  <a:schemeClr val="tx1"/>
                </a:solidFill>
              </a:rPr>
              <a:t>core </a:t>
            </a:r>
            <a:r>
              <a:rPr lang="en-US" sz="1600" dirty="0">
                <a:solidFill>
                  <a:schemeClr val="tx1"/>
                </a:solidFill>
              </a:rPr>
              <a:t>countries to remain competitive with large wire transfer companies and low cost remittance services offered by banks</a:t>
            </a:r>
            <a:r>
              <a:rPr lang="en-US" sz="1600" dirty="0" smtClean="0">
                <a:solidFill>
                  <a:schemeClr val="tx1"/>
                </a:solidFill>
              </a:rPr>
              <a:t>.</a:t>
            </a:r>
            <a:endParaRPr lang="en-US" sz="1600" dirty="0">
              <a:solidFill>
                <a:schemeClr val="tx1"/>
              </a:solidFill>
            </a:endParaRPr>
          </a:p>
          <a:p>
            <a:r>
              <a:rPr lang="en-US" sz="1600" dirty="0" smtClean="0">
                <a:solidFill>
                  <a:schemeClr val="tx1"/>
                </a:solidFill>
              </a:rPr>
              <a:t>The </a:t>
            </a:r>
            <a:r>
              <a:rPr lang="en-US" sz="1600" dirty="0">
                <a:solidFill>
                  <a:schemeClr val="tx1"/>
                </a:solidFill>
              </a:rPr>
              <a:t>proposed transaction will increase the number of regional outlets that provide cheap and rapid wire remittances for many </a:t>
            </a:r>
            <a:r>
              <a:rPr lang="en-US" sz="1600" dirty="0" smtClean="0">
                <a:solidFill>
                  <a:schemeClr val="tx1"/>
                </a:solidFill>
              </a:rPr>
              <a:t>individuals. </a:t>
            </a:r>
            <a:endParaRPr lang="en-US" sz="1600" dirty="0">
              <a:solidFill>
                <a:schemeClr val="tx1"/>
              </a:solidFill>
            </a:endParaRPr>
          </a:p>
          <a:p>
            <a:r>
              <a:rPr lang="en-US" sz="1600" dirty="0" smtClean="0">
                <a:solidFill>
                  <a:schemeClr val="tx1"/>
                </a:solidFill>
              </a:rPr>
              <a:t>The </a:t>
            </a:r>
            <a:r>
              <a:rPr lang="en-US" sz="1600" dirty="0" err="1">
                <a:solidFill>
                  <a:schemeClr val="tx1"/>
                </a:solidFill>
              </a:rPr>
              <a:t>TimelyCash</a:t>
            </a:r>
            <a:r>
              <a:rPr lang="en-US" sz="1600" dirty="0">
                <a:solidFill>
                  <a:schemeClr val="tx1"/>
                </a:solidFill>
              </a:rPr>
              <a:t> business will allow </a:t>
            </a:r>
            <a:r>
              <a:rPr lang="en-US" sz="1600" dirty="0" err="1">
                <a:solidFill>
                  <a:schemeClr val="tx1"/>
                </a:solidFill>
              </a:rPr>
              <a:t>HurryMoney</a:t>
            </a:r>
            <a:r>
              <a:rPr lang="en-US" sz="1600" dirty="0">
                <a:solidFill>
                  <a:schemeClr val="tx1"/>
                </a:solidFill>
              </a:rPr>
              <a:t> to expand into the online and mobile remittance </a:t>
            </a:r>
            <a:r>
              <a:rPr lang="en-US" sz="1600" dirty="0" smtClean="0">
                <a:solidFill>
                  <a:schemeClr val="tx1"/>
                </a:solidFill>
              </a:rPr>
              <a:t>platforms.</a:t>
            </a:r>
            <a:endParaRPr lang="en-US" sz="1600" dirty="0">
              <a:solidFill>
                <a:schemeClr val="tx1"/>
              </a:solidFill>
            </a:endParaRPr>
          </a:p>
          <a:p>
            <a:r>
              <a:rPr lang="en-US" sz="1600" dirty="0" smtClean="0">
                <a:solidFill>
                  <a:schemeClr val="tx1"/>
                </a:solidFill>
              </a:rPr>
              <a:t>Many </a:t>
            </a:r>
            <a:r>
              <a:rPr lang="en-US" sz="1600" dirty="0">
                <a:solidFill>
                  <a:schemeClr val="tx1"/>
                </a:solidFill>
              </a:rPr>
              <a:t>banks are abandoning their low-cost remittance services which will allow </a:t>
            </a:r>
            <a:r>
              <a:rPr lang="en-US" sz="1600" dirty="0" err="1">
                <a:solidFill>
                  <a:schemeClr val="tx1"/>
                </a:solidFill>
              </a:rPr>
              <a:t>HurryMoney</a:t>
            </a:r>
            <a:r>
              <a:rPr lang="en-US" sz="1600" dirty="0">
                <a:solidFill>
                  <a:schemeClr val="tx1"/>
                </a:solidFill>
              </a:rPr>
              <a:t> and </a:t>
            </a:r>
            <a:r>
              <a:rPr lang="en-US" sz="1600" dirty="0" err="1">
                <a:solidFill>
                  <a:schemeClr val="tx1"/>
                </a:solidFill>
              </a:rPr>
              <a:t>TimelyCash</a:t>
            </a:r>
            <a:r>
              <a:rPr lang="en-US" sz="1600" dirty="0">
                <a:solidFill>
                  <a:schemeClr val="tx1"/>
                </a:solidFill>
              </a:rPr>
              <a:t> to capture additional business from former bank customers.</a:t>
            </a:r>
          </a:p>
          <a:p>
            <a:pPr marL="0" indent="0">
              <a:buNone/>
            </a:pPr>
            <a:endParaRPr lang="en-US" dirty="0"/>
          </a:p>
        </p:txBody>
      </p:sp>
      <p:sp>
        <p:nvSpPr>
          <p:cNvPr id="2" name="Title 1"/>
          <p:cNvSpPr>
            <a:spLocks noGrp="1"/>
          </p:cNvSpPr>
          <p:nvPr>
            <p:ph type="title"/>
          </p:nvPr>
        </p:nvSpPr>
        <p:spPr/>
        <p:txBody>
          <a:bodyPr>
            <a:normAutofit fontScale="90000"/>
          </a:bodyPr>
          <a:lstStyle/>
          <a:p>
            <a:r>
              <a:rPr lang="en-US" sz="4900" b="1" u="sng" dirty="0" smtClean="0">
                <a:solidFill>
                  <a:schemeClr val="bg1"/>
                </a:solidFill>
              </a:rPr>
              <a:t>Tangled Wires</a:t>
            </a:r>
            <a:r>
              <a:rPr lang="en-US" sz="4900" b="1" dirty="0" smtClean="0">
                <a:solidFill>
                  <a:schemeClr val="bg1"/>
                </a:solidFill>
              </a:rPr>
              <a:t/>
            </a:r>
            <a:br>
              <a:rPr lang="en-US" sz="4900" b="1" dirty="0" smtClean="0">
                <a:solidFill>
                  <a:schemeClr val="bg1"/>
                </a:solidFill>
              </a:rPr>
            </a:br>
            <a:r>
              <a:rPr lang="en-US" sz="3400" b="1" dirty="0" smtClean="0">
                <a:solidFill>
                  <a:schemeClr val="bg1"/>
                </a:solidFill>
              </a:rPr>
              <a:t>Facts 3/3</a:t>
            </a:r>
            <a:endParaRPr lang="en-US" sz="3400" b="1" dirty="0">
              <a:solidFill>
                <a:schemeClr val="bg1"/>
              </a:solidFill>
            </a:endParaRPr>
          </a:p>
        </p:txBody>
      </p:sp>
      <p:sp>
        <p:nvSpPr>
          <p:cNvPr id="5" name="Slide Number Placeholder 4"/>
          <p:cNvSpPr>
            <a:spLocks noGrp="1"/>
          </p:cNvSpPr>
          <p:nvPr>
            <p:ph type="sldNum" sz="quarter" idx="12"/>
          </p:nvPr>
        </p:nvSpPr>
        <p:spPr/>
        <p:txBody>
          <a:bodyPr/>
          <a:lstStyle/>
          <a:p>
            <a:fld id="{02ACE981-949C-46D7-8CBD-91BCEDE01B16}" type="slidenum">
              <a:rPr lang="en-US" smtClean="0"/>
              <a:t>17</a:t>
            </a:fld>
            <a:endParaRPr lang="en-US"/>
          </a:p>
        </p:txBody>
      </p:sp>
    </p:spTree>
    <p:extLst>
      <p:ext uri="{BB962C8B-B14F-4D97-AF65-F5344CB8AC3E}">
        <p14:creationId xmlns:p14="http://schemas.microsoft.com/office/powerpoint/2010/main" val="151021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133600"/>
            <a:ext cx="8534400" cy="4572000"/>
          </a:xfrm>
        </p:spPr>
        <p:txBody>
          <a:bodyPr>
            <a:noAutofit/>
          </a:bodyPr>
          <a:lstStyle/>
          <a:p>
            <a:r>
              <a:rPr lang="en-GB" sz="2000" dirty="0" smtClean="0">
                <a:solidFill>
                  <a:schemeClr val="tx1"/>
                </a:solidFill>
              </a:rPr>
              <a:t>The main </a:t>
            </a:r>
            <a:r>
              <a:rPr lang="en-GB" sz="2000" dirty="0">
                <a:solidFill>
                  <a:schemeClr val="tx1"/>
                </a:solidFill>
              </a:rPr>
              <a:t>goal in </a:t>
            </a:r>
            <a:r>
              <a:rPr lang="en-GB" sz="2000" dirty="0" smtClean="0">
                <a:solidFill>
                  <a:schemeClr val="tx1"/>
                </a:solidFill>
              </a:rPr>
              <a:t>the initial </a:t>
            </a:r>
            <a:r>
              <a:rPr lang="en-GB" sz="2000" dirty="0">
                <a:solidFill>
                  <a:schemeClr val="tx1"/>
                </a:solidFill>
              </a:rPr>
              <a:t>phase is to determine quickly whether to conduct an in-depth review</a:t>
            </a:r>
            <a:endParaRPr lang="en-US" sz="2000" dirty="0">
              <a:solidFill>
                <a:schemeClr val="tx1"/>
              </a:solidFill>
            </a:endParaRPr>
          </a:p>
          <a:p>
            <a:pPr lvl="1"/>
            <a:r>
              <a:rPr lang="en-GB" sz="2000" dirty="0" smtClean="0">
                <a:solidFill>
                  <a:schemeClr val="tx1"/>
                </a:solidFill>
              </a:rPr>
              <a:t>If </a:t>
            </a:r>
            <a:r>
              <a:rPr lang="en-GB" sz="2000" dirty="0">
                <a:solidFill>
                  <a:schemeClr val="tx1"/>
                </a:solidFill>
              </a:rPr>
              <a:t>no obvious competitive concerns, no formal plan required</a:t>
            </a:r>
            <a:endParaRPr lang="en-US" sz="2000" dirty="0">
              <a:solidFill>
                <a:schemeClr val="tx1"/>
              </a:solidFill>
            </a:endParaRPr>
          </a:p>
          <a:p>
            <a:pPr lvl="2"/>
            <a:r>
              <a:rPr lang="en-GB" sz="1800" dirty="0">
                <a:solidFill>
                  <a:schemeClr val="tx1"/>
                </a:solidFill>
              </a:rPr>
              <a:t>Quick review of notification filing or public data may suffice</a:t>
            </a:r>
            <a:endParaRPr lang="en-US" sz="1800" dirty="0">
              <a:solidFill>
                <a:schemeClr val="tx1"/>
              </a:solidFill>
            </a:endParaRPr>
          </a:p>
          <a:p>
            <a:pPr lvl="2"/>
            <a:r>
              <a:rPr lang="en-GB" sz="1800" dirty="0">
                <a:solidFill>
                  <a:schemeClr val="tx1"/>
                </a:solidFill>
              </a:rPr>
              <a:t>Goal is to clear transaction quickly</a:t>
            </a:r>
            <a:endParaRPr lang="en-US" sz="1800" dirty="0">
              <a:solidFill>
                <a:schemeClr val="tx1"/>
              </a:solidFill>
            </a:endParaRPr>
          </a:p>
          <a:p>
            <a:pPr lvl="1"/>
            <a:r>
              <a:rPr lang="en-GB" sz="2000" dirty="0" smtClean="0">
                <a:solidFill>
                  <a:schemeClr val="tx1"/>
                </a:solidFill>
              </a:rPr>
              <a:t>If </a:t>
            </a:r>
            <a:r>
              <a:rPr lang="en-GB" sz="2000" dirty="0">
                <a:solidFill>
                  <a:schemeClr val="tx1"/>
                </a:solidFill>
              </a:rPr>
              <a:t>concerns raised by preliminary review, </a:t>
            </a:r>
            <a:r>
              <a:rPr lang="en-GB" sz="2000" dirty="0" smtClean="0">
                <a:solidFill>
                  <a:schemeClr val="tx1"/>
                </a:solidFill>
              </a:rPr>
              <a:t>then develop and initial investigation plan</a:t>
            </a:r>
            <a:endParaRPr lang="en-US" sz="2000" dirty="0">
              <a:solidFill>
                <a:schemeClr val="tx1"/>
              </a:solidFill>
            </a:endParaRPr>
          </a:p>
          <a:p>
            <a:pPr lvl="2"/>
            <a:r>
              <a:rPr lang="en-GB" sz="1800" dirty="0">
                <a:solidFill>
                  <a:schemeClr val="tx1"/>
                </a:solidFill>
              </a:rPr>
              <a:t>Initial phase should focus on extent to which further investigation is required</a:t>
            </a:r>
            <a:endParaRPr lang="en-US" sz="1800" dirty="0">
              <a:solidFill>
                <a:schemeClr val="tx1"/>
              </a:solidFill>
            </a:endParaRPr>
          </a:p>
          <a:p>
            <a:pPr lvl="2"/>
            <a:r>
              <a:rPr lang="en-GB" sz="1800" dirty="0">
                <a:solidFill>
                  <a:schemeClr val="tx1"/>
                </a:solidFill>
              </a:rPr>
              <a:t>Can often be focussed to a single threshold issue</a:t>
            </a:r>
            <a:endParaRPr lang="en-US" sz="1800" dirty="0">
              <a:solidFill>
                <a:schemeClr val="tx1"/>
              </a:solidFill>
            </a:endParaRPr>
          </a:p>
          <a:p>
            <a:pPr lvl="2"/>
            <a:r>
              <a:rPr lang="en-GB" sz="1800" dirty="0">
                <a:solidFill>
                  <a:schemeClr val="tx1"/>
                </a:solidFill>
              </a:rPr>
              <a:t>Focus on a few discrete tasks and, where appropriate, limited information requests, calls and/or meetings </a:t>
            </a:r>
            <a:endParaRPr lang="en-US" sz="1800" dirty="0">
              <a:solidFill>
                <a:schemeClr val="tx1"/>
              </a:solidFill>
            </a:endParaRPr>
          </a:p>
          <a:p>
            <a:pPr lvl="2"/>
            <a:r>
              <a:rPr lang="en-GB" sz="1800" dirty="0">
                <a:solidFill>
                  <a:schemeClr val="tx1"/>
                </a:solidFill>
              </a:rPr>
              <a:t>Timing is critical; as are other constraints and priorities: both internal and external</a:t>
            </a:r>
            <a:endParaRPr lang="en-US" sz="1800" dirty="0">
              <a:solidFill>
                <a:schemeClr val="tx1"/>
              </a:solidFill>
            </a:endParaRPr>
          </a:p>
          <a:p>
            <a:r>
              <a:rPr lang="en-GB" sz="2000" dirty="0" smtClean="0">
                <a:solidFill>
                  <a:schemeClr val="tx1"/>
                </a:solidFill>
              </a:rPr>
              <a:t>See </a:t>
            </a:r>
            <a:r>
              <a:rPr lang="en-GB" sz="2000" i="1" dirty="0">
                <a:solidFill>
                  <a:schemeClr val="tx1"/>
                </a:solidFill>
              </a:rPr>
              <a:t>ICN Investigative Techniques Handbook for Merger Review</a:t>
            </a:r>
            <a:endParaRPr lang="en-US" sz="2000" dirty="0">
              <a:solidFill>
                <a:schemeClr val="tx1"/>
              </a:solidFill>
            </a:endParaRPr>
          </a:p>
        </p:txBody>
      </p:sp>
      <p:sp>
        <p:nvSpPr>
          <p:cNvPr id="3" name="Title 2"/>
          <p:cNvSpPr>
            <a:spLocks noGrp="1"/>
          </p:cNvSpPr>
          <p:nvPr>
            <p:ph type="title"/>
          </p:nvPr>
        </p:nvSpPr>
        <p:spPr/>
        <p:txBody>
          <a:bodyPr>
            <a:normAutofit/>
          </a:bodyPr>
          <a:lstStyle/>
          <a:p>
            <a:r>
              <a:rPr lang="en-US" sz="4000" b="1" dirty="0" smtClean="0">
                <a:solidFill>
                  <a:schemeClr val="bg1"/>
                </a:solidFill>
              </a:rPr>
              <a:t>Does this Warrant In-depth Review?</a:t>
            </a:r>
            <a:endParaRPr lang="en-US" sz="3200" dirty="0">
              <a:solidFill>
                <a:schemeClr val="bg1"/>
              </a:solidFill>
            </a:endParaRPr>
          </a:p>
        </p:txBody>
      </p:sp>
    </p:spTree>
    <p:extLst>
      <p:ext uri="{BB962C8B-B14F-4D97-AF65-F5344CB8AC3E}">
        <p14:creationId xmlns:p14="http://schemas.microsoft.com/office/powerpoint/2010/main" val="3364428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05000"/>
            <a:ext cx="8382000" cy="4800600"/>
          </a:xfrm>
        </p:spPr>
        <p:txBody>
          <a:bodyPr>
            <a:normAutofit fontScale="77500" lnSpcReduction="20000"/>
          </a:bodyPr>
          <a:lstStyle/>
          <a:p>
            <a:pPr lvl="0"/>
            <a:r>
              <a:rPr lang="en-GB" sz="2600" dirty="0">
                <a:solidFill>
                  <a:schemeClr val="tx1"/>
                </a:solidFill>
              </a:rPr>
              <a:t>Administrative requirements</a:t>
            </a:r>
            <a:endParaRPr lang="en-US" sz="2600" dirty="0">
              <a:solidFill>
                <a:schemeClr val="tx1"/>
              </a:solidFill>
            </a:endParaRPr>
          </a:p>
          <a:p>
            <a:pPr lvl="1"/>
            <a:r>
              <a:rPr lang="en-GB" sz="2600" dirty="0">
                <a:solidFill>
                  <a:schemeClr val="tx1"/>
                </a:solidFill>
              </a:rPr>
              <a:t>Identification of the parties to the transaction</a:t>
            </a:r>
            <a:endParaRPr lang="en-US" sz="2600" dirty="0">
              <a:solidFill>
                <a:schemeClr val="tx1"/>
              </a:solidFill>
            </a:endParaRPr>
          </a:p>
          <a:p>
            <a:pPr lvl="1"/>
            <a:r>
              <a:rPr lang="en-GB" sz="2600" dirty="0">
                <a:solidFill>
                  <a:schemeClr val="tx1"/>
                </a:solidFill>
              </a:rPr>
              <a:t>Verification of a notifiable </a:t>
            </a:r>
            <a:r>
              <a:rPr lang="en-GB" sz="2600" dirty="0" smtClean="0">
                <a:solidFill>
                  <a:schemeClr val="tx1"/>
                </a:solidFill>
              </a:rPr>
              <a:t>transaction</a:t>
            </a:r>
            <a:endParaRPr lang="en-US" sz="2600" dirty="0">
              <a:solidFill>
                <a:schemeClr val="tx1"/>
              </a:solidFill>
            </a:endParaRPr>
          </a:p>
          <a:p>
            <a:pPr lvl="0"/>
            <a:r>
              <a:rPr lang="en-GB" sz="2600" dirty="0">
                <a:solidFill>
                  <a:schemeClr val="tx1"/>
                </a:solidFill>
              </a:rPr>
              <a:t>Description of the transaction</a:t>
            </a:r>
            <a:endParaRPr lang="en-US" sz="2600" dirty="0">
              <a:solidFill>
                <a:schemeClr val="tx1"/>
              </a:solidFill>
            </a:endParaRPr>
          </a:p>
          <a:p>
            <a:pPr lvl="1"/>
            <a:r>
              <a:rPr lang="en-GB" sz="2600" dirty="0">
                <a:solidFill>
                  <a:schemeClr val="tx1"/>
                </a:solidFill>
              </a:rPr>
              <a:t>Nature of the transaction; ownership and control before and after</a:t>
            </a:r>
            <a:endParaRPr lang="en-US" sz="2600" dirty="0">
              <a:solidFill>
                <a:schemeClr val="tx1"/>
              </a:solidFill>
            </a:endParaRPr>
          </a:p>
          <a:p>
            <a:pPr lvl="1"/>
            <a:r>
              <a:rPr lang="en-GB" sz="2600" dirty="0">
                <a:solidFill>
                  <a:schemeClr val="tx1"/>
                </a:solidFill>
              </a:rPr>
              <a:t>Explanation of the business </a:t>
            </a:r>
            <a:r>
              <a:rPr lang="en-GB" sz="2600" dirty="0" smtClean="0">
                <a:solidFill>
                  <a:schemeClr val="tx1"/>
                </a:solidFill>
              </a:rPr>
              <a:t>rationale</a:t>
            </a:r>
            <a:endParaRPr lang="en-GB" sz="2600" dirty="0">
              <a:solidFill>
                <a:schemeClr val="tx1"/>
              </a:solidFill>
            </a:endParaRPr>
          </a:p>
          <a:p>
            <a:pPr lvl="1"/>
            <a:r>
              <a:rPr lang="en-GB" sz="2600" dirty="0" smtClean="0">
                <a:solidFill>
                  <a:schemeClr val="tx1"/>
                </a:solidFill>
              </a:rPr>
              <a:t>Timing of consummation</a:t>
            </a:r>
            <a:endParaRPr lang="en-US" sz="2600" dirty="0">
              <a:solidFill>
                <a:schemeClr val="tx1"/>
              </a:solidFill>
            </a:endParaRPr>
          </a:p>
          <a:p>
            <a:pPr lvl="1"/>
            <a:r>
              <a:rPr lang="en-GB" sz="2600" dirty="0">
                <a:solidFill>
                  <a:schemeClr val="tx1"/>
                </a:solidFill>
              </a:rPr>
              <a:t>Transaction </a:t>
            </a:r>
            <a:r>
              <a:rPr lang="en-GB" sz="2600" dirty="0" smtClean="0">
                <a:solidFill>
                  <a:schemeClr val="tx1"/>
                </a:solidFill>
              </a:rPr>
              <a:t>documents</a:t>
            </a:r>
            <a:endParaRPr lang="en-US" sz="2600" dirty="0">
              <a:solidFill>
                <a:schemeClr val="tx1"/>
              </a:solidFill>
            </a:endParaRPr>
          </a:p>
          <a:p>
            <a:pPr lvl="0"/>
            <a:r>
              <a:rPr lang="en-GB" sz="2600" dirty="0">
                <a:solidFill>
                  <a:schemeClr val="tx1"/>
                </a:solidFill>
              </a:rPr>
              <a:t>Information on the parties</a:t>
            </a:r>
            <a:endParaRPr lang="en-US" sz="2600" dirty="0">
              <a:solidFill>
                <a:schemeClr val="tx1"/>
              </a:solidFill>
            </a:endParaRPr>
          </a:p>
          <a:p>
            <a:pPr lvl="1"/>
            <a:r>
              <a:rPr lang="en-GB" sz="2600" dirty="0">
                <a:solidFill>
                  <a:schemeClr val="tx1"/>
                </a:solidFill>
              </a:rPr>
              <a:t>What businesses do the parties own and operate</a:t>
            </a:r>
            <a:endParaRPr lang="en-US" sz="2600" dirty="0">
              <a:solidFill>
                <a:schemeClr val="tx1"/>
              </a:solidFill>
            </a:endParaRPr>
          </a:p>
          <a:p>
            <a:pPr lvl="1"/>
            <a:r>
              <a:rPr lang="en-GB" sz="2600" dirty="0">
                <a:solidFill>
                  <a:schemeClr val="tx1"/>
                </a:solidFill>
              </a:rPr>
              <a:t>Corporate structure: shareholders, subsidiaries, affiliates</a:t>
            </a:r>
            <a:endParaRPr lang="en-US" sz="2600" dirty="0">
              <a:solidFill>
                <a:schemeClr val="tx1"/>
              </a:solidFill>
            </a:endParaRPr>
          </a:p>
          <a:p>
            <a:pPr lvl="1"/>
            <a:r>
              <a:rPr lang="en-GB" sz="2600" dirty="0">
                <a:solidFill>
                  <a:schemeClr val="tx1"/>
                </a:solidFill>
              </a:rPr>
              <a:t>Recent financial statements </a:t>
            </a:r>
            <a:r>
              <a:rPr lang="en-GB" sz="2600" dirty="0" smtClean="0">
                <a:solidFill>
                  <a:schemeClr val="tx1"/>
                </a:solidFill>
              </a:rPr>
              <a:t>&amp;  </a:t>
            </a:r>
            <a:r>
              <a:rPr lang="en-GB" sz="2600" dirty="0">
                <a:solidFill>
                  <a:schemeClr val="tx1"/>
                </a:solidFill>
              </a:rPr>
              <a:t>annual </a:t>
            </a:r>
            <a:r>
              <a:rPr lang="en-GB" sz="2600" dirty="0" smtClean="0">
                <a:solidFill>
                  <a:schemeClr val="tx1"/>
                </a:solidFill>
              </a:rPr>
              <a:t>reports</a:t>
            </a:r>
            <a:endParaRPr lang="en-US" sz="2600" dirty="0">
              <a:solidFill>
                <a:schemeClr val="tx1"/>
              </a:solidFill>
            </a:endParaRPr>
          </a:p>
          <a:p>
            <a:pPr lvl="0"/>
            <a:r>
              <a:rPr lang="en-GB" sz="2600" dirty="0">
                <a:solidFill>
                  <a:schemeClr val="tx1"/>
                </a:solidFill>
              </a:rPr>
              <a:t>Competitive analysis information</a:t>
            </a:r>
            <a:endParaRPr lang="en-US" sz="2600" dirty="0">
              <a:solidFill>
                <a:schemeClr val="tx1"/>
              </a:solidFill>
            </a:endParaRPr>
          </a:p>
          <a:p>
            <a:pPr lvl="1"/>
            <a:r>
              <a:rPr lang="en-GB" sz="2600" dirty="0">
                <a:solidFill>
                  <a:schemeClr val="tx1"/>
                </a:solidFill>
              </a:rPr>
              <a:t>Parties’ assessment </a:t>
            </a:r>
            <a:r>
              <a:rPr lang="en-GB" sz="2600" dirty="0" smtClean="0">
                <a:solidFill>
                  <a:schemeClr val="tx1"/>
                </a:solidFill>
              </a:rPr>
              <a:t>of the </a:t>
            </a:r>
            <a:r>
              <a:rPr lang="en-GB" sz="2600" dirty="0">
                <a:solidFill>
                  <a:schemeClr val="tx1"/>
                </a:solidFill>
              </a:rPr>
              <a:t>relevant markets </a:t>
            </a:r>
            <a:r>
              <a:rPr lang="en-GB" sz="2600" dirty="0" smtClean="0">
                <a:solidFill>
                  <a:schemeClr val="tx1"/>
                </a:solidFill>
              </a:rPr>
              <a:t>where their services overlap </a:t>
            </a:r>
            <a:r>
              <a:rPr lang="en-GB" sz="2600" dirty="0">
                <a:solidFill>
                  <a:schemeClr val="tx1"/>
                </a:solidFill>
              </a:rPr>
              <a:t>and </a:t>
            </a:r>
            <a:r>
              <a:rPr lang="en-GB" sz="2600" dirty="0" smtClean="0">
                <a:solidFill>
                  <a:schemeClr val="tx1"/>
                </a:solidFill>
              </a:rPr>
              <a:t>their calculations </a:t>
            </a:r>
            <a:r>
              <a:rPr lang="en-GB" sz="2600" dirty="0">
                <a:solidFill>
                  <a:schemeClr val="tx1"/>
                </a:solidFill>
              </a:rPr>
              <a:t>of market shares</a:t>
            </a:r>
            <a:endParaRPr lang="en-US" sz="2600" dirty="0">
              <a:solidFill>
                <a:schemeClr val="tx1"/>
              </a:solidFill>
            </a:endParaRPr>
          </a:p>
          <a:p>
            <a:pPr marL="0" indent="0">
              <a:buNone/>
            </a:pPr>
            <a:endParaRPr lang="en-US" dirty="0">
              <a:solidFill>
                <a:schemeClr val="tx1"/>
              </a:solidFill>
            </a:endParaRPr>
          </a:p>
        </p:txBody>
      </p:sp>
      <p:sp>
        <p:nvSpPr>
          <p:cNvPr id="2" name="Title 1"/>
          <p:cNvSpPr>
            <a:spLocks noGrp="1"/>
          </p:cNvSpPr>
          <p:nvPr>
            <p:ph type="title"/>
          </p:nvPr>
        </p:nvSpPr>
        <p:spPr>
          <a:xfrm>
            <a:off x="533400" y="304800"/>
            <a:ext cx="8229600" cy="1252728"/>
          </a:xfrm>
        </p:spPr>
        <p:txBody>
          <a:bodyPr>
            <a:normAutofit/>
          </a:bodyPr>
          <a:lstStyle/>
          <a:p>
            <a:r>
              <a:rPr lang="en-US" sz="3600" dirty="0" smtClean="0"/>
              <a:t>Reviewing </a:t>
            </a:r>
            <a:r>
              <a:rPr lang="en-US" sz="3600" dirty="0"/>
              <a:t>Notification Information </a:t>
            </a:r>
          </a:p>
        </p:txBody>
      </p:sp>
    </p:spTree>
    <p:extLst>
      <p:ext uri="{BB962C8B-B14F-4D97-AF65-F5344CB8AC3E}">
        <p14:creationId xmlns:p14="http://schemas.microsoft.com/office/powerpoint/2010/main" val="2115353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a:bodyPr>
          <a:lstStyle/>
          <a:p>
            <a:r>
              <a:rPr lang="en-GB" sz="3200" dirty="0" smtClean="0">
                <a:latin typeface="Arial" pitchFamily="34" charset="0"/>
                <a:cs typeface="Arial" pitchFamily="34" charset="0"/>
              </a:rPr>
              <a:t>Overview</a:t>
            </a:r>
            <a:endParaRPr lang="en-GB" sz="3200" dirty="0">
              <a:latin typeface="Arial" pitchFamily="34" charset="0"/>
              <a:cs typeface="Arial" pitchFamily="34" charset="0"/>
            </a:endParaRPr>
          </a:p>
        </p:txBody>
      </p:sp>
      <p:sp>
        <p:nvSpPr>
          <p:cNvPr id="3" name="Content Placeholder 2"/>
          <p:cNvSpPr>
            <a:spLocks noGrp="1"/>
          </p:cNvSpPr>
          <p:nvPr>
            <p:ph sz="quarter" idx="1"/>
          </p:nvPr>
        </p:nvSpPr>
        <p:spPr>
          <a:xfrm>
            <a:off x="457200" y="2590800"/>
            <a:ext cx="8229600" cy="4087019"/>
          </a:xfrm>
        </p:spPr>
        <p:txBody>
          <a:bodyPr>
            <a:normAutofit/>
          </a:bodyPr>
          <a:lstStyle/>
          <a:p>
            <a:r>
              <a:rPr lang="en-GB" sz="2400" dirty="0" smtClean="0">
                <a:latin typeface="Arial" pitchFamily="34" charset="0"/>
                <a:cs typeface="Arial" pitchFamily="34" charset="0"/>
              </a:rPr>
              <a:t>Assessing market power</a:t>
            </a:r>
          </a:p>
          <a:p>
            <a:r>
              <a:rPr lang="en-GB" sz="2400" dirty="0" smtClean="0">
                <a:latin typeface="Arial" pitchFamily="34" charset="0"/>
                <a:cs typeface="Arial" pitchFamily="34" charset="0"/>
              </a:rPr>
              <a:t>Case selection and prioritization</a:t>
            </a:r>
          </a:p>
          <a:p>
            <a:pPr lvl="1"/>
            <a:r>
              <a:rPr lang="en-GB" sz="2000" dirty="0" smtClean="0">
                <a:latin typeface="Arial" pitchFamily="34" charset="0"/>
                <a:cs typeface="Arial" pitchFamily="34" charset="0"/>
              </a:rPr>
              <a:t>Principles and objectives</a:t>
            </a:r>
          </a:p>
          <a:p>
            <a:pPr lvl="1"/>
            <a:r>
              <a:rPr lang="en-GB" sz="2000" dirty="0" smtClean="0">
                <a:latin typeface="Arial" pitchFamily="34" charset="0"/>
                <a:cs typeface="Arial" pitchFamily="34" charset="0"/>
              </a:rPr>
              <a:t>International experience</a:t>
            </a:r>
            <a:endParaRPr lang="en-GB" sz="2400" dirty="0" smtClean="0">
              <a:latin typeface="Arial" pitchFamily="34" charset="0"/>
              <a:cs typeface="Arial" pitchFamily="34" charset="0"/>
            </a:endParaRPr>
          </a:p>
          <a:p>
            <a:r>
              <a:rPr lang="en-GB" sz="2400" dirty="0" smtClean="0">
                <a:latin typeface="Arial" pitchFamily="34" charset="0"/>
                <a:cs typeface="Arial" pitchFamily="34" charset="0"/>
              </a:rPr>
              <a:t>Approaches to screening</a:t>
            </a:r>
          </a:p>
          <a:p>
            <a:pPr lvl="1"/>
            <a:r>
              <a:rPr lang="en-GB" sz="2000" dirty="0" smtClean="0">
                <a:latin typeface="Arial" pitchFamily="34" charset="0"/>
                <a:cs typeface="Arial" pitchFamily="34" charset="0"/>
              </a:rPr>
              <a:t>Merger thresholds</a:t>
            </a:r>
          </a:p>
          <a:p>
            <a:pPr lvl="1"/>
            <a:r>
              <a:rPr lang="en-GB" sz="2000" dirty="0" smtClean="0">
                <a:latin typeface="Arial" pitchFamily="34" charset="0"/>
                <a:cs typeface="Arial" pitchFamily="34" charset="0"/>
              </a:rPr>
              <a:t>Enforcement case selection</a:t>
            </a:r>
          </a:p>
          <a:p>
            <a:endParaRPr lang="en-GB" dirty="0">
              <a:latin typeface="Arial" pitchFamily="34" charset="0"/>
              <a:cs typeface="Arial" pitchFamily="34" charset="0"/>
            </a:endParaRPr>
          </a:p>
        </p:txBody>
      </p:sp>
    </p:spTree>
    <p:extLst>
      <p:ext uri="{BB962C8B-B14F-4D97-AF65-F5344CB8AC3E}">
        <p14:creationId xmlns:p14="http://schemas.microsoft.com/office/powerpoint/2010/main" val="17942210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2884" y="2057400"/>
            <a:ext cx="8586316" cy="4572000"/>
          </a:xfrm>
        </p:spPr>
        <p:txBody>
          <a:bodyPr>
            <a:normAutofit fontScale="85000" lnSpcReduction="20000"/>
          </a:bodyPr>
          <a:lstStyle/>
          <a:p>
            <a:pPr lvl="0"/>
            <a:r>
              <a:rPr lang="en-US" dirty="0" smtClean="0">
                <a:solidFill>
                  <a:schemeClr val="tx1"/>
                </a:solidFill>
              </a:rPr>
              <a:t>Learn </a:t>
            </a:r>
            <a:r>
              <a:rPr lang="en-US" dirty="0">
                <a:solidFill>
                  <a:schemeClr val="tx1"/>
                </a:solidFill>
              </a:rPr>
              <a:t>each party’s view on antitrust issues</a:t>
            </a:r>
          </a:p>
          <a:p>
            <a:pPr lvl="1"/>
            <a:r>
              <a:rPr lang="en-US" sz="2400" dirty="0">
                <a:solidFill>
                  <a:schemeClr val="tx1"/>
                </a:solidFill>
              </a:rPr>
              <a:t>What is the rationale for the conduct</a:t>
            </a:r>
          </a:p>
          <a:p>
            <a:pPr lvl="1"/>
            <a:r>
              <a:rPr lang="en-US" sz="2400" dirty="0">
                <a:solidFill>
                  <a:schemeClr val="tx1"/>
                </a:solidFill>
              </a:rPr>
              <a:t>Have the parties’ business people educate you</a:t>
            </a:r>
          </a:p>
          <a:p>
            <a:pPr lvl="2"/>
            <a:r>
              <a:rPr lang="en-US" dirty="0">
                <a:solidFill>
                  <a:schemeClr val="tx1"/>
                </a:solidFill>
              </a:rPr>
              <a:t>Talk to the marketing people or the person that can tell you how prices are set or </a:t>
            </a:r>
            <a:r>
              <a:rPr lang="en-US" dirty="0" smtClean="0">
                <a:solidFill>
                  <a:schemeClr val="tx1"/>
                </a:solidFill>
              </a:rPr>
              <a:t>negotiated</a:t>
            </a:r>
          </a:p>
          <a:p>
            <a:pPr lvl="0"/>
            <a:r>
              <a:rPr lang="en-US" dirty="0" smtClean="0">
                <a:solidFill>
                  <a:schemeClr val="tx1"/>
                </a:solidFill>
              </a:rPr>
              <a:t>Ask </a:t>
            </a:r>
            <a:r>
              <a:rPr lang="en-US" dirty="0">
                <a:solidFill>
                  <a:schemeClr val="tx1"/>
                </a:solidFill>
              </a:rPr>
              <a:t>the target to back it up. Obtain key ordinary course of business document such as –</a:t>
            </a:r>
          </a:p>
          <a:p>
            <a:pPr lvl="1"/>
            <a:r>
              <a:rPr lang="en-US" sz="2400" dirty="0">
                <a:solidFill>
                  <a:schemeClr val="tx1"/>
                </a:solidFill>
              </a:rPr>
              <a:t>Strategic and business plans</a:t>
            </a:r>
          </a:p>
          <a:p>
            <a:pPr lvl="1"/>
            <a:r>
              <a:rPr lang="en-US" sz="2400" dirty="0">
                <a:solidFill>
                  <a:schemeClr val="tx1"/>
                </a:solidFill>
              </a:rPr>
              <a:t>Studies</a:t>
            </a:r>
          </a:p>
          <a:p>
            <a:pPr lvl="1"/>
            <a:r>
              <a:rPr lang="en-US" sz="2400" dirty="0">
                <a:solidFill>
                  <a:schemeClr val="tx1"/>
                </a:solidFill>
              </a:rPr>
              <a:t>Board presentations on conduct, particularly those describing any synergies</a:t>
            </a:r>
          </a:p>
          <a:p>
            <a:pPr lvl="1"/>
            <a:r>
              <a:rPr lang="en-US" sz="2400" dirty="0">
                <a:solidFill>
                  <a:schemeClr val="tx1"/>
                </a:solidFill>
              </a:rPr>
              <a:t>Pricing </a:t>
            </a:r>
            <a:r>
              <a:rPr lang="en-US" sz="2400" dirty="0" smtClean="0">
                <a:solidFill>
                  <a:schemeClr val="tx1"/>
                </a:solidFill>
              </a:rPr>
              <a:t>plans</a:t>
            </a:r>
            <a:endParaRPr lang="en-US" sz="2400" dirty="0">
              <a:solidFill>
                <a:schemeClr val="tx1"/>
              </a:solidFill>
            </a:endParaRPr>
          </a:p>
          <a:p>
            <a:pPr lvl="0"/>
            <a:r>
              <a:rPr lang="en-US" dirty="0">
                <a:solidFill>
                  <a:schemeClr val="tx1"/>
                </a:solidFill>
              </a:rPr>
              <a:t>Test competitive concerns by disclosing them to the target </a:t>
            </a:r>
          </a:p>
          <a:p>
            <a:pPr lvl="1"/>
            <a:r>
              <a:rPr lang="en-US" sz="2400" dirty="0">
                <a:solidFill>
                  <a:schemeClr val="tx1"/>
                </a:solidFill>
              </a:rPr>
              <a:t>The disclosure will help you to learn the evidence and arguments that you will need to overcome in any challenge </a:t>
            </a:r>
          </a:p>
          <a:p>
            <a:pPr marL="0" indent="0">
              <a:buNone/>
            </a:pPr>
            <a:endParaRPr lang="en-US" dirty="0">
              <a:solidFill>
                <a:schemeClr val="tx1"/>
              </a:solidFill>
            </a:endParaRPr>
          </a:p>
        </p:txBody>
      </p:sp>
      <p:sp>
        <p:nvSpPr>
          <p:cNvPr id="5" name="Title 1"/>
          <p:cNvSpPr txBox="1">
            <a:spLocks/>
          </p:cNvSpPr>
          <p:nvPr/>
        </p:nvSpPr>
        <p:spPr>
          <a:xfrm>
            <a:off x="228600" y="304800"/>
            <a:ext cx="8778034" cy="125272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GB" sz="3600" dirty="0" smtClean="0"/>
              <a:t>Questions </a:t>
            </a:r>
            <a:r>
              <a:rPr lang="en-GB" sz="3600" dirty="0"/>
              <a:t>for the Merging Parties</a:t>
            </a:r>
            <a:endParaRPr lang="en-US" sz="3600" dirty="0"/>
          </a:p>
        </p:txBody>
      </p:sp>
      <p:sp>
        <p:nvSpPr>
          <p:cNvPr id="3" name="Slide Number Placeholder 2"/>
          <p:cNvSpPr>
            <a:spLocks noGrp="1"/>
          </p:cNvSpPr>
          <p:nvPr>
            <p:ph type="sldNum" sz="quarter" idx="12"/>
          </p:nvPr>
        </p:nvSpPr>
        <p:spPr/>
        <p:txBody>
          <a:bodyPr/>
          <a:lstStyle/>
          <a:p>
            <a:fld id="{02ACE981-949C-46D7-8CBD-91BCEDE01B16}" type="slidenum">
              <a:rPr lang="en-US" smtClean="0"/>
              <a:t>20</a:t>
            </a:fld>
            <a:endParaRPr lang="en-US"/>
          </a:p>
        </p:txBody>
      </p:sp>
    </p:spTree>
    <p:extLst>
      <p:ext uri="{BB962C8B-B14F-4D97-AF65-F5344CB8AC3E}">
        <p14:creationId xmlns:p14="http://schemas.microsoft.com/office/powerpoint/2010/main" val="4940336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400" b="1" dirty="0" smtClean="0">
                <a:solidFill>
                  <a:schemeClr val="bg1">
                    <a:lumMod val="95000"/>
                  </a:schemeClr>
                </a:solidFill>
              </a:rPr>
              <a:t>Questions </a:t>
            </a:r>
            <a:r>
              <a:rPr lang="en-US" sz="3400" b="1" dirty="0">
                <a:solidFill>
                  <a:schemeClr val="bg1">
                    <a:lumMod val="95000"/>
                  </a:schemeClr>
                </a:solidFill>
              </a:rPr>
              <a:t>for </a:t>
            </a:r>
            <a:r>
              <a:rPr lang="en-US" sz="3400" b="1" dirty="0" smtClean="0">
                <a:solidFill>
                  <a:schemeClr val="bg1">
                    <a:lumMod val="95000"/>
                  </a:schemeClr>
                </a:solidFill>
              </a:rPr>
              <a:t>Competitors</a:t>
            </a:r>
            <a:endParaRPr lang="en-US" b="1" dirty="0">
              <a:solidFill>
                <a:schemeClr val="tx1"/>
              </a:solidFill>
            </a:endParaRPr>
          </a:p>
        </p:txBody>
      </p:sp>
      <p:sp>
        <p:nvSpPr>
          <p:cNvPr id="6" name="Content Placeholder 1"/>
          <p:cNvSpPr>
            <a:spLocks noGrp="1"/>
          </p:cNvSpPr>
          <p:nvPr>
            <p:ph idx="1"/>
          </p:nvPr>
        </p:nvSpPr>
        <p:spPr>
          <a:xfrm>
            <a:off x="257355" y="2362200"/>
            <a:ext cx="7924800" cy="3995738"/>
          </a:xfrm>
        </p:spPr>
        <p:txBody>
          <a:bodyPr>
            <a:normAutofit fontScale="85000" lnSpcReduction="20000"/>
          </a:bodyPr>
          <a:lstStyle/>
          <a:p>
            <a:pPr marL="0" lvl="0" indent="0">
              <a:buNone/>
            </a:pPr>
            <a:r>
              <a:rPr lang="en-US" dirty="0">
                <a:solidFill>
                  <a:schemeClr val="tx1"/>
                </a:solidFill>
              </a:rPr>
              <a:t>Learn from competitors</a:t>
            </a:r>
          </a:p>
          <a:p>
            <a:pPr lvl="1"/>
            <a:r>
              <a:rPr lang="en-US" sz="2400" dirty="0">
                <a:solidFill>
                  <a:schemeClr val="tx1"/>
                </a:solidFill>
              </a:rPr>
              <a:t>Product </a:t>
            </a:r>
            <a:r>
              <a:rPr lang="en-US" sz="2400" dirty="0" smtClean="0">
                <a:solidFill>
                  <a:schemeClr val="tx1"/>
                </a:solidFill>
              </a:rPr>
              <a:t>offerings and overlaps</a:t>
            </a:r>
            <a:endParaRPr lang="en-US" sz="2400" dirty="0">
              <a:solidFill>
                <a:schemeClr val="tx1"/>
              </a:solidFill>
            </a:endParaRPr>
          </a:p>
          <a:p>
            <a:pPr lvl="2"/>
            <a:r>
              <a:rPr lang="en-US" dirty="0">
                <a:solidFill>
                  <a:schemeClr val="tx1"/>
                </a:solidFill>
              </a:rPr>
              <a:t>H</a:t>
            </a:r>
            <a:r>
              <a:rPr lang="en-US" dirty="0" smtClean="0">
                <a:solidFill>
                  <a:schemeClr val="tx1"/>
                </a:solidFill>
              </a:rPr>
              <a:t>ow </a:t>
            </a:r>
            <a:r>
              <a:rPr lang="en-US" dirty="0">
                <a:solidFill>
                  <a:schemeClr val="tx1"/>
                </a:solidFill>
              </a:rPr>
              <a:t>companies compete on </a:t>
            </a:r>
            <a:r>
              <a:rPr lang="en-US" dirty="0" smtClean="0">
                <a:solidFill>
                  <a:schemeClr val="tx1"/>
                </a:solidFill>
              </a:rPr>
              <a:t>price on services?</a:t>
            </a:r>
          </a:p>
          <a:p>
            <a:pPr lvl="2"/>
            <a:r>
              <a:rPr lang="en-US" dirty="0" smtClean="0">
                <a:solidFill>
                  <a:schemeClr val="tx1"/>
                </a:solidFill>
              </a:rPr>
              <a:t>What new innovation have emerged?</a:t>
            </a:r>
            <a:endParaRPr lang="en-US" dirty="0">
              <a:solidFill>
                <a:schemeClr val="tx1"/>
              </a:solidFill>
            </a:endParaRPr>
          </a:p>
          <a:p>
            <a:pPr marL="0" indent="0">
              <a:buNone/>
            </a:pPr>
            <a:r>
              <a:rPr lang="en-US" dirty="0">
                <a:solidFill>
                  <a:schemeClr val="tx1"/>
                </a:solidFill>
              </a:rPr>
              <a:t> </a:t>
            </a:r>
          </a:p>
          <a:p>
            <a:pPr lvl="1"/>
            <a:r>
              <a:rPr lang="en-US" sz="2400" dirty="0">
                <a:solidFill>
                  <a:schemeClr val="tx1"/>
                </a:solidFill>
              </a:rPr>
              <a:t>Competitive conditions</a:t>
            </a:r>
          </a:p>
          <a:p>
            <a:pPr lvl="2"/>
            <a:r>
              <a:rPr lang="en-US" dirty="0">
                <a:solidFill>
                  <a:schemeClr val="tx1"/>
                </a:solidFill>
              </a:rPr>
              <a:t>What is the current market </a:t>
            </a:r>
            <a:r>
              <a:rPr lang="en-US" dirty="0" smtClean="0">
                <a:solidFill>
                  <a:schemeClr val="tx1"/>
                </a:solidFill>
              </a:rPr>
              <a:t>structure? </a:t>
            </a:r>
            <a:endParaRPr lang="en-US" dirty="0">
              <a:solidFill>
                <a:schemeClr val="tx1"/>
              </a:solidFill>
            </a:endParaRPr>
          </a:p>
          <a:p>
            <a:pPr lvl="2"/>
            <a:r>
              <a:rPr lang="en-US" dirty="0" smtClean="0">
                <a:solidFill>
                  <a:schemeClr val="tx1"/>
                </a:solidFill>
              </a:rPr>
              <a:t>What is the  </a:t>
            </a:r>
            <a:r>
              <a:rPr lang="en-US" dirty="0">
                <a:solidFill>
                  <a:schemeClr val="tx1"/>
                </a:solidFill>
              </a:rPr>
              <a:t>draw/service </a:t>
            </a:r>
            <a:r>
              <a:rPr lang="en-US" dirty="0" smtClean="0">
                <a:solidFill>
                  <a:schemeClr val="tx1"/>
                </a:solidFill>
              </a:rPr>
              <a:t>area size?</a:t>
            </a:r>
            <a:endParaRPr lang="en-US" dirty="0">
              <a:solidFill>
                <a:schemeClr val="tx1"/>
              </a:solidFill>
            </a:endParaRPr>
          </a:p>
          <a:p>
            <a:pPr lvl="2"/>
            <a:r>
              <a:rPr lang="en-US" dirty="0">
                <a:solidFill>
                  <a:schemeClr val="tx1"/>
                </a:solidFill>
              </a:rPr>
              <a:t>What are the </a:t>
            </a:r>
            <a:r>
              <a:rPr lang="en-US" dirty="0" smtClean="0">
                <a:solidFill>
                  <a:schemeClr val="tx1"/>
                </a:solidFill>
              </a:rPr>
              <a:t>technological trends </a:t>
            </a:r>
            <a:r>
              <a:rPr lang="en-US" dirty="0">
                <a:solidFill>
                  <a:schemeClr val="tx1"/>
                </a:solidFill>
              </a:rPr>
              <a:t>and </a:t>
            </a:r>
            <a:r>
              <a:rPr lang="en-US" dirty="0" smtClean="0">
                <a:solidFill>
                  <a:schemeClr val="tx1"/>
                </a:solidFill>
              </a:rPr>
              <a:t>historical events?</a:t>
            </a:r>
            <a:endParaRPr lang="en-US" dirty="0">
              <a:solidFill>
                <a:schemeClr val="tx1"/>
              </a:solidFill>
            </a:endParaRPr>
          </a:p>
          <a:p>
            <a:pPr lvl="2"/>
            <a:r>
              <a:rPr lang="en-US" dirty="0">
                <a:solidFill>
                  <a:schemeClr val="tx1"/>
                </a:solidFill>
              </a:rPr>
              <a:t>What are </a:t>
            </a:r>
            <a:r>
              <a:rPr lang="en-US" dirty="0" smtClean="0">
                <a:solidFill>
                  <a:schemeClr val="tx1"/>
                </a:solidFill>
              </a:rPr>
              <a:t>the market shares? </a:t>
            </a:r>
            <a:endParaRPr lang="en-US" dirty="0">
              <a:solidFill>
                <a:schemeClr val="tx1"/>
              </a:solidFill>
            </a:endParaRPr>
          </a:p>
          <a:p>
            <a:endParaRPr lang="en-US" dirty="0">
              <a:solidFill>
                <a:schemeClr val="tx1"/>
              </a:solidFill>
            </a:endParaRPr>
          </a:p>
          <a:p>
            <a:pPr lvl="1"/>
            <a:r>
              <a:rPr lang="en-US" sz="2400" dirty="0" smtClean="0">
                <a:solidFill>
                  <a:schemeClr val="tx1"/>
                </a:solidFill>
              </a:rPr>
              <a:t>Entry</a:t>
            </a:r>
            <a:endParaRPr lang="en-US" sz="2400" dirty="0">
              <a:solidFill>
                <a:schemeClr val="tx1"/>
              </a:solidFill>
            </a:endParaRPr>
          </a:p>
          <a:p>
            <a:pPr lvl="2"/>
            <a:r>
              <a:rPr lang="en-US" dirty="0">
                <a:solidFill>
                  <a:schemeClr val="tx1"/>
                </a:solidFill>
              </a:rPr>
              <a:t>What are the entry conditions, i.e., investment costs, government approvals and licensing regulations, marketing expenses, etc</a:t>
            </a:r>
            <a:r>
              <a:rPr lang="en-US" dirty="0" smtClean="0">
                <a:solidFill>
                  <a:schemeClr val="tx1"/>
                </a:solidFill>
              </a:rPr>
              <a:t>.?</a:t>
            </a:r>
            <a:endParaRPr lang="en-US" dirty="0">
              <a:solidFill>
                <a:schemeClr val="tx1"/>
              </a:solidFill>
            </a:endParaRPr>
          </a:p>
        </p:txBody>
      </p:sp>
      <p:sp>
        <p:nvSpPr>
          <p:cNvPr id="2" name="Slide Number Placeholder 1"/>
          <p:cNvSpPr>
            <a:spLocks noGrp="1"/>
          </p:cNvSpPr>
          <p:nvPr>
            <p:ph type="sldNum" sz="quarter" idx="12"/>
          </p:nvPr>
        </p:nvSpPr>
        <p:spPr/>
        <p:txBody>
          <a:bodyPr/>
          <a:lstStyle/>
          <a:p>
            <a:fld id="{02ACE981-949C-46D7-8CBD-91BCEDE01B16}" type="slidenum">
              <a:rPr lang="en-US" smtClean="0"/>
              <a:t>21</a:t>
            </a:fld>
            <a:endParaRPr lang="en-US"/>
          </a:p>
        </p:txBody>
      </p:sp>
    </p:spTree>
    <p:extLst>
      <p:ext uri="{BB962C8B-B14F-4D97-AF65-F5344CB8AC3E}">
        <p14:creationId xmlns:p14="http://schemas.microsoft.com/office/powerpoint/2010/main" val="9795341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400" b="1" dirty="0" smtClean="0">
                <a:solidFill>
                  <a:schemeClr val="bg1">
                    <a:lumMod val="95000"/>
                  </a:schemeClr>
                </a:solidFill>
              </a:rPr>
              <a:t>Interview Questions </a:t>
            </a:r>
            <a:r>
              <a:rPr lang="en-US" sz="3400" b="1" dirty="0">
                <a:solidFill>
                  <a:schemeClr val="bg1">
                    <a:lumMod val="95000"/>
                  </a:schemeClr>
                </a:solidFill>
              </a:rPr>
              <a:t>for </a:t>
            </a:r>
            <a:r>
              <a:rPr lang="en-US" sz="3400" b="1" dirty="0" smtClean="0">
                <a:solidFill>
                  <a:schemeClr val="bg1">
                    <a:lumMod val="95000"/>
                  </a:schemeClr>
                </a:solidFill>
              </a:rPr>
              <a:t>Customers</a:t>
            </a:r>
            <a:endParaRPr lang="en-US" b="1" dirty="0">
              <a:solidFill>
                <a:schemeClr val="tx1"/>
              </a:solidFill>
            </a:endParaRPr>
          </a:p>
        </p:txBody>
      </p:sp>
      <p:sp>
        <p:nvSpPr>
          <p:cNvPr id="6" name="Content Placeholder 1"/>
          <p:cNvSpPr>
            <a:spLocks noGrp="1"/>
          </p:cNvSpPr>
          <p:nvPr>
            <p:ph idx="1"/>
          </p:nvPr>
        </p:nvSpPr>
        <p:spPr>
          <a:xfrm>
            <a:off x="257354" y="2133600"/>
            <a:ext cx="8505645" cy="4224338"/>
          </a:xfrm>
        </p:spPr>
        <p:txBody>
          <a:bodyPr>
            <a:normAutofit/>
          </a:bodyPr>
          <a:lstStyle/>
          <a:p>
            <a:pPr marL="0" lvl="0" indent="0">
              <a:buNone/>
            </a:pPr>
            <a:r>
              <a:rPr lang="en-US" sz="2800" dirty="0">
                <a:solidFill>
                  <a:schemeClr val="tx1"/>
                </a:solidFill>
              </a:rPr>
              <a:t>Learn from customers</a:t>
            </a:r>
          </a:p>
          <a:p>
            <a:pPr lvl="1"/>
            <a:r>
              <a:rPr lang="en-US" sz="2400" dirty="0">
                <a:solidFill>
                  <a:schemeClr val="tx1"/>
                </a:solidFill>
              </a:rPr>
              <a:t>The number and strength of competitors</a:t>
            </a:r>
          </a:p>
          <a:p>
            <a:pPr lvl="1"/>
            <a:r>
              <a:rPr lang="en-US" sz="2400" dirty="0">
                <a:solidFill>
                  <a:schemeClr val="tx1"/>
                </a:solidFill>
              </a:rPr>
              <a:t>Are the parties’ services viewed as close substitutes? </a:t>
            </a:r>
          </a:p>
          <a:p>
            <a:pPr lvl="1"/>
            <a:r>
              <a:rPr lang="en-US" sz="2400" dirty="0">
                <a:solidFill>
                  <a:schemeClr val="tx1"/>
                </a:solidFill>
              </a:rPr>
              <a:t>What substitutes are available?</a:t>
            </a:r>
          </a:p>
          <a:p>
            <a:pPr lvl="1"/>
            <a:r>
              <a:rPr lang="en-US" sz="2400" dirty="0">
                <a:solidFill>
                  <a:schemeClr val="tx1"/>
                </a:solidFill>
              </a:rPr>
              <a:t>Do they have any concerns?</a:t>
            </a:r>
          </a:p>
          <a:p>
            <a:pPr lvl="1"/>
            <a:r>
              <a:rPr lang="en-US" sz="2400" dirty="0">
                <a:solidFill>
                  <a:schemeClr val="tx1"/>
                </a:solidFill>
              </a:rPr>
              <a:t>Are there anecdotes of past competition </a:t>
            </a:r>
            <a:r>
              <a:rPr lang="en-US" sz="2400" dirty="0" smtClean="0">
                <a:solidFill>
                  <a:schemeClr val="tx1"/>
                </a:solidFill>
              </a:rPr>
              <a:t>issues?</a:t>
            </a:r>
            <a:endParaRPr lang="en-US" sz="2400" dirty="0">
              <a:solidFill>
                <a:schemeClr val="tx1"/>
              </a:solidFill>
            </a:endParaRPr>
          </a:p>
        </p:txBody>
      </p:sp>
      <p:sp>
        <p:nvSpPr>
          <p:cNvPr id="2" name="Slide Number Placeholder 1"/>
          <p:cNvSpPr>
            <a:spLocks noGrp="1"/>
          </p:cNvSpPr>
          <p:nvPr>
            <p:ph type="sldNum" sz="quarter" idx="12"/>
          </p:nvPr>
        </p:nvSpPr>
        <p:spPr/>
        <p:txBody>
          <a:bodyPr/>
          <a:lstStyle/>
          <a:p>
            <a:fld id="{02ACE981-949C-46D7-8CBD-91BCEDE01B16}" type="slidenum">
              <a:rPr lang="en-US" smtClean="0"/>
              <a:t>22</a:t>
            </a:fld>
            <a:endParaRPr lang="en-US"/>
          </a:p>
        </p:txBody>
      </p:sp>
    </p:spTree>
    <p:extLst>
      <p:ext uri="{BB962C8B-B14F-4D97-AF65-F5344CB8AC3E}">
        <p14:creationId xmlns:p14="http://schemas.microsoft.com/office/powerpoint/2010/main" val="2028179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5527" y="2133600"/>
            <a:ext cx="8686800" cy="4495800"/>
          </a:xfrm>
        </p:spPr>
        <p:txBody>
          <a:bodyPr>
            <a:normAutofit fontScale="77500" lnSpcReduction="20000"/>
          </a:bodyPr>
          <a:lstStyle/>
          <a:p>
            <a:pPr marL="0" lvl="0" indent="0">
              <a:buNone/>
            </a:pPr>
            <a:r>
              <a:rPr lang="en-GB" sz="2900" dirty="0">
                <a:solidFill>
                  <a:schemeClr val="tx1"/>
                </a:solidFill>
              </a:rPr>
              <a:t>Using information from interviews and obtained from the parties, determine whether </a:t>
            </a:r>
            <a:r>
              <a:rPr lang="en-US" sz="2900" dirty="0">
                <a:solidFill>
                  <a:schemeClr val="tx1"/>
                </a:solidFill>
              </a:rPr>
              <a:t>the available information suggest there are issues that pose a potential competitive </a:t>
            </a:r>
            <a:r>
              <a:rPr lang="en-US" sz="2900" dirty="0" smtClean="0">
                <a:solidFill>
                  <a:schemeClr val="tx1"/>
                </a:solidFill>
              </a:rPr>
              <a:t>problem:</a:t>
            </a:r>
            <a:r>
              <a:rPr lang="en-GB" sz="2900" dirty="0" smtClean="0">
                <a:solidFill>
                  <a:schemeClr val="tx1"/>
                </a:solidFill>
              </a:rPr>
              <a:t> </a:t>
            </a:r>
            <a:endParaRPr lang="en-GB" sz="2900" dirty="0">
              <a:solidFill>
                <a:schemeClr val="tx1"/>
              </a:solidFill>
            </a:endParaRPr>
          </a:p>
          <a:p>
            <a:pPr marL="301943" lvl="1" indent="0">
              <a:buNone/>
            </a:pPr>
            <a:endParaRPr lang="en-GB" sz="1600" dirty="0" smtClean="0">
              <a:solidFill>
                <a:schemeClr val="tx1"/>
              </a:solidFill>
            </a:endParaRPr>
          </a:p>
          <a:p>
            <a:pPr marL="301943" lvl="1" indent="0">
              <a:buNone/>
            </a:pPr>
            <a:r>
              <a:rPr lang="en-US" sz="2900" dirty="0" smtClean="0">
                <a:solidFill>
                  <a:schemeClr val="tx1"/>
                </a:solidFill>
              </a:rPr>
              <a:t>What </a:t>
            </a:r>
            <a:r>
              <a:rPr lang="en-US" sz="2900" dirty="0">
                <a:solidFill>
                  <a:schemeClr val="tx1"/>
                </a:solidFill>
              </a:rPr>
              <a:t>is the relevant product market?</a:t>
            </a:r>
          </a:p>
          <a:p>
            <a:endParaRPr lang="en-US" sz="2100" dirty="0" smtClean="0">
              <a:solidFill>
                <a:schemeClr val="tx1"/>
              </a:solidFill>
            </a:endParaRPr>
          </a:p>
          <a:p>
            <a:pPr lvl="1"/>
            <a:r>
              <a:rPr lang="en-GB" dirty="0">
                <a:solidFill>
                  <a:schemeClr val="tx1"/>
                </a:solidFill>
              </a:rPr>
              <a:t>The relevant product market is low-cost wire remittance services </a:t>
            </a:r>
            <a:r>
              <a:rPr lang="en-GB" dirty="0" smtClean="0">
                <a:solidFill>
                  <a:schemeClr val="tx1"/>
                </a:solidFill>
              </a:rPr>
              <a:t>sent from </a:t>
            </a:r>
            <a:r>
              <a:rPr lang="en-GB" dirty="0">
                <a:solidFill>
                  <a:schemeClr val="tx1"/>
                </a:solidFill>
              </a:rPr>
              <a:t>person-to-person. </a:t>
            </a:r>
          </a:p>
          <a:p>
            <a:pPr lvl="1"/>
            <a:endParaRPr lang="en-GB" sz="1800" dirty="0">
              <a:solidFill>
                <a:schemeClr val="tx1"/>
              </a:solidFill>
            </a:endParaRPr>
          </a:p>
          <a:p>
            <a:pPr marL="301943" lvl="1" indent="0">
              <a:buNone/>
            </a:pPr>
            <a:r>
              <a:rPr lang="en-US" sz="2900" dirty="0" smtClean="0">
                <a:solidFill>
                  <a:schemeClr val="tx1"/>
                </a:solidFill>
              </a:rPr>
              <a:t>What </a:t>
            </a:r>
            <a:r>
              <a:rPr lang="en-US" sz="2900" dirty="0">
                <a:solidFill>
                  <a:schemeClr val="tx1"/>
                </a:solidFill>
              </a:rPr>
              <a:t>is the relevant geographic market?  How wide is the service area for each outlet</a:t>
            </a:r>
            <a:r>
              <a:rPr lang="en-US" sz="2900" dirty="0" smtClean="0">
                <a:solidFill>
                  <a:schemeClr val="tx1"/>
                </a:solidFill>
              </a:rPr>
              <a:t>?</a:t>
            </a:r>
          </a:p>
          <a:p>
            <a:pPr marL="301943" lvl="1" indent="0">
              <a:buNone/>
            </a:pPr>
            <a:endParaRPr lang="en-US" dirty="0">
              <a:solidFill>
                <a:schemeClr val="tx1"/>
              </a:solidFill>
            </a:endParaRPr>
          </a:p>
          <a:p>
            <a:pPr lvl="1"/>
            <a:r>
              <a:rPr lang="en-GB" dirty="0" smtClean="0">
                <a:solidFill>
                  <a:schemeClr val="tx1"/>
                </a:solidFill>
              </a:rPr>
              <a:t>The four countries in </a:t>
            </a:r>
            <a:r>
              <a:rPr lang="en-GB" dirty="0">
                <a:solidFill>
                  <a:schemeClr val="tx1"/>
                </a:solidFill>
              </a:rPr>
              <a:t>which the parties’ businesses </a:t>
            </a:r>
            <a:r>
              <a:rPr lang="en-GB" dirty="0" smtClean="0">
                <a:solidFill>
                  <a:schemeClr val="tx1"/>
                </a:solidFill>
              </a:rPr>
              <a:t>overlap are each a separate geographic market.</a:t>
            </a:r>
          </a:p>
          <a:p>
            <a:pPr lvl="1"/>
            <a:r>
              <a:rPr lang="en-GB" dirty="0" smtClean="0">
                <a:solidFill>
                  <a:schemeClr val="tx1"/>
                </a:solidFill>
              </a:rPr>
              <a:t>The </a:t>
            </a:r>
            <a:r>
              <a:rPr lang="en-GB" dirty="0">
                <a:solidFill>
                  <a:schemeClr val="tx1"/>
                </a:solidFill>
              </a:rPr>
              <a:t>service area for each outlet is </a:t>
            </a:r>
            <a:r>
              <a:rPr lang="en-GB" dirty="0" smtClean="0">
                <a:solidFill>
                  <a:schemeClr val="tx1"/>
                </a:solidFill>
              </a:rPr>
              <a:t>about 6 </a:t>
            </a:r>
            <a:r>
              <a:rPr lang="en-GB" dirty="0" err="1" smtClean="0">
                <a:solidFill>
                  <a:schemeClr val="tx1"/>
                </a:solidFill>
              </a:rPr>
              <a:t>kilometers</a:t>
            </a:r>
            <a:r>
              <a:rPr lang="en-GB" dirty="0" smtClean="0">
                <a:solidFill>
                  <a:schemeClr val="tx1"/>
                </a:solidFill>
              </a:rPr>
              <a:t>.  </a:t>
            </a:r>
          </a:p>
          <a:p>
            <a:pPr lvl="1"/>
            <a:r>
              <a:rPr lang="en-GB" dirty="0" smtClean="0">
                <a:solidFill>
                  <a:schemeClr val="tx1"/>
                </a:solidFill>
              </a:rPr>
              <a:t>Most </a:t>
            </a:r>
            <a:r>
              <a:rPr lang="en-GB" dirty="0" err="1" smtClean="0">
                <a:solidFill>
                  <a:schemeClr val="tx1"/>
                </a:solidFill>
              </a:rPr>
              <a:t>TimelyCash</a:t>
            </a:r>
            <a:r>
              <a:rPr lang="en-GB" dirty="0" smtClean="0">
                <a:solidFill>
                  <a:schemeClr val="tx1"/>
                </a:solidFill>
              </a:rPr>
              <a:t> </a:t>
            </a:r>
            <a:r>
              <a:rPr lang="en-GB" dirty="0">
                <a:solidFill>
                  <a:schemeClr val="tx1"/>
                </a:solidFill>
              </a:rPr>
              <a:t>outlets are located within </a:t>
            </a:r>
            <a:r>
              <a:rPr lang="en-GB" dirty="0" smtClean="0">
                <a:solidFill>
                  <a:schemeClr val="tx1"/>
                </a:solidFill>
              </a:rPr>
              <a:t>6 </a:t>
            </a:r>
            <a:r>
              <a:rPr lang="en-GB" dirty="0" err="1" smtClean="0">
                <a:solidFill>
                  <a:schemeClr val="tx1"/>
                </a:solidFill>
              </a:rPr>
              <a:t>kilometers</a:t>
            </a:r>
            <a:r>
              <a:rPr lang="en-GB" dirty="0" smtClean="0">
                <a:solidFill>
                  <a:schemeClr val="tx1"/>
                </a:solidFill>
              </a:rPr>
              <a:t> of </a:t>
            </a:r>
            <a:r>
              <a:rPr lang="en-GB" dirty="0">
                <a:solidFill>
                  <a:schemeClr val="tx1"/>
                </a:solidFill>
              </a:rPr>
              <a:t>a </a:t>
            </a:r>
            <a:r>
              <a:rPr lang="en-GB" dirty="0" err="1">
                <a:solidFill>
                  <a:schemeClr val="tx1"/>
                </a:solidFill>
              </a:rPr>
              <a:t>HurryMoney</a:t>
            </a:r>
            <a:r>
              <a:rPr lang="en-GB" dirty="0">
                <a:solidFill>
                  <a:schemeClr val="tx1"/>
                </a:solidFill>
              </a:rPr>
              <a:t> outlet. </a:t>
            </a:r>
            <a:endParaRPr lang="en-US" dirty="0">
              <a:solidFill>
                <a:schemeClr val="tx1"/>
              </a:solidFill>
            </a:endParaRPr>
          </a:p>
          <a:p>
            <a:pPr marL="0" indent="0">
              <a:buNone/>
            </a:pPr>
            <a:endParaRPr lang="en-US" sz="2000" dirty="0">
              <a:solidFill>
                <a:schemeClr val="tx1"/>
              </a:solidFill>
            </a:endParaRPr>
          </a:p>
        </p:txBody>
      </p:sp>
      <p:sp>
        <p:nvSpPr>
          <p:cNvPr id="3" name="Title 2"/>
          <p:cNvSpPr>
            <a:spLocks noGrp="1"/>
          </p:cNvSpPr>
          <p:nvPr>
            <p:ph type="title"/>
          </p:nvPr>
        </p:nvSpPr>
        <p:spPr/>
        <p:txBody>
          <a:bodyPr>
            <a:normAutofit/>
          </a:bodyPr>
          <a:lstStyle/>
          <a:p>
            <a:r>
              <a:rPr lang="en-US" sz="3400" b="1" dirty="0" smtClean="0">
                <a:solidFill>
                  <a:schemeClr val="bg1">
                    <a:lumMod val="95000"/>
                  </a:schemeClr>
                </a:solidFill>
              </a:rPr>
              <a:t>Questions for Discussion</a:t>
            </a:r>
            <a:endParaRPr lang="en-US" sz="3400" b="1" dirty="0">
              <a:solidFill>
                <a:schemeClr val="bg1">
                  <a:lumMod val="95000"/>
                </a:schemeClr>
              </a:solidFill>
            </a:endParaRPr>
          </a:p>
        </p:txBody>
      </p:sp>
      <p:sp>
        <p:nvSpPr>
          <p:cNvPr id="5" name="Slide Number Placeholder 4"/>
          <p:cNvSpPr>
            <a:spLocks noGrp="1"/>
          </p:cNvSpPr>
          <p:nvPr>
            <p:ph type="sldNum" sz="quarter" idx="12"/>
          </p:nvPr>
        </p:nvSpPr>
        <p:spPr>
          <a:xfrm>
            <a:off x="7982174" y="6248400"/>
            <a:ext cx="1161826" cy="365125"/>
          </a:xfrm>
        </p:spPr>
        <p:txBody>
          <a:bodyPr/>
          <a:lstStyle/>
          <a:p>
            <a:fld id="{02ACE981-949C-46D7-8CBD-91BCEDE01B16}" type="slidenum">
              <a:rPr lang="en-US" smtClean="0"/>
              <a:t>23</a:t>
            </a:fld>
            <a:endParaRPr lang="en-US" dirty="0"/>
          </a:p>
        </p:txBody>
      </p:sp>
    </p:spTree>
    <p:extLst>
      <p:ext uri="{BB962C8B-B14F-4D97-AF65-F5344CB8AC3E}">
        <p14:creationId xmlns:p14="http://schemas.microsoft.com/office/powerpoint/2010/main" val="36023501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6281" y="2057400"/>
            <a:ext cx="8686800" cy="4785527"/>
          </a:xfrm>
        </p:spPr>
        <p:txBody>
          <a:bodyPr>
            <a:normAutofit fontScale="70000" lnSpcReduction="20000"/>
          </a:bodyPr>
          <a:lstStyle/>
          <a:p>
            <a:pPr marL="0" lvl="0" indent="0">
              <a:buNone/>
            </a:pPr>
            <a:r>
              <a:rPr lang="en-GB" sz="2500" dirty="0">
                <a:solidFill>
                  <a:schemeClr val="tx1"/>
                </a:solidFill>
              </a:rPr>
              <a:t>Using information from interviews and obtained from the parties, determine whether </a:t>
            </a:r>
            <a:r>
              <a:rPr lang="en-US" sz="2500" dirty="0">
                <a:solidFill>
                  <a:schemeClr val="tx1"/>
                </a:solidFill>
              </a:rPr>
              <a:t>the available information suggest there are issues that pose a potential competitive </a:t>
            </a:r>
            <a:r>
              <a:rPr lang="en-US" sz="2500" dirty="0" smtClean="0">
                <a:solidFill>
                  <a:schemeClr val="tx1"/>
                </a:solidFill>
              </a:rPr>
              <a:t>problem:</a:t>
            </a:r>
            <a:r>
              <a:rPr lang="en-GB" sz="2500" dirty="0" smtClean="0">
                <a:solidFill>
                  <a:schemeClr val="tx1"/>
                </a:solidFill>
              </a:rPr>
              <a:t> </a:t>
            </a:r>
            <a:endParaRPr lang="en-GB" sz="2500" dirty="0">
              <a:solidFill>
                <a:schemeClr val="tx1"/>
              </a:solidFill>
            </a:endParaRPr>
          </a:p>
          <a:p>
            <a:pPr marL="301943" lvl="1" indent="0">
              <a:buNone/>
            </a:pPr>
            <a:endParaRPr lang="en-GB" sz="1600" dirty="0" smtClean="0">
              <a:solidFill>
                <a:schemeClr val="tx1"/>
              </a:solidFill>
            </a:endParaRPr>
          </a:p>
          <a:p>
            <a:pPr marL="301943" lvl="1" indent="0">
              <a:buNone/>
            </a:pPr>
            <a:r>
              <a:rPr lang="en-US" sz="2500" dirty="0" smtClean="0">
                <a:solidFill>
                  <a:schemeClr val="tx1"/>
                </a:solidFill>
              </a:rPr>
              <a:t>Identify </a:t>
            </a:r>
            <a:r>
              <a:rPr lang="en-US" sz="2500" dirty="0">
                <a:solidFill>
                  <a:schemeClr val="tx1"/>
                </a:solidFill>
              </a:rPr>
              <a:t>which companies compete with the parties to provide the same services to the same </a:t>
            </a:r>
            <a:r>
              <a:rPr lang="en-US" sz="2500" dirty="0" smtClean="0">
                <a:solidFill>
                  <a:schemeClr val="tx1"/>
                </a:solidFill>
              </a:rPr>
              <a:t>customers. </a:t>
            </a:r>
            <a:r>
              <a:rPr lang="en-US" sz="2500" dirty="0">
                <a:solidFill>
                  <a:schemeClr val="tx1"/>
                </a:solidFill>
              </a:rPr>
              <a:t> </a:t>
            </a:r>
            <a:endParaRPr lang="en-US" sz="2500" dirty="0" smtClean="0">
              <a:solidFill>
                <a:schemeClr val="tx1"/>
              </a:solidFill>
            </a:endParaRPr>
          </a:p>
          <a:p>
            <a:pPr marL="301943" lvl="1" indent="0">
              <a:buNone/>
            </a:pPr>
            <a:r>
              <a:rPr lang="en-US" sz="2500" dirty="0">
                <a:solidFill>
                  <a:schemeClr val="tx1"/>
                </a:solidFill>
              </a:rPr>
              <a:t>How many other significant competitors are in the geographic market?</a:t>
            </a:r>
          </a:p>
          <a:p>
            <a:pPr marL="301943" lvl="1" indent="0">
              <a:buNone/>
            </a:pPr>
            <a:r>
              <a:rPr lang="en-US" sz="2500" dirty="0" smtClean="0">
                <a:solidFill>
                  <a:schemeClr val="tx1"/>
                </a:solidFill>
              </a:rPr>
              <a:t>How </a:t>
            </a:r>
            <a:r>
              <a:rPr lang="en-US" sz="2500" dirty="0">
                <a:solidFill>
                  <a:schemeClr val="tx1"/>
                </a:solidFill>
              </a:rPr>
              <a:t>close are other competitors in proximity to </a:t>
            </a:r>
            <a:r>
              <a:rPr lang="en-US" sz="2500" dirty="0" smtClean="0">
                <a:solidFill>
                  <a:schemeClr val="tx1"/>
                </a:solidFill>
              </a:rPr>
              <a:t>each </a:t>
            </a:r>
            <a:r>
              <a:rPr lang="en-US" sz="2500" dirty="0">
                <a:solidFill>
                  <a:schemeClr val="tx1"/>
                </a:solidFill>
              </a:rPr>
              <a:t>party’s outlets</a:t>
            </a:r>
            <a:r>
              <a:rPr lang="en-US" sz="2500" dirty="0" smtClean="0">
                <a:solidFill>
                  <a:schemeClr val="tx1"/>
                </a:solidFill>
              </a:rPr>
              <a:t>? </a:t>
            </a:r>
          </a:p>
          <a:p>
            <a:pPr marL="301943" lvl="1" indent="0">
              <a:buNone/>
            </a:pPr>
            <a:r>
              <a:rPr lang="en-US" sz="2500" dirty="0" smtClean="0">
                <a:solidFill>
                  <a:schemeClr val="tx1"/>
                </a:solidFill>
              </a:rPr>
              <a:t>How much market share does each competitor have?</a:t>
            </a:r>
            <a:endParaRPr lang="en-US" sz="2500" dirty="0">
              <a:solidFill>
                <a:schemeClr val="tx1"/>
              </a:solidFill>
            </a:endParaRPr>
          </a:p>
          <a:p>
            <a:pPr marL="0" indent="0">
              <a:buNone/>
            </a:pPr>
            <a:r>
              <a:rPr lang="en-US" sz="2000" dirty="0">
                <a:solidFill>
                  <a:schemeClr val="tx1"/>
                </a:solidFill>
              </a:rPr>
              <a:t> </a:t>
            </a:r>
            <a:endParaRPr lang="en-US" sz="2200" dirty="0">
              <a:solidFill>
                <a:schemeClr val="tx1"/>
              </a:solidFill>
            </a:endParaRPr>
          </a:p>
          <a:p>
            <a:pPr lvl="1"/>
            <a:r>
              <a:rPr lang="en-GB" dirty="0">
                <a:solidFill>
                  <a:schemeClr val="tx1"/>
                </a:solidFill>
              </a:rPr>
              <a:t>Within each </a:t>
            </a:r>
            <a:r>
              <a:rPr lang="en-GB" dirty="0" smtClean="0">
                <a:solidFill>
                  <a:schemeClr val="tx1"/>
                </a:solidFill>
              </a:rPr>
              <a:t>country/geographic </a:t>
            </a:r>
            <a:r>
              <a:rPr lang="en-GB" dirty="0">
                <a:solidFill>
                  <a:schemeClr val="tx1"/>
                </a:solidFill>
              </a:rPr>
              <a:t>market, the parties face the same competitors and each competitor has the same market share based on their 2013 revenue.  </a:t>
            </a:r>
            <a:endParaRPr lang="en-GB" dirty="0" smtClean="0">
              <a:solidFill>
                <a:schemeClr val="tx1"/>
              </a:solidFill>
            </a:endParaRPr>
          </a:p>
          <a:p>
            <a:pPr lvl="1"/>
            <a:r>
              <a:rPr lang="en-GB" dirty="0" smtClean="0">
                <a:solidFill>
                  <a:schemeClr val="tx1"/>
                </a:solidFill>
              </a:rPr>
              <a:t>If </a:t>
            </a:r>
            <a:r>
              <a:rPr lang="en-GB" dirty="0">
                <a:solidFill>
                  <a:schemeClr val="tx1"/>
                </a:solidFill>
              </a:rPr>
              <a:t>the relevant product market is restricted to low-cost wire remittance service providers, the market share </a:t>
            </a:r>
            <a:r>
              <a:rPr lang="en-GB" dirty="0" smtClean="0">
                <a:solidFill>
                  <a:schemeClr val="tx1"/>
                </a:solidFill>
              </a:rPr>
              <a:t>allocation is as follows:</a:t>
            </a:r>
          </a:p>
          <a:p>
            <a:pPr marL="301943" lvl="1" indent="0">
              <a:buNone/>
            </a:pPr>
            <a:r>
              <a:rPr lang="en-GB" dirty="0">
                <a:solidFill>
                  <a:schemeClr val="tx1"/>
                </a:solidFill>
              </a:rPr>
              <a:t>	</a:t>
            </a:r>
            <a:r>
              <a:rPr lang="en-GB" dirty="0" smtClean="0">
                <a:solidFill>
                  <a:schemeClr val="tx1"/>
                </a:solidFill>
              </a:rPr>
              <a:t>- the </a:t>
            </a:r>
            <a:r>
              <a:rPr lang="en-GB" dirty="0">
                <a:solidFill>
                  <a:schemeClr val="tx1"/>
                </a:solidFill>
              </a:rPr>
              <a:t>largest regional </a:t>
            </a:r>
            <a:r>
              <a:rPr lang="en-GB" dirty="0" smtClean="0">
                <a:solidFill>
                  <a:schemeClr val="tx1"/>
                </a:solidFill>
              </a:rPr>
              <a:t>provider is </a:t>
            </a:r>
            <a:r>
              <a:rPr lang="en-GB" dirty="0" err="1" smtClean="0">
                <a:solidFill>
                  <a:schemeClr val="tx1"/>
                </a:solidFill>
              </a:rPr>
              <a:t>WesternGram</a:t>
            </a:r>
            <a:r>
              <a:rPr lang="en-GB" dirty="0" smtClean="0">
                <a:solidFill>
                  <a:schemeClr val="tx1"/>
                </a:solidFill>
              </a:rPr>
              <a:t> plc with 40 </a:t>
            </a:r>
            <a:r>
              <a:rPr lang="en-GB" dirty="0">
                <a:solidFill>
                  <a:schemeClr val="tx1"/>
                </a:solidFill>
              </a:rPr>
              <a:t>percent; </a:t>
            </a:r>
            <a:endParaRPr lang="en-GB" dirty="0" smtClean="0">
              <a:solidFill>
                <a:schemeClr val="tx1"/>
              </a:solidFill>
            </a:endParaRPr>
          </a:p>
          <a:p>
            <a:pPr marL="301943" lvl="1" indent="0">
              <a:buNone/>
            </a:pPr>
            <a:r>
              <a:rPr lang="en-GB" dirty="0">
                <a:solidFill>
                  <a:schemeClr val="tx1"/>
                </a:solidFill>
              </a:rPr>
              <a:t>	</a:t>
            </a:r>
            <a:r>
              <a:rPr lang="en-GB" dirty="0" smtClean="0">
                <a:solidFill>
                  <a:schemeClr val="tx1"/>
                </a:solidFill>
              </a:rPr>
              <a:t>- the </a:t>
            </a:r>
            <a:r>
              <a:rPr lang="en-GB" dirty="0">
                <a:solidFill>
                  <a:schemeClr val="tx1"/>
                </a:solidFill>
              </a:rPr>
              <a:t>second largest provider is </a:t>
            </a:r>
            <a:r>
              <a:rPr lang="en-GB" dirty="0" smtClean="0">
                <a:solidFill>
                  <a:schemeClr val="tx1"/>
                </a:solidFill>
              </a:rPr>
              <a:t>Equity </a:t>
            </a:r>
            <a:r>
              <a:rPr lang="en-GB" dirty="0">
                <a:solidFill>
                  <a:schemeClr val="tx1"/>
                </a:solidFill>
              </a:rPr>
              <a:t>Bank, a regional bank with 24 percent; </a:t>
            </a:r>
            <a:endParaRPr lang="en-GB" dirty="0" smtClean="0">
              <a:solidFill>
                <a:schemeClr val="tx1"/>
              </a:solidFill>
            </a:endParaRPr>
          </a:p>
          <a:p>
            <a:pPr marL="301943" lvl="1" indent="0">
              <a:buNone/>
            </a:pPr>
            <a:r>
              <a:rPr lang="en-GB" dirty="0">
                <a:solidFill>
                  <a:schemeClr val="tx1"/>
                </a:solidFill>
              </a:rPr>
              <a:t>	</a:t>
            </a:r>
            <a:r>
              <a:rPr lang="en-GB" dirty="0" smtClean="0">
                <a:solidFill>
                  <a:schemeClr val="tx1"/>
                </a:solidFill>
              </a:rPr>
              <a:t>- </a:t>
            </a:r>
            <a:r>
              <a:rPr lang="en-GB" dirty="0" err="1" smtClean="0">
                <a:solidFill>
                  <a:schemeClr val="tx1"/>
                </a:solidFill>
              </a:rPr>
              <a:t>HurryMoney</a:t>
            </a:r>
            <a:r>
              <a:rPr lang="en-GB" dirty="0" smtClean="0">
                <a:solidFill>
                  <a:schemeClr val="tx1"/>
                </a:solidFill>
              </a:rPr>
              <a:t> is the third largest with 15.6 </a:t>
            </a:r>
            <a:r>
              <a:rPr lang="en-GB" dirty="0">
                <a:solidFill>
                  <a:schemeClr val="tx1"/>
                </a:solidFill>
              </a:rPr>
              <a:t>percent; </a:t>
            </a:r>
            <a:endParaRPr lang="en-GB" dirty="0" smtClean="0">
              <a:solidFill>
                <a:schemeClr val="tx1"/>
              </a:solidFill>
            </a:endParaRPr>
          </a:p>
          <a:p>
            <a:pPr marL="301943" lvl="1" indent="0">
              <a:buNone/>
            </a:pPr>
            <a:r>
              <a:rPr lang="en-GB" dirty="0">
                <a:solidFill>
                  <a:schemeClr val="tx1"/>
                </a:solidFill>
              </a:rPr>
              <a:t>	</a:t>
            </a:r>
            <a:r>
              <a:rPr lang="en-GB" dirty="0" smtClean="0">
                <a:solidFill>
                  <a:schemeClr val="tx1"/>
                </a:solidFill>
              </a:rPr>
              <a:t>- </a:t>
            </a:r>
            <a:r>
              <a:rPr lang="en-GB" dirty="0" err="1" smtClean="0">
                <a:solidFill>
                  <a:schemeClr val="tx1"/>
                </a:solidFill>
              </a:rPr>
              <a:t>TimelyCash</a:t>
            </a:r>
            <a:r>
              <a:rPr lang="en-GB" dirty="0" smtClean="0">
                <a:solidFill>
                  <a:schemeClr val="tx1"/>
                </a:solidFill>
              </a:rPr>
              <a:t> is the fourth largest with 12.8 </a:t>
            </a:r>
            <a:r>
              <a:rPr lang="en-GB" dirty="0">
                <a:solidFill>
                  <a:schemeClr val="tx1"/>
                </a:solidFill>
              </a:rPr>
              <a:t>percent; </a:t>
            </a:r>
            <a:r>
              <a:rPr lang="en-GB" dirty="0" smtClean="0">
                <a:solidFill>
                  <a:schemeClr val="tx1"/>
                </a:solidFill>
              </a:rPr>
              <a:t>and</a:t>
            </a:r>
          </a:p>
          <a:p>
            <a:pPr marL="581343" lvl="2" indent="0">
              <a:buNone/>
            </a:pPr>
            <a:r>
              <a:rPr lang="en-GB" sz="2200" dirty="0">
                <a:solidFill>
                  <a:schemeClr val="tx1"/>
                </a:solidFill>
              </a:rPr>
              <a:t>	</a:t>
            </a:r>
            <a:r>
              <a:rPr lang="en-GB" sz="2200" dirty="0" smtClean="0">
                <a:solidFill>
                  <a:schemeClr val="tx1"/>
                </a:solidFill>
              </a:rPr>
              <a:t>- the </a:t>
            </a:r>
            <a:r>
              <a:rPr lang="en-GB" sz="2200" dirty="0">
                <a:solidFill>
                  <a:schemeClr val="tx1"/>
                </a:solidFill>
              </a:rPr>
              <a:t>two remaining </a:t>
            </a:r>
            <a:r>
              <a:rPr lang="en-GB" sz="2200" dirty="0" smtClean="0">
                <a:solidFill>
                  <a:schemeClr val="tx1"/>
                </a:solidFill>
              </a:rPr>
              <a:t>competitors that mainly perform </a:t>
            </a:r>
            <a:r>
              <a:rPr lang="en-GB" sz="2200" dirty="0">
                <a:solidFill>
                  <a:schemeClr val="tx1"/>
                </a:solidFill>
              </a:rPr>
              <a:t>remittance services over </a:t>
            </a:r>
            <a:r>
              <a:rPr lang="en-GB" sz="2200" dirty="0" smtClean="0">
                <a:solidFill>
                  <a:schemeClr val="tx1"/>
                </a:solidFill>
              </a:rPr>
              <a:t>			mobile </a:t>
            </a:r>
            <a:r>
              <a:rPr lang="en-GB" sz="2200" dirty="0">
                <a:solidFill>
                  <a:schemeClr val="tx1"/>
                </a:solidFill>
              </a:rPr>
              <a:t>and </a:t>
            </a:r>
            <a:r>
              <a:rPr lang="en-GB" sz="2200" dirty="0" smtClean="0">
                <a:solidFill>
                  <a:schemeClr val="tx1"/>
                </a:solidFill>
              </a:rPr>
              <a:t>internet platforms, each have 3.8 </a:t>
            </a:r>
            <a:r>
              <a:rPr lang="en-GB" sz="2200" dirty="0">
                <a:solidFill>
                  <a:schemeClr val="tx1"/>
                </a:solidFill>
              </a:rPr>
              <a:t>percent </a:t>
            </a:r>
            <a:r>
              <a:rPr lang="en-GB" sz="2200" dirty="0" smtClean="0">
                <a:solidFill>
                  <a:schemeClr val="tx1"/>
                </a:solidFill>
              </a:rPr>
              <a:t>of the market. </a:t>
            </a:r>
            <a:endParaRPr lang="en-US" sz="2200" dirty="0">
              <a:solidFill>
                <a:schemeClr val="tx1"/>
              </a:solidFill>
            </a:endParaRPr>
          </a:p>
          <a:p>
            <a:pPr marL="0" indent="0">
              <a:buNone/>
            </a:pPr>
            <a:endParaRPr lang="en-US" sz="2000" dirty="0">
              <a:solidFill>
                <a:schemeClr val="tx1"/>
              </a:solidFill>
            </a:endParaRPr>
          </a:p>
        </p:txBody>
      </p:sp>
      <p:sp>
        <p:nvSpPr>
          <p:cNvPr id="3" name="Title 2"/>
          <p:cNvSpPr>
            <a:spLocks noGrp="1"/>
          </p:cNvSpPr>
          <p:nvPr>
            <p:ph type="title"/>
          </p:nvPr>
        </p:nvSpPr>
        <p:spPr/>
        <p:txBody>
          <a:bodyPr>
            <a:normAutofit/>
          </a:bodyPr>
          <a:lstStyle/>
          <a:p>
            <a:r>
              <a:rPr lang="en-US" sz="3400" b="1" dirty="0" smtClean="0">
                <a:solidFill>
                  <a:schemeClr val="bg1">
                    <a:lumMod val="95000"/>
                  </a:schemeClr>
                </a:solidFill>
              </a:rPr>
              <a:t>Questions for Discussion</a:t>
            </a:r>
            <a:endParaRPr lang="en-US" sz="3400" b="1" dirty="0">
              <a:solidFill>
                <a:schemeClr val="bg1">
                  <a:lumMod val="95000"/>
                </a:schemeClr>
              </a:solidFill>
            </a:endParaRPr>
          </a:p>
        </p:txBody>
      </p:sp>
      <p:sp>
        <p:nvSpPr>
          <p:cNvPr id="5" name="Slide Number Placeholder 4"/>
          <p:cNvSpPr>
            <a:spLocks noGrp="1"/>
          </p:cNvSpPr>
          <p:nvPr>
            <p:ph type="sldNum" sz="quarter" idx="12"/>
          </p:nvPr>
        </p:nvSpPr>
        <p:spPr>
          <a:xfrm>
            <a:off x="7696200" y="6324600"/>
            <a:ext cx="1161826" cy="365125"/>
          </a:xfrm>
        </p:spPr>
        <p:txBody>
          <a:bodyPr/>
          <a:lstStyle/>
          <a:p>
            <a:fld id="{02ACE981-949C-46D7-8CBD-91BCEDE01B16}" type="slidenum">
              <a:rPr lang="en-US" smtClean="0"/>
              <a:t>24</a:t>
            </a:fld>
            <a:endParaRPr lang="en-US" dirty="0"/>
          </a:p>
        </p:txBody>
      </p:sp>
    </p:spTree>
    <p:extLst>
      <p:ext uri="{BB962C8B-B14F-4D97-AF65-F5344CB8AC3E}">
        <p14:creationId xmlns:p14="http://schemas.microsoft.com/office/powerpoint/2010/main" val="113500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35527" y="2514600"/>
            <a:ext cx="8686800" cy="4191000"/>
          </a:xfrm>
        </p:spPr>
        <p:txBody>
          <a:bodyPr>
            <a:normAutofit fontScale="70000" lnSpcReduction="20000"/>
          </a:bodyPr>
          <a:lstStyle/>
          <a:p>
            <a:pPr marL="0" lvl="0" indent="0">
              <a:buNone/>
            </a:pPr>
            <a:r>
              <a:rPr lang="en-GB" sz="2600" dirty="0">
                <a:solidFill>
                  <a:schemeClr val="tx1"/>
                </a:solidFill>
              </a:rPr>
              <a:t>Using information from interviews and obtained from the parties, determine whether </a:t>
            </a:r>
            <a:r>
              <a:rPr lang="en-US" sz="2600" dirty="0">
                <a:solidFill>
                  <a:schemeClr val="tx1"/>
                </a:solidFill>
              </a:rPr>
              <a:t>the available information suggest there are issues that pose a potential competitive </a:t>
            </a:r>
            <a:r>
              <a:rPr lang="en-US" sz="2600" dirty="0" smtClean="0">
                <a:solidFill>
                  <a:schemeClr val="tx1"/>
                </a:solidFill>
              </a:rPr>
              <a:t>problem:</a:t>
            </a:r>
            <a:r>
              <a:rPr lang="en-GB" sz="2600" dirty="0" smtClean="0">
                <a:solidFill>
                  <a:schemeClr val="tx1"/>
                </a:solidFill>
              </a:rPr>
              <a:t> </a:t>
            </a:r>
            <a:endParaRPr lang="en-GB" sz="2600" dirty="0">
              <a:solidFill>
                <a:schemeClr val="tx1"/>
              </a:solidFill>
            </a:endParaRPr>
          </a:p>
          <a:p>
            <a:pPr marL="301943" lvl="1" indent="0">
              <a:buNone/>
            </a:pPr>
            <a:endParaRPr lang="en-GB" sz="1600" dirty="0" smtClean="0">
              <a:solidFill>
                <a:schemeClr val="tx1"/>
              </a:solidFill>
            </a:endParaRPr>
          </a:p>
          <a:p>
            <a:pPr marL="0" lvl="0" indent="0">
              <a:buNone/>
            </a:pPr>
            <a:r>
              <a:rPr lang="en-US" sz="2600" dirty="0">
                <a:solidFill>
                  <a:schemeClr val="tx1"/>
                </a:solidFill>
              </a:rPr>
              <a:t>Is there any information that rules out a potential for a competitive problem, such as a low barriers to entry?</a:t>
            </a:r>
          </a:p>
          <a:p>
            <a:pPr marL="0" indent="0">
              <a:buNone/>
            </a:pPr>
            <a:r>
              <a:rPr lang="en-US" sz="2000" dirty="0">
                <a:solidFill>
                  <a:schemeClr val="tx1"/>
                </a:solidFill>
              </a:rPr>
              <a:t> </a:t>
            </a:r>
            <a:endParaRPr lang="en-US" dirty="0"/>
          </a:p>
          <a:p>
            <a:pPr lvl="1"/>
            <a:r>
              <a:rPr lang="en-GB" dirty="0">
                <a:solidFill>
                  <a:schemeClr val="tx1"/>
                </a:solidFill>
              </a:rPr>
              <a:t>Barriers to entry in low-cost wire transfer services are high due to the cost of purchasing and operating multiple outlets. However, two entrants have emerged in the market within the passed two years by primarily offering peer-to-peer transfers via mobile phones and the internet which is rapidly growing in popularity. </a:t>
            </a:r>
            <a:endParaRPr lang="en-GB" dirty="0" smtClean="0">
              <a:solidFill>
                <a:schemeClr val="tx1"/>
              </a:solidFill>
            </a:endParaRPr>
          </a:p>
          <a:p>
            <a:endParaRPr lang="en-US" dirty="0" smtClean="0"/>
          </a:p>
          <a:p>
            <a:pPr marL="0" indent="0">
              <a:buNone/>
            </a:pPr>
            <a:r>
              <a:rPr lang="en-US" sz="2500" dirty="0">
                <a:solidFill>
                  <a:schemeClr val="tx1"/>
                </a:solidFill>
              </a:rPr>
              <a:t>Is there any other significant market information?</a:t>
            </a:r>
          </a:p>
          <a:p>
            <a:pPr marL="0" indent="0">
              <a:buNone/>
            </a:pPr>
            <a:r>
              <a:rPr lang="en-GB" dirty="0"/>
              <a:t> </a:t>
            </a:r>
            <a:endParaRPr lang="en-US" dirty="0"/>
          </a:p>
          <a:p>
            <a:pPr lvl="1"/>
            <a:r>
              <a:rPr lang="en-GB" sz="2400" dirty="0">
                <a:solidFill>
                  <a:schemeClr val="tx1"/>
                </a:solidFill>
              </a:rPr>
              <a:t>The merged entity will have a post-merger share of less than 30 percent and likely will be constrained by only 1 other wire remittance company.  Equity Bank has announced that it plans to abandon its low cost remittance services. </a:t>
            </a:r>
            <a:endParaRPr lang="en-US" sz="2400" dirty="0">
              <a:solidFill>
                <a:schemeClr val="tx1"/>
              </a:solidFill>
            </a:endParaRPr>
          </a:p>
          <a:p>
            <a:pPr marL="0" indent="0">
              <a:buNone/>
            </a:pPr>
            <a:r>
              <a:rPr lang="en-US" dirty="0" smtClean="0"/>
              <a:t> </a:t>
            </a:r>
            <a:endParaRPr lang="en-US" sz="2000" dirty="0">
              <a:solidFill>
                <a:schemeClr val="tx1"/>
              </a:solidFill>
            </a:endParaRPr>
          </a:p>
        </p:txBody>
      </p:sp>
      <p:sp>
        <p:nvSpPr>
          <p:cNvPr id="3" name="Title 2"/>
          <p:cNvSpPr>
            <a:spLocks noGrp="1"/>
          </p:cNvSpPr>
          <p:nvPr>
            <p:ph type="title"/>
          </p:nvPr>
        </p:nvSpPr>
        <p:spPr/>
        <p:txBody>
          <a:bodyPr>
            <a:normAutofit/>
          </a:bodyPr>
          <a:lstStyle/>
          <a:p>
            <a:r>
              <a:rPr lang="en-US" sz="3400" b="1" dirty="0" smtClean="0">
                <a:solidFill>
                  <a:schemeClr val="bg1">
                    <a:lumMod val="95000"/>
                  </a:schemeClr>
                </a:solidFill>
              </a:rPr>
              <a:t>Questions for Discussion</a:t>
            </a:r>
            <a:endParaRPr lang="en-US" sz="3400" b="1" dirty="0">
              <a:solidFill>
                <a:schemeClr val="bg1">
                  <a:lumMod val="95000"/>
                </a:schemeClr>
              </a:solidFill>
            </a:endParaRPr>
          </a:p>
        </p:txBody>
      </p:sp>
      <p:sp>
        <p:nvSpPr>
          <p:cNvPr id="5" name="Slide Number Placeholder 4"/>
          <p:cNvSpPr>
            <a:spLocks noGrp="1"/>
          </p:cNvSpPr>
          <p:nvPr>
            <p:ph type="sldNum" sz="quarter" idx="12"/>
          </p:nvPr>
        </p:nvSpPr>
        <p:spPr>
          <a:xfrm>
            <a:off x="7696200" y="6172200"/>
            <a:ext cx="1161826" cy="365125"/>
          </a:xfrm>
        </p:spPr>
        <p:txBody>
          <a:bodyPr/>
          <a:lstStyle/>
          <a:p>
            <a:fld id="{02ACE981-949C-46D7-8CBD-91BCEDE01B16}" type="slidenum">
              <a:rPr lang="en-US" smtClean="0"/>
              <a:t>25</a:t>
            </a:fld>
            <a:endParaRPr lang="en-US" dirty="0"/>
          </a:p>
        </p:txBody>
      </p:sp>
    </p:spTree>
    <p:extLst>
      <p:ext uri="{BB962C8B-B14F-4D97-AF65-F5344CB8AC3E}">
        <p14:creationId xmlns:p14="http://schemas.microsoft.com/office/powerpoint/2010/main" val="28735916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133600"/>
            <a:ext cx="8686800" cy="4495800"/>
          </a:xfrm>
        </p:spPr>
        <p:txBody>
          <a:bodyPr>
            <a:normAutofit fontScale="92500" lnSpcReduction="10000"/>
          </a:bodyPr>
          <a:lstStyle/>
          <a:p>
            <a:r>
              <a:rPr lang="en-US" sz="2000" dirty="0" smtClean="0">
                <a:solidFill>
                  <a:schemeClr val="tx1"/>
                </a:solidFill>
              </a:rPr>
              <a:t>Organize </a:t>
            </a:r>
            <a:r>
              <a:rPr lang="en-US" sz="2000" dirty="0">
                <a:solidFill>
                  <a:schemeClr val="tx1"/>
                </a:solidFill>
              </a:rPr>
              <a:t>the Information</a:t>
            </a:r>
          </a:p>
          <a:p>
            <a:pPr lvl="1"/>
            <a:r>
              <a:rPr lang="en-US" sz="1800" dirty="0">
                <a:solidFill>
                  <a:schemeClr val="tx1"/>
                </a:solidFill>
              </a:rPr>
              <a:t>Develop an investigation plan that organizes case information (by product or by issue)</a:t>
            </a:r>
          </a:p>
          <a:p>
            <a:pPr lvl="1"/>
            <a:r>
              <a:rPr lang="en-US" sz="1800" dirty="0">
                <a:solidFill>
                  <a:schemeClr val="tx1"/>
                </a:solidFill>
              </a:rPr>
              <a:t>Consider how technology may help you be more efficient</a:t>
            </a:r>
          </a:p>
          <a:p>
            <a:pPr marL="0" indent="0">
              <a:buNone/>
            </a:pPr>
            <a:r>
              <a:rPr lang="en-US" sz="2000" dirty="0">
                <a:solidFill>
                  <a:schemeClr val="tx1"/>
                </a:solidFill>
              </a:rPr>
              <a:t> </a:t>
            </a:r>
          </a:p>
          <a:p>
            <a:r>
              <a:rPr lang="en-US" sz="2000" dirty="0">
                <a:solidFill>
                  <a:schemeClr val="tx1"/>
                </a:solidFill>
              </a:rPr>
              <a:t>Maintain Communications</a:t>
            </a:r>
          </a:p>
          <a:p>
            <a:pPr lvl="1"/>
            <a:r>
              <a:rPr lang="en-US" sz="1800" dirty="0">
                <a:solidFill>
                  <a:schemeClr val="tx1"/>
                </a:solidFill>
              </a:rPr>
              <a:t>Keep an Open Dialogue with Merging Parties </a:t>
            </a:r>
          </a:p>
          <a:p>
            <a:pPr marL="627063" lvl="2" indent="0">
              <a:buNone/>
            </a:pPr>
            <a:r>
              <a:rPr lang="en-US" sz="1600" dirty="0">
                <a:solidFill>
                  <a:schemeClr val="tx1"/>
                </a:solidFill>
              </a:rPr>
              <a:t>– </a:t>
            </a:r>
            <a:r>
              <a:rPr lang="en-US" sz="1600" dirty="0" smtClean="0">
                <a:solidFill>
                  <a:schemeClr val="tx1"/>
                </a:solidFill>
              </a:rPr>
              <a:t>commit to regular opportunities </a:t>
            </a:r>
            <a:r>
              <a:rPr lang="en-US" sz="1600" dirty="0">
                <a:solidFill>
                  <a:schemeClr val="tx1"/>
                </a:solidFill>
              </a:rPr>
              <a:t>to discuss progress</a:t>
            </a:r>
          </a:p>
          <a:p>
            <a:endParaRPr lang="en-US" sz="2000" dirty="0">
              <a:solidFill>
                <a:schemeClr val="tx1"/>
              </a:solidFill>
            </a:endParaRPr>
          </a:p>
          <a:p>
            <a:pPr lvl="1"/>
            <a:r>
              <a:rPr lang="en-US" sz="1800" dirty="0">
                <a:solidFill>
                  <a:schemeClr val="tx1"/>
                </a:solidFill>
              </a:rPr>
              <a:t>Initiate a Dialogue with Third Parties </a:t>
            </a:r>
          </a:p>
          <a:p>
            <a:pPr marL="573088" lvl="1" indent="-271463">
              <a:buNone/>
            </a:pPr>
            <a:r>
              <a:rPr lang="en-US" sz="1800" dirty="0">
                <a:solidFill>
                  <a:schemeClr val="tx1"/>
                </a:solidFill>
              </a:rPr>
              <a:t>	</a:t>
            </a:r>
            <a:r>
              <a:rPr lang="en-US" sz="1600" dirty="0">
                <a:solidFill>
                  <a:schemeClr val="tx1"/>
                </a:solidFill>
              </a:rPr>
              <a:t>– can provide crucial fact information and perspectives on </a:t>
            </a:r>
            <a:r>
              <a:rPr lang="en-US" sz="1600" dirty="0" smtClean="0">
                <a:solidFill>
                  <a:schemeClr val="tx1"/>
                </a:solidFill>
              </a:rPr>
              <a:t>the merger</a:t>
            </a:r>
            <a:endParaRPr lang="en-US" sz="1600" dirty="0">
              <a:solidFill>
                <a:schemeClr val="tx1"/>
              </a:solidFill>
            </a:endParaRPr>
          </a:p>
          <a:p>
            <a:pPr marL="0" indent="0">
              <a:buNone/>
            </a:pPr>
            <a:r>
              <a:rPr lang="en-US" sz="2000" dirty="0">
                <a:solidFill>
                  <a:schemeClr val="tx1"/>
                </a:solidFill>
              </a:rPr>
              <a:t> </a:t>
            </a:r>
          </a:p>
          <a:p>
            <a:r>
              <a:rPr lang="en-US" sz="2000" dirty="0">
                <a:solidFill>
                  <a:schemeClr val="tx1"/>
                </a:solidFill>
              </a:rPr>
              <a:t>Keep decision makers informed</a:t>
            </a:r>
          </a:p>
          <a:p>
            <a:pPr lvl="1"/>
            <a:r>
              <a:rPr lang="en-GB" sz="1800" dirty="0" smtClean="0">
                <a:solidFill>
                  <a:schemeClr val="tx1"/>
                </a:solidFill>
              </a:rPr>
              <a:t>Discuss </a:t>
            </a:r>
            <a:r>
              <a:rPr lang="en-GB" sz="1800" dirty="0">
                <a:solidFill>
                  <a:schemeClr val="tx1"/>
                </a:solidFill>
              </a:rPr>
              <a:t>impasses with </a:t>
            </a:r>
            <a:r>
              <a:rPr lang="en-GB" sz="1800" dirty="0" smtClean="0">
                <a:solidFill>
                  <a:schemeClr val="tx1"/>
                </a:solidFill>
              </a:rPr>
              <a:t>the parties</a:t>
            </a:r>
            <a:endParaRPr lang="en-US" sz="1800" dirty="0">
              <a:solidFill>
                <a:schemeClr val="tx1"/>
              </a:solidFill>
            </a:endParaRPr>
          </a:p>
          <a:p>
            <a:pPr lvl="1"/>
            <a:r>
              <a:rPr lang="en-GB" sz="1800" dirty="0" smtClean="0">
                <a:solidFill>
                  <a:schemeClr val="tx1"/>
                </a:solidFill>
              </a:rPr>
              <a:t>Discuss </a:t>
            </a:r>
            <a:r>
              <a:rPr lang="en-GB" sz="1800" dirty="0">
                <a:solidFill>
                  <a:schemeClr val="tx1"/>
                </a:solidFill>
              </a:rPr>
              <a:t>possible </a:t>
            </a:r>
            <a:r>
              <a:rPr lang="en-GB" sz="1800" dirty="0" smtClean="0">
                <a:solidFill>
                  <a:schemeClr val="tx1"/>
                </a:solidFill>
              </a:rPr>
              <a:t>remedies</a:t>
            </a:r>
            <a:endParaRPr lang="en-US" sz="1800" dirty="0">
              <a:solidFill>
                <a:schemeClr val="tx1"/>
              </a:solidFill>
            </a:endParaRPr>
          </a:p>
          <a:p>
            <a:pPr marL="0" indent="0">
              <a:buNone/>
            </a:pPr>
            <a:endParaRPr lang="en-US" sz="2000" dirty="0">
              <a:solidFill>
                <a:schemeClr val="tx1"/>
              </a:solidFill>
            </a:endParaRPr>
          </a:p>
        </p:txBody>
      </p:sp>
      <p:sp>
        <p:nvSpPr>
          <p:cNvPr id="3" name="Title 2"/>
          <p:cNvSpPr>
            <a:spLocks noGrp="1"/>
          </p:cNvSpPr>
          <p:nvPr>
            <p:ph type="title"/>
          </p:nvPr>
        </p:nvSpPr>
        <p:spPr>
          <a:xfrm>
            <a:off x="304800" y="304800"/>
            <a:ext cx="8738678" cy="1252728"/>
          </a:xfrm>
        </p:spPr>
        <p:txBody>
          <a:bodyPr>
            <a:normAutofit fontScale="90000"/>
          </a:bodyPr>
          <a:lstStyle/>
          <a:p>
            <a:r>
              <a:rPr lang="en-US" b="1" dirty="0" smtClean="0">
                <a:solidFill>
                  <a:schemeClr val="bg1"/>
                </a:solidFill>
              </a:rPr>
              <a:t>Managing the Investigation and</a:t>
            </a:r>
            <a:r>
              <a:rPr lang="en-US" sz="4900" b="1" dirty="0" smtClean="0">
                <a:solidFill>
                  <a:schemeClr val="bg1"/>
                </a:solidFill>
              </a:rPr>
              <a:t/>
            </a:r>
            <a:br>
              <a:rPr lang="en-US" sz="4900" b="1" dirty="0" smtClean="0">
                <a:solidFill>
                  <a:schemeClr val="bg1"/>
                </a:solidFill>
              </a:rPr>
            </a:br>
            <a:r>
              <a:rPr lang="en-US" b="1" dirty="0" smtClean="0">
                <a:solidFill>
                  <a:schemeClr val="bg1"/>
                </a:solidFill>
              </a:rPr>
              <a:t>Evidence</a:t>
            </a:r>
            <a:endParaRPr lang="en-US" b="1" dirty="0">
              <a:solidFill>
                <a:schemeClr val="bg1"/>
              </a:solidFill>
            </a:endParaRPr>
          </a:p>
        </p:txBody>
      </p:sp>
      <p:sp>
        <p:nvSpPr>
          <p:cNvPr id="5" name="Slide Number Placeholder 4"/>
          <p:cNvSpPr>
            <a:spLocks noGrp="1"/>
          </p:cNvSpPr>
          <p:nvPr>
            <p:ph type="sldNum" sz="quarter" idx="12"/>
          </p:nvPr>
        </p:nvSpPr>
        <p:spPr>
          <a:xfrm>
            <a:off x="3962400" y="6248400"/>
            <a:ext cx="1161826" cy="365125"/>
          </a:xfrm>
        </p:spPr>
        <p:txBody>
          <a:bodyPr/>
          <a:lstStyle/>
          <a:p>
            <a:fld id="{02ACE981-949C-46D7-8CBD-91BCEDE01B16}" type="slidenum">
              <a:rPr lang="en-US" smtClean="0"/>
              <a:t>26</a:t>
            </a:fld>
            <a:endParaRPr lang="en-US" dirty="0"/>
          </a:p>
        </p:txBody>
      </p:sp>
    </p:spTree>
    <p:extLst>
      <p:ext uri="{BB962C8B-B14F-4D97-AF65-F5344CB8AC3E}">
        <p14:creationId xmlns:p14="http://schemas.microsoft.com/office/powerpoint/2010/main" val="990115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05000"/>
            <a:ext cx="8686800" cy="4724400"/>
          </a:xfrm>
        </p:spPr>
        <p:txBody>
          <a:bodyPr>
            <a:normAutofit fontScale="62500" lnSpcReduction="20000"/>
          </a:bodyPr>
          <a:lstStyle/>
          <a:p>
            <a:pPr marL="0" indent="0" algn="ctr">
              <a:buNone/>
            </a:pPr>
            <a:r>
              <a:rPr lang="en-GB" sz="3200" b="1" dirty="0">
                <a:solidFill>
                  <a:schemeClr val="tx1"/>
                </a:solidFill>
              </a:rPr>
              <a:t>Organizing Information </a:t>
            </a:r>
            <a:endParaRPr lang="en-GB" sz="3200" b="1" dirty="0" smtClean="0">
              <a:solidFill>
                <a:schemeClr val="tx1"/>
              </a:solidFill>
            </a:endParaRPr>
          </a:p>
          <a:p>
            <a:pPr marL="0" indent="0" algn="ctr">
              <a:buNone/>
            </a:pPr>
            <a:endParaRPr lang="en-US" sz="2000" b="1" dirty="0">
              <a:solidFill>
                <a:schemeClr val="tx1"/>
              </a:solidFill>
            </a:endParaRPr>
          </a:p>
          <a:p>
            <a:pPr marL="0" indent="0" algn="ctr">
              <a:buNone/>
            </a:pPr>
            <a:endParaRPr lang="en-US" sz="2000" b="1" dirty="0">
              <a:solidFill>
                <a:schemeClr val="tx1"/>
              </a:solidFill>
            </a:endParaRPr>
          </a:p>
          <a:p>
            <a:pPr marL="0" indent="0">
              <a:buNone/>
            </a:pPr>
            <a:r>
              <a:rPr lang="en-GB" dirty="0">
                <a:solidFill>
                  <a:schemeClr val="tx1"/>
                </a:solidFill>
              </a:rPr>
              <a:t>Set out a summary description of the transaction</a:t>
            </a:r>
            <a:endParaRPr lang="en-US" dirty="0">
              <a:solidFill>
                <a:schemeClr val="tx1"/>
              </a:solidFill>
            </a:endParaRPr>
          </a:p>
          <a:p>
            <a:r>
              <a:rPr lang="en-GB" dirty="0" err="1">
                <a:solidFill>
                  <a:schemeClr val="tx1"/>
                </a:solidFill>
              </a:rPr>
              <a:t>HurryMoney</a:t>
            </a:r>
            <a:r>
              <a:rPr lang="en-GB" dirty="0">
                <a:solidFill>
                  <a:schemeClr val="tx1"/>
                </a:solidFill>
              </a:rPr>
              <a:t>, a regional wire remittance </a:t>
            </a:r>
            <a:r>
              <a:rPr lang="en-GB" dirty="0" smtClean="0">
                <a:solidFill>
                  <a:schemeClr val="tx1"/>
                </a:solidFill>
              </a:rPr>
              <a:t>company offering </a:t>
            </a:r>
            <a:r>
              <a:rPr lang="en-GB" dirty="0">
                <a:solidFill>
                  <a:schemeClr val="tx1"/>
                </a:solidFill>
              </a:rPr>
              <a:t>peer-to-peer money transfers in over 150 outlets in five countries, proposes to acquire </a:t>
            </a:r>
            <a:r>
              <a:rPr lang="en-GB" dirty="0" err="1" smtClean="0">
                <a:solidFill>
                  <a:schemeClr val="tx1"/>
                </a:solidFill>
              </a:rPr>
              <a:t>TimelyCash</a:t>
            </a:r>
            <a:r>
              <a:rPr lang="en-GB" dirty="0" smtClean="0">
                <a:solidFill>
                  <a:schemeClr val="tx1"/>
                </a:solidFill>
              </a:rPr>
              <a:t>, </a:t>
            </a:r>
            <a:r>
              <a:rPr lang="en-GB" dirty="0">
                <a:solidFill>
                  <a:schemeClr val="tx1"/>
                </a:solidFill>
              </a:rPr>
              <a:t>a regional wire remittance company with over 120 outlets in four countries and mobile and internet transfer capabilities. </a:t>
            </a:r>
            <a:endParaRPr lang="en-US" dirty="0">
              <a:solidFill>
                <a:schemeClr val="tx1"/>
              </a:solidFill>
            </a:endParaRPr>
          </a:p>
          <a:p>
            <a:pPr marL="0" indent="0">
              <a:buNone/>
            </a:pPr>
            <a:r>
              <a:rPr lang="en-US" dirty="0">
                <a:solidFill>
                  <a:schemeClr val="tx1"/>
                </a:solidFill>
              </a:rPr>
              <a:t> </a:t>
            </a:r>
          </a:p>
          <a:p>
            <a:pPr marL="0" indent="0">
              <a:buNone/>
            </a:pPr>
            <a:r>
              <a:rPr lang="en-GB" dirty="0">
                <a:solidFill>
                  <a:schemeClr val="tx1"/>
                </a:solidFill>
              </a:rPr>
              <a:t>Distil the reason(s) to investigate further</a:t>
            </a:r>
            <a:endParaRPr lang="en-US" dirty="0">
              <a:solidFill>
                <a:schemeClr val="tx1"/>
              </a:solidFill>
            </a:endParaRPr>
          </a:p>
          <a:p>
            <a:r>
              <a:rPr lang="en-GB" dirty="0">
                <a:solidFill>
                  <a:schemeClr val="tx1"/>
                </a:solidFill>
              </a:rPr>
              <a:t>Merger would combine the #3 and #4 providers in Kenya, Rwanda, Uganda, and Tanzania. </a:t>
            </a:r>
            <a:endParaRPr lang="en-US" dirty="0">
              <a:solidFill>
                <a:schemeClr val="tx1"/>
              </a:solidFill>
            </a:endParaRPr>
          </a:p>
          <a:p>
            <a:r>
              <a:rPr lang="en-GB" dirty="0">
                <a:solidFill>
                  <a:schemeClr val="tx1"/>
                </a:solidFill>
              </a:rPr>
              <a:t>No overlap identified in Somalia. </a:t>
            </a:r>
            <a:endParaRPr lang="en-US" dirty="0">
              <a:solidFill>
                <a:schemeClr val="tx1"/>
              </a:solidFill>
            </a:endParaRPr>
          </a:p>
          <a:p>
            <a:r>
              <a:rPr lang="en-US" dirty="0">
                <a:solidFill>
                  <a:schemeClr val="tx1"/>
                </a:solidFill>
              </a:rPr>
              <a:t>Banks that do not offer low-cost services to individuals can be excluded</a:t>
            </a:r>
          </a:p>
          <a:p>
            <a:pPr marL="0" indent="0">
              <a:buNone/>
            </a:pPr>
            <a:r>
              <a:rPr lang="en-US" dirty="0">
                <a:solidFill>
                  <a:schemeClr val="tx1"/>
                </a:solidFill>
              </a:rPr>
              <a:t> </a:t>
            </a:r>
          </a:p>
          <a:p>
            <a:pPr marL="0" indent="0">
              <a:buNone/>
            </a:pPr>
            <a:r>
              <a:rPr lang="en-GB" dirty="0">
                <a:solidFill>
                  <a:schemeClr val="tx1"/>
                </a:solidFill>
              </a:rPr>
              <a:t>Develop a working theory of harm (and, if appropriate, remedies to be sought)</a:t>
            </a:r>
            <a:endParaRPr lang="en-US" dirty="0">
              <a:solidFill>
                <a:schemeClr val="tx1"/>
              </a:solidFill>
            </a:endParaRPr>
          </a:p>
          <a:p>
            <a:r>
              <a:rPr lang="en-GB" dirty="0">
                <a:solidFill>
                  <a:schemeClr val="tx1"/>
                </a:solidFill>
              </a:rPr>
              <a:t>Merged firm could charge higher prices to customers in four countries (and/or otherwise degrade their service</a:t>
            </a:r>
            <a:r>
              <a:rPr lang="en-GB" dirty="0" smtClean="0">
                <a:solidFill>
                  <a:schemeClr val="tx1"/>
                </a:solidFill>
              </a:rPr>
              <a:t>) </a:t>
            </a:r>
            <a:r>
              <a:rPr lang="en-GB" dirty="0">
                <a:solidFill>
                  <a:schemeClr val="tx1"/>
                </a:solidFill>
              </a:rPr>
              <a:t>if the parties are particularly close </a:t>
            </a:r>
            <a:r>
              <a:rPr lang="en-GB" dirty="0" smtClean="0">
                <a:solidFill>
                  <a:schemeClr val="tx1"/>
                </a:solidFill>
              </a:rPr>
              <a:t>competitors, </a:t>
            </a:r>
            <a:r>
              <a:rPr lang="en-GB" dirty="0">
                <a:solidFill>
                  <a:schemeClr val="tx1"/>
                </a:solidFill>
              </a:rPr>
              <a:t>and </a:t>
            </a:r>
            <a:r>
              <a:rPr lang="en-GB" dirty="0" smtClean="0">
                <a:solidFill>
                  <a:schemeClr val="tx1"/>
                </a:solidFill>
              </a:rPr>
              <a:t>could control </a:t>
            </a:r>
            <a:r>
              <a:rPr lang="en-GB" dirty="0">
                <a:solidFill>
                  <a:schemeClr val="tx1"/>
                </a:solidFill>
              </a:rPr>
              <a:t>a substantial share of sales in a well-defined narrow market for low-cost wire transfers in each </a:t>
            </a:r>
            <a:r>
              <a:rPr lang="en-GB" dirty="0" smtClean="0">
                <a:solidFill>
                  <a:schemeClr val="tx1"/>
                </a:solidFill>
              </a:rPr>
              <a:t>country, </a:t>
            </a:r>
            <a:r>
              <a:rPr lang="en-GB" dirty="0">
                <a:solidFill>
                  <a:schemeClr val="tx1"/>
                </a:solidFill>
              </a:rPr>
              <a:t>and if price increases would not be defeated by entry and/or expansion into that market.</a:t>
            </a:r>
            <a:endParaRPr lang="en-US" dirty="0">
              <a:solidFill>
                <a:schemeClr val="tx1"/>
              </a:solidFill>
            </a:endParaRPr>
          </a:p>
          <a:p>
            <a:pPr marL="0" indent="0">
              <a:buNone/>
            </a:pPr>
            <a:r>
              <a:rPr lang="en-US" dirty="0">
                <a:solidFill>
                  <a:schemeClr val="tx1"/>
                </a:solidFill>
              </a:rPr>
              <a:t> </a:t>
            </a:r>
          </a:p>
          <a:p>
            <a:r>
              <a:rPr lang="en-US" dirty="0">
                <a:solidFill>
                  <a:schemeClr val="tx1"/>
                </a:solidFill>
              </a:rPr>
              <a:t>Merged firm could coordinate with </a:t>
            </a:r>
            <a:r>
              <a:rPr lang="en-US" dirty="0" err="1">
                <a:solidFill>
                  <a:schemeClr val="tx1"/>
                </a:solidFill>
              </a:rPr>
              <a:t>WesternGram</a:t>
            </a:r>
            <a:r>
              <a:rPr lang="en-US" dirty="0">
                <a:solidFill>
                  <a:schemeClr val="tx1"/>
                </a:solidFill>
              </a:rPr>
              <a:t> </a:t>
            </a:r>
            <a:r>
              <a:rPr lang="en-US" dirty="0" smtClean="0">
                <a:solidFill>
                  <a:schemeClr val="tx1"/>
                </a:solidFill>
              </a:rPr>
              <a:t>and other competitors to </a:t>
            </a:r>
            <a:r>
              <a:rPr lang="en-US" dirty="0">
                <a:solidFill>
                  <a:schemeClr val="tx1"/>
                </a:solidFill>
              </a:rPr>
              <a:t>charge higher prices for services. </a:t>
            </a:r>
          </a:p>
          <a:p>
            <a:pPr marL="0" indent="0">
              <a:buNone/>
            </a:pPr>
            <a:endParaRPr lang="en-US" dirty="0"/>
          </a:p>
          <a:p>
            <a:pPr marL="0" indent="0">
              <a:buNone/>
            </a:pPr>
            <a:endParaRPr lang="en-US" sz="2000" dirty="0">
              <a:solidFill>
                <a:schemeClr val="tx1"/>
              </a:solidFill>
            </a:endParaRPr>
          </a:p>
        </p:txBody>
      </p:sp>
      <p:sp>
        <p:nvSpPr>
          <p:cNvPr id="3" name="Title 2"/>
          <p:cNvSpPr>
            <a:spLocks noGrp="1"/>
          </p:cNvSpPr>
          <p:nvPr>
            <p:ph type="title"/>
          </p:nvPr>
        </p:nvSpPr>
        <p:spPr>
          <a:xfrm>
            <a:off x="813878" y="228600"/>
            <a:ext cx="8229600" cy="1219200"/>
          </a:xfrm>
        </p:spPr>
        <p:txBody>
          <a:bodyPr>
            <a:noAutofit/>
          </a:bodyPr>
          <a:lstStyle/>
          <a:p>
            <a:r>
              <a:rPr lang="en-US" sz="4000" b="1" dirty="0" smtClean="0">
                <a:solidFill>
                  <a:schemeClr val="bg1"/>
                </a:solidFill>
              </a:rPr>
              <a:t>Managing the Investigation and</a:t>
            </a:r>
            <a:br>
              <a:rPr lang="en-US" sz="4000" b="1" dirty="0" smtClean="0">
                <a:solidFill>
                  <a:schemeClr val="bg1"/>
                </a:solidFill>
              </a:rPr>
            </a:br>
            <a:r>
              <a:rPr lang="en-US" sz="4000" b="1" dirty="0" smtClean="0">
                <a:solidFill>
                  <a:schemeClr val="bg1"/>
                </a:solidFill>
              </a:rPr>
              <a:t>Evidence</a:t>
            </a:r>
            <a:endParaRPr lang="en-US" sz="4000" b="1" dirty="0">
              <a:solidFill>
                <a:schemeClr val="bg1"/>
              </a:solidFill>
            </a:endParaRPr>
          </a:p>
        </p:txBody>
      </p:sp>
      <p:sp>
        <p:nvSpPr>
          <p:cNvPr id="5" name="Slide Number Placeholder 4"/>
          <p:cNvSpPr>
            <a:spLocks noGrp="1"/>
          </p:cNvSpPr>
          <p:nvPr>
            <p:ph type="sldNum" sz="quarter" idx="12"/>
          </p:nvPr>
        </p:nvSpPr>
        <p:spPr/>
        <p:txBody>
          <a:bodyPr/>
          <a:lstStyle/>
          <a:p>
            <a:fld id="{02ACE981-949C-46D7-8CBD-91BCEDE01B16}" type="slidenum">
              <a:rPr lang="en-US" smtClean="0"/>
              <a:t>27</a:t>
            </a:fld>
            <a:endParaRPr lang="en-US" dirty="0"/>
          </a:p>
        </p:txBody>
      </p:sp>
    </p:spTree>
    <p:extLst>
      <p:ext uri="{BB962C8B-B14F-4D97-AF65-F5344CB8AC3E}">
        <p14:creationId xmlns:p14="http://schemas.microsoft.com/office/powerpoint/2010/main" val="30987722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05000"/>
            <a:ext cx="8686800" cy="4724400"/>
          </a:xfrm>
        </p:spPr>
        <p:txBody>
          <a:bodyPr>
            <a:normAutofit fontScale="77500" lnSpcReduction="20000"/>
          </a:bodyPr>
          <a:lstStyle/>
          <a:p>
            <a:pPr marL="0" indent="0" algn="ctr">
              <a:buNone/>
            </a:pPr>
            <a:r>
              <a:rPr lang="en-GB" sz="2600" b="1" dirty="0">
                <a:solidFill>
                  <a:schemeClr val="tx1"/>
                </a:solidFill>
              </a:rPr>
              <a:t>Organizing Information </a:t>
            </a:r>
            <a:endParaRPr lang="en-GB" sz="2600" b="1" dirty="0" smtClean="0">
              <a:solidFill>
                <a:schemeClr val="tx1"/>
              </a:solidFill>
            </a:endParaRPr>
          </a:p>
          <a:p>
            <a:pPr marL="0" indent="0" algn="ctr">
              <a:buNone/>
            </a:pPr>
            <a:endParaRPr lang="en-GB" sz="2600" b="1" dirty="0" smtClean="0">
              <a:solidFill>
                <a:schemeClr val="tx1"/>
              </a:solidFill>
            </a:endParaRPr>
          </a:p>
          <a:p>
            <a:pPr marL="0" indent="0">
              <a:buNone/>
            </a:pPr>
            <a:r>
              <a:rPr lang="en-GB" dirty="0" smtClean="0">
                <a:solidFill>
                  <a:schemeClr val="tx1"/>
                </a:solidFill>
              </a:rPr>
              <a:t>Identify </a:t>
            </a:r>
            <a:r>
              <a:rPr lang="en-GB" dirty="0">
                <a:solidFill>
                  <a:schemeClr val="tx1"/>
                </a:solidFill>
              </a:rPr>
              <a:t>the key factual issues to be </a:t>
            </a:r>
            <a:r>
              <a:rPr lang="en-GB" dirty="0" smtClean="0">
                <a:solidFill>
                  <a:schemeClr val="tx1"/>
                </a:solidFill>
              </a:rPr>
              <a:t>resolved</a:t>
            </a:r>
          </a:p>
          <a:p>
            <a:pPr marL="0" indent="0">
              <a:buNone/>
            </a:pPr>
            <a:endParaRPr lang="en-GB" dirty="0" smtClean="0">
              <a:solidFill>
                <a:schemeClr val="tx1"/>
              </a:solidFill>
            </a:endParaRPr>
          </a:p>
          <a:p>
            <a:pPr lvl="1"/>
            <a:r>
              <a:rPr lang="en-GB" dirty="0" smtClean="0">
                <a:solidFill>
                  <a:schemeClr val="tx1"/>
                </a:solidFill>
              </a:rPr>
              <a:t>Geographic </a:t>
            </a:r>
            <a:r>
              <a:rPr lang="en-GB" dirty="0">
                <a:solidFill>
                  <a:schemeClr val="tx1"/>
                </a:solidFill>
              </a:rPr>
              <a:t>market </a:t>
            </a:r>
            <a:endParaRPr lang="en-US" dirty="0">
              <a:solidFill>
                <a:schemeClr val="tx1"/>
              </a:solidFill>
            </a:endParaRPr>
          </a:p>
          <a:p>
            <a:pPr marL="301943" lvl="1" indent="0">
              <a:buNone/>
            </a:pPr>
            <a:r>
              <a:rPr lang="en-GB" dirty="0" smtClean="0">
                <a:solidFill>
                  <a:schemeClr val="tx1"/>
                </a:solidFill>
              </a:rPr>
              <a:t>	– </a:t>
            </a:r>
            <a:r>
              <a:rPr lang="en-GB" dirty="0">
                <a:solidFill>
                  <a:schemeClr val="tx1"/>
                </a:solidFill>
              </a:rPr>
              <a:t>Is an entire country as a relevant geographic market too large or small?</a:t>
            </a:r>
            <a:endParaRPr lang="en-US" dirty="0">
              <a:solidFill>
                <a:schemeClr val="tx1"/>
              </a:solidFill>
            </a:endParaRPr>
          </a:p>
          <a:p>
            <a:endParaRPr lang="en-GB" sz="2200" dirty="0" smtClean="0">
              <a:solidFill>
                <a:schemeClr val="tx1"/>
              </a:solidFill>
            </a:endParaRPr>
          </a:p>
          <a:p>
            <a:pPr lvl="1"/>
            <a:r>
              <a:rPr lang="en-GB" dirty="0" smtClean="0">
                <a:solidFill>
                  <a:schemeClr val="tx1"/>
                </a:solidFill>
              </a:rPr>
              <a:t>Closeness </a:t>
            </a:r>
            <a:r>
              <a:rPr lang="en-GB" dirty="0">
                <a:solidFill>
                  <a:schemeClr val="tx1"/>
                </a:solidFill>
              </a:rPr>
              <a:t>of competition</a:t>
            </a:r>
            <a:endParaRPr lang="en-US" dirty="0">
              <a:solidFill>
                <a:schemeClr val="tx1"/>
              </a:solidFill>
            </a:endParaRPr>
          </a:p>
          <a:p>
            <a:pPr marL="0" indent="0">
              <a:buNone/>
            </a:pPr>
            <a:r>
              <a:rPr lang="en-GB" sz="2200" dirty="0">
                <a:solidFill>
                  <a:schemeClr val="tx1"/>
                </a:solidFill>
              </a:rPr>
              <a:t>	 – </a:t>
            </a:r>
            <a:r>
              <a:rPr lang="en-GB" sz="2200" dirty="0" smtClean="0">
                <a:solidFill>
                  <a:schemeClr val="tx1"/>
                </a:solidFill>
              </a:rPr>
              <a:t>How </a:t>
            </a:r>
            <a:r>
              <a:rPr lang="en-GB" sz="2200" dirty="0">
                <a:solidFill>
                  <a:schemeClr val="tx1"/>
                </a:solidFill>
              </a:rPr>
              <a:t>do customers view the </a:t>
            </a:r>
            <a:r>
              <a:rPr lang="en-GB" sz="2200" dirty="0" smtClean="0">
                <a:solidFill>
                  <a:schemeClr val="tx1"/>
                </a:solidFill>
              </a:rPr>
              <a:t>providers?</a:t>
            </a:r>
          </a:p>
          <a:p>
            <a:pPr marL="0" indent="0">
              <a:buNone/>
            </a:pPr>
            <a:endParaRPr lang="en-US" sz="2200" dirty="0">
              <a:solidFill>
                <a:schemeClr val="tx1"/>
              </a:solidFill>
            </a:endParaRPr>
          </a:p>
          <a:p>
            <a:pPr lvl="1"/>
            <a:r>
              <a:rPr lang="en-GB" dirty="0">
                <a:solidFill>
                  <a:schemeClr val="tx1"/>
                </a:solidFill>
              </a:rPr>
              <a:t>Entry / Expansion / Exit </a:t>
            </a:r>
            <a:endParaRPr lang="en-US" dirty="0">
              <a:solidFill>
                <a:schemeClr val="tx1"/>
              </a:solidFill>
            </a:endParaRPr>
          </a:p>
          <a:p>
            <a:pPr marL="0" indent="0">
              <a:buNone/>
            </a:pPr>
            <a:r>
              <a:rPr lang="en-GB" sz="2200" dirty="0">
                <a:solidFill>
                  <a:schemeClr val="tx1"/>
                </a:solidFill>
              </a:rPr>
              <a:t>	 – </a:t>
            </a:r>
            <a:r>
              <a:rPr lang="en-GB" sz="2200" dirty="0" smtClean="0">
                <a:solidFill>
                  <a:schemeClr val="tx1"/>
                </a:solidFill>
              </a:rPr>
              <a:t> Are mobile </a:t>
            </a:r>
            <a:r>
              <a:rPr lang="en-GB" sz="2200" dirty="0">
                <a:solidFill>
                  <a:schemeClr val="tx1"/>
                </a:solidFill>
              </a:rPr>
              <a:t>and internet remittance </a:t>
            </a:r>
            <a:r>
              <a:rPr lang="en-GB" sz="2200" dirty="0" smtClean="0">
                <a:solidFill>
                  <a:schemeClr val="tx1"/>
                </a:solidFill>
              </a:rPr>
              <a:t>platforms viable </a:t>
            </a:r>
            <a:r>
              <a:rPr lang="en-GB" sz="2200" dirty="0">
                <a:solidFill>
                  <a:schemeClr val="tx1"/>
                </a:solidFill>
              </a:rPr>
              <a:t>innovations</a:t>
            </a:r>
            <a:r>
              <a:rPr lang="en-GB" sz="2200" dirty="0" smtClean="0">
                <a:solidFill>
                  <a:schemeClr val="tx1"/>
                </a:solidFill>
              </a:rPr>
              <a:t>?</a:t>
            </a:r>
          </a:p>
          <a:p>
            <a:pPr marL="0" indent="0">
              <a:buNone/>
            </a:pPr>
            <a:r>
              <a:rPr lang="en-GB" sz="2200" dirty="0">
                <a:solidFill>
                  <a:schemeClr val="tx1"/>
                </a:solidFill>
              </a:rPr>
              <a:t>	</a:t>
            </a:r>
            <a:r>
              <a:rPr lang="en-GB" sz="2200" dirty="0" smtClean="0">
                <a:solidFill>
                  <a:schemeClr val="tx1"/>
                </a:solidFill>
              </a:rPr>
              <a:t> </a:t>
            </a:r>
            <a:r>
              <a:rPr lang="en-GB" sz="2200" dirty="0">
                <a:solidFill>
                  <a:schemeClr val="tx1"/>
                </a:solidFill>
              </a:rPr>
              <a:t>– </a:t>
            </a:r>
            <a:r>
              <a:rPr lang="en-GB" sz="2200" dirty="0" smtClean="0">
                <a:solidFill>
                  <a:schemeClr val="tx1"/>
                </a:solidFill>
              </a:rPr>
              <a:t>How </a:t>
            </a:r>
            <a:r>
              <a:rPr lang="en-GB" sz="2200" dirty="0">
                <a:solidFill>
                  <a:schemeClr val="tx1"/>
                </a:solidFill>
              </a:rPr>
              <a:t>should the entry of two new wireless transfer companies be evaluated? </a:t>
            </a:r>
            <a:endParaRPr lang="en-GB" sz="2200" dirty="0" smtClean="0">
              <a:solidFill>
                <a:schemeClr val="tx1"/>
              </a:solidFill>
            </a:endParaRPr>
          </a:p>
          <a:p>
            <a:pPr marL="0" indent="0">
              <a:buNone/>
            </a:pPr>
            <a:r>
              <a:rPr lang="en-US" sz="2200" dirty="0">
                <a:solidFill>
                  <a:schemeClr val="tx1"/>
                </a:solidFill>
              </a:rPr>
              <a:t>	</a:t>
            </a:r>
            <a:r>
              <a:rPr lang="en-GB" sz="2200" dirty="0">
                <a:solidFill>
                  <a:schemeClr val="tx1"/>
                </a:solidFill>
              </a:rPr>
              <a:t> – </a:t>
            </a:r>
            <a:r>
              <a:rPr lang="en-GB" sz="2200" dirty="0" smtClean="0">
                <a:solidFill>
                  <a:schemeClr val="tx1"/>
                </a:solidFill>
              </a:rPr>
              <a:t>How </a:t>
            </a:r>
            <a:r>
              <a:rPr lang="en-GB" sz="2200" dirty="0">
                <a:solidFill>
                  <a:schemeClr val="tx1"/>
                </a:solidFill>
              </a:rPr>
              <a:t>will the exit of the regional bank from the market affect competition?</a:t>
            </a:r>
            <a:endParaRPr lang="en-US" sz="2200" dirty="0">
              <a:solidFill>
                <a:schemeClr val="tx1"/>
              </a:solidFill>
            </a:endParaRPr>
          </a:p>
          <a:p>
            <a:endParaRPr lang="en-US" sz="2200" dirty="0">
              <a:solidFill>
                <a:schemeClr val="tx1"/>
              </a:solidFill>
            </a:endParaRPr>
          </a:p>
          <a:p>
            <a:pPr lvl="1"/>
            <a:r>
              <a:rPr lang="en-GB" dirty="0">
                <a:solidFill>
                  <a:schemeClr val="tx1"/>
                </a:solidFill>
              </a:rPr>
              <a:t>Remedies</a:t>
            </a:r>
            <a:endParaRPr lang="en-US" dirty="0">
              <a:solidFill>
                <a:schemeClr val="tx1"/>
              </a:solidFill>
            </a:endParaRPr>
          </a:p>
          <a:p>
            <a:pPr marL="0" indent="0">
              <a:buNone/>
            </a:pPr>
            <a:r>
              <a:rPr lang="en-GB" sz="2200" dirty="0">
                <a:solidFill>
                  <a:schemeClr val="tx1"/>
                </a:solidFill>
              </a:rPr>
              <a:t>	 – </a:t>
            </a:r>
            <a:r>
              <a:rPr lang="en-GB" sz="2200" dirty="0" smtClean="0">
                <a:solidFill>
                  <a:schemeClr val="tx1"/>
                </a:solidFill>
              </a:rPr>
              <a:t>Divestitures </a:t>
            </a:r>
            <a:r>
              <a:rPr lang="en-GB" sz="2200" dirty="0">
                <a:solidFill>
                  <a:schemeClr val="tx1"/>
                </a:solidFill>
              </a:rPr>
              <a:t>of problematic overlapping outlets </a:t>
            </a:r>
            <a:endParaRPr lang="en-US" sz="2200" dirty="0">
              <a:solidFill>
                <a:schemeClr val="tx1"/>
              </a:solidFill>
            </a:endParaRPr>
          </a:p>
          <a:p>
            <a:pPr marL="0" indent="0">
              <a:buNone/>
            </a:pPr>
            <a:endParaRPr lang="en-US" sz="2000" dirty="0">
              <a:solidFill>
                <a:schemeClr val="tx1"/>
              </a:solidFill>
            </a:endParaRPr>
          </a:p>
        </p:txBody>
      </p:sp>
      <p:sp>
        <p:nvSpPr>
          <p:cNvPr id="3" name="Title 2"/>
          <p:cNvSpPr>
            <a:spLocks noGrp="1"/>
          </p:cNvSpPr>
          <p:nvPr>
            <p:ph type="title"/>
          </p:nvPr>
        </p:nvSpPr>
        <p:spPr>
          <a:xfrm>
            <a:off x="813878" y="228600"/>
            <a:ext cx="8229600" cy="1219200"/>
          </a:xfrm>
        </p:spPr>
        <p:txBody>
          <a:bodyPr>
            <a:noAutofit/>
          </a:bodyPr>
          <a:lstStyle/>
          <a:p>
            <a:r>
              <a:rPr lang="en-US" sz="4000" b="1" dirty="0" smtClean="0">
                <a:solidFill>
                  <a:schemeClr val="bg1"/>
                </a:solidFill>
              </a:rPr>
              <a:t>Managing the Investigation and</a:t>
            </a:r>
            <a:br>
              <a:rPr lang="en-US" sz="4000" b="1" dirty="0" smtClean="0">
                <a:solidFill>
                  <a:schemeClr val="bg1"/>
                </a:solidFill>
              </a:rPr>
            </a:br>
            <a:r>
              <a:rPr lang="en-US" sz="4000" b="1" dirty="0" smtClean="0">
                <a:solidFill>
                  <a:schemeClr val="bg1"/>
                </a:solidFill>
              </a:rPr>
              <a:t>Evidence</a:t>
            </a:r>
            <a:endParaRPr lang="en-US" sz="4000" b="1" dirty="0">
              <a:solidFill>
                <a:schemeClr val="bg1"/>
              </a:solidFill>
            </a:endParaRPr>
          </a:p>
        </p:txBody>
      </p:sp>
      <p:sp>
        <p:nvSpPr>
          <p:cNvPr id="5" name="Slide Number Placeholder 4"/>
          <p:cNvSpPr>
            <a:spLocks noGrp="1"/>
          </p:cNvSpPr>
          <p:nvPr>
            <p:ph type="sldNum" sz="quarter" idx="12"/>
          </p:nvPr>
        </p:nvSpPr>
        <p:spPr>
          <a:xfrm>
            <a:off x="7848600" y="6324600"/>
            <a:ext cx="1161826" cy="365125"/>
          </a:xfrm>
        </p:spPr>
        <p:txBody>
          <a:bodyPr/>
          <a:lstStyle/>
          <a:p>
            <a:fld id="{02ACE981-949C-46D7-8CBD-91BCEDE01B16}" type="slidenum">
              <a:rPr lang="en-US" smtClean="0"/>
              <a:t>28</a:t>
            </a:fld>
            <a:endParaRPr lang="en-US" dirty="0"/>
          </a:p>
        </p:txBody>
      </p:sp>
    </p:spTree>
    <p:extLst>
      <p:ext uri="{BB962C8B-B14F-4D97-AF65-F5344CB8AC3E}">
        <p14:creationId xmlns:p14="http://schemas.microsoft.com/office/powerpoint/2010/main" val="115971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381001"/>
            <a:ext cx="7848600" cy="685800"/>
          </a:xfrm>
        </p:spPr>
        <p:txBody>
          <a:bodyPr>
            <a:noAutofit/>
          </a:bodyPr>
          <a:lstStyle/>
          <a:p>
            <a:r>
              <a:rPr lang="en-US" dirty="0" smtClean="0">
                <a:latin typeface="Arial" pitchFamily="34" charset="0"/>
                <a:cs typeface="Arial" pitchFamily="34" charset="0"/>
              </a:rPr>
              <a:t>Market Power</a:t>
            </a:r>
          </a:p>
        </p:txBody>
      </p:sp>
      <p:sp>
        <p:nvSpPr>
          <p:cNvPr id="21507" name="Rectangle 3"/>
          <p:cNvSpPr>
            <a:spLocks noGrp="1" noChangeArrowheads="1"/>
          </p:cNvSpPr>
          <p:nvPr>
            <p:ph type="body" idx="1"/>
          </p:nvPr>
        </p:nvSpPr>
        <p:spPr>
          <a:xfrm>
            <a:off x="228600" y="2438400"/>
            <a:ext cx="8686800" cy="4343400"/>
          </a:xfrm>
        </p:spPr>
        <p:txBody>
          <a:bodyPr>
            <a:normAutofit fontScale="92500" lnSpcReduction="20000"/>
          </a:bodyPr>
          <a:lstStyle/>
          <a:p>
            <a:r>
              <a:rPr lang="en-US" sz="2400" dirty="0" smtClean="0"/>
              <a:t>Able to keep prices above competitive levels without regard to competitors </a:t>
            </a:r>
          </a:p>
          <a:p>
            <a:r>
              <a:rPr lang="en-US" sz="2200" dirty="0" smtClean="0"/>
              <a:t>Illegal when obtained or maintained through anticompetitive means, which can result in:</a:t>
            </a:r>
          </a:p>
          <a:p>
            <a:pPr lvl="1"/>
            <a:r>
              <a:rPr lang="en-US" dirty="0" smtClean="0"/>
              <a:t>Higher prices for consumers</a:t>
            </a:r>
          </a:p>
          <a:p>
            <a:pPr lvl="1"/>
            <a:r>
              <a:rPr lang="en-US" dirty="0" smtClean="0"/>
              <a:t>Reduced output</a:t>
            </a:r>
          </a:p>
          <a:p>
            <a:pPr lvl="1"/>
            <a:r>
              <a:rPr lang="en-US" dirty="0" smtClean="0"/>
              <a:t>Reduced incentive to innovate</a:t>
            </a:r>
          </a:p>
          <a:p>
            <a:r>
              <a:rPr lang="en-US" sz="2400" dirty="0" smtClean="0"/>
              <a:t>BUT</a:t>
            </a:r>
            <a:r>
              <a:rPr lang="en-US" sz="2400" dirty="0"/>
              <a:t>:  market power obtained by offering a better product at a lower price is legal and </a:t>
            </a:r>
            <a:r>
              <a:rPr lang="en-US" sz="2400" dirty="0" smtClean="0"/>
              <a:t>encouraged:</a:t>
            </a:r>
            <a:endParaRPr lang="en-US" sz="2400" dirty="0"/>
          </a:p>
          <a:p>
            <a:pPr lvl="1"/>
            <a:r>
              <a:rPr lang="en-US" dirty="0"/>
              <a:t>Success in the market</a:t>
            </a:r>
            <a:r>
              <a:rPr lang="en-US" dirty="0">
                <a:solidFill>
                  <a:srgbClr val="FF1717"/>
                </a:solidFill>
              </a:rPr>
              <a:t> </a:t>
            </a:r>
            <a:r>
              <a:rPr lang="en-US" dirty="0"/>
              <a:t>through free and aggressive competition is </a:t>
            </a:r>
            <a:r>
              <a:rPr lang="en-US" dirty="0" smtClean="0"/>
              <a:t>encouraged</a:t>
            </a:r>
            <a:endParaRPr lang="en-US" dirty="0"/>
          </a:p>
          <a:p>
            <a:pPr lvl="1"/>
            <a:r>
              <a:rPr lang="en-US" dirty="0"/>
              <a:t>Profits create incentives for incumbent and potential entrants to innovate, reduce prices, and improve service</a:t>
            </a:r>
          </a:p>
          <a:p>
            <a:r>
              <a:rPr lang="en-US" sz="2200" dirty="0"/>
              <a:t>The problem:  Vigorous competition and anticompetitive activity can look a lot alike</a:t>
            </a:r>
            <a:r>
              <a:rPr lang="en-US" sz="2200" dirty="0" smtClean="0"/>
              <a:t>!</a:t>
            </a:r>
            <a:endParaRPr lang="en-US" sz="2400" dirty="0" smtClean="0"/>
          </a:p>
        </p:txBody>
      </p:sp>
    </p:spTree>
    <p:extLst>
      <p:ext uri="{BB962C8B-B14F-4D97-AF65-F5344CB8AC3E}">
        <p14:creationId xmlns:p14="http://schemas.microsoft.com/office/powerpoint/2010/main" val="12658810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a:bodyPr>
          <a:lstStyle/>
          <a:p>
            <a:r>
              <a:rPr lang="en-GB" sz="3200" dirty="0" smtClean="0">
                <a:latin typeface="Arial" pitchFamily="34" charset="0"/>
                <a:cs typeface="Arial" pitchFamily="34" charset="0"/>
              </a:rPr>
              <a:t>Priority Setting: Principles and Objectives</a:t>
            </a:r>
            <a:endParaRPr lang="en-GB" sz="3200" dirty="0">
              <a:latin typeface="Arial" pitchFamily="34" charset="0"/>
              <a:cs typeface="Arial" pitchFamily="34" charset="0"/>
            </a:endParaRPr>
          </a:p>
        </p:txBody>
      </p:sp>
      <p:sp>
        <p:nvSpPr>
          <p:cNvPr id="3" name="Content Placeholder 2"/>
          <p:cNvSpPr>
            <a:spLocks noGrp="1"/>
          </p:cNvSpPr>
          <p:nvPr>
            <p:ph sz="quarter" idx="1"/>
          </p:nvPr>
        </p:nvSpPr>
        <p:spPr>
          <a:xfrm>
            <a:off x="228600" y="2209800"/>
            <a:ext cx="8763000" cy="4495800"/>
          </a:xfrm>
        </p:spPr>
        <p:txBody>
          <a:bodyPr>
            <a:normAutofit/>
          </a:bodyPr>
          <a:lstStyle/>
          <a:p>
            <a:r>
              <a:rPr lang="en-GB" dirty="0" smtClean="0">
                <a:latin typeface="Arial" pitchFamily="34" charset="0"/>
                <a:cs typeface="Arial" pitchFamily="34" charset="0"/>
              </a:rPr>
              <a:t>What?</a:t>
            </a:r>
          </a:p>
          <a:p>
            <a:pPr lvl="1"/>
            <a:r>
              <a:rPr lang="en-GB" sz="2000" dirty="0" smtClean="0">
                <a:latin typeface="Arial" pitchFamily="34" charset="0"/>
                <a:cs typeface="Arial" pitchFamily="34" charset="0"/>
              </a:rPr>
              <a:t>Process of deciding which activities (e.g. enforcement actions, advocacy initiatives, policy measures) to pursue in a given period of time, and in what order / priority</a:t>
            </a:r>
            <a:endParaRPr lang="en-GB" sz="2400" dirty="0" smtClean="0">
              <a:latin typeface="Arial" pitchFamily="34" charset="0"/>
              <a:cs typeface="Arial" pitchFamily="34" charset="0"/>
            </a:endParaRPr>
          </a:p>
          <a:p>
            <a:r>
              <a:rPr lang="en-GB" dirty="0" smtClean="0">
                <a:latin typeface="Arial" pitchFamily="34" charset="0"/>
                <a:cs typeface="Arial" pitchFamily="34" charset="0"/>
              </a:rPr>
              <a:t>Why?</a:t>
            </a:r>
          </a:p>
          <a:p>
            <a:pPr lvl="1"/>
            <a:r>
              <a:rPr lang="en-GB" sz="2000" dirty="0" smtClean="0">
                <a:latin typeface="Arial" pitchFamily="34" charset="0"/>
                <a:cs typeface="Arial" pitchFamily="34" charset="0"/>
              </a:rPr>
              <a:t>Enables an efficient allocation of the agency’s scarce resources in order for it to meet its mandate and maximise the impact of its actions</a:t>
            </a:r>
          </a:p>
          <a:p>
            <a:r>
              <a:rPr lang="en-GB" dirty="0" smtClean="0">
                <a:latin typeface="Arial" pitchFamily="34" charset="0"/>
                <a:cs typeface="Arial" pitchFamily="34" charset="0"/>
              </a:rPr>
              <a:t>How?</a:t>
            </a:r>
          </a:p>
          <a:p>
            <a:pPr lvl="1"/>
            <a:r>
              <a:rPr lang="en-GB" sz="2000" dirty="0" smtClean="0">
                <a:latin typeface="Arial" pitchFamily="34" charset="0"/>
                <a:cs typeface="Arial" pitchFamily="34" charset="0"/>
              </a:rPr>
              <a:t>Set criteria / objectives</a:t>
            </a:r>
          </a:p>
          <a:p>
            <a:pPr lvl="1"/>
            <a:r>
              <a:rPr lang="en-GB" sz="2000" dirty="0" smtClean="0">
                <a:latin typeface="Arial" pitchFamily="34" charset="0"/>
                <a:cs typeface="Arial" pitchFamily="34" charset="0"/>
              </a:rPr>
              <a:t>Identify constraints</a:t>
            </a:r>
          </a:p>
          <a:p>
            <a:pPr lvl="1"/>
            <a:r>
              <a:rPr lang="en-GB" sz="2000" dirty="0" smtClean="0">
                <a:latin typeface="Arial" pitchFamily="34" charset="0"/>
                <a:cs typeface="Arial" pitchFamily="34" charset="0"/>
              </a:rPr>
              <a:t>Formulate (and communicate) a strategic plan</a:t>
            </a:r>
            <a:endParaRPr lang="en-GB" sz="2400" dirty="0" smtClean="0">
              <a:latin typeface="Arial" pitchFamily="34" charset="0"/>
              <a:cs typeface="Arial" pitchFamily="34" charset="0"/>
            </a:endParaRPr>
          </a:p>
          <a:p>
            <a:pPr marL="0" indent="0">
              <a:buNone/>
            </a:pPr>
            <a:endParaRPr lang="en-GB" dirty="0" smtClean="0">
              <a:latin typeface="Arial" pitchFamily="34" charset="0"/>
              <a:cs typeface="Arial" pitchFamily="34" charset="0"/>
            </a:endParaRPr>
          </a:p>
          <a:p>
            <a:endParaRPr lang="en-GB" dirty="0" smtClean="0">
              <a:latin typeface="Arial" pitchFamily="34" charset="0"/>
              <a:cs typeface="Arial" pitchFamily="34" charset="0"/>
            </a:endParaRPr>
          </a:p>
          <a:p>
            <a:pPr lvl="1"/>
            <a:endParaRPr lang="en-GB" dirty="0">
              <a:latin typeface="Arial" pitchFamily="34" charset="0"/>
              <a:cs typeface="Arial" pitchFamily="34" charset="0"/>
            </a:endParaRPr>
          </a:p>
        </p:txBody>
      </p:sp>
    </p:spTree>
    <p:extLst>
      <p:ext uri="{BB962C8B-B14F-4D97-AF65-F5344CB8AC3E}">
        <p14:creationId xmlns:p14="http://schemas.microsoft.com/office/powerpoint/2010/main" val="840866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GB" sz="3200" dirty="0" smtClean="0">
                <a:latin typeface="Arial" pitchFamily="34" charset="0"/>
                <a:cs typeface="Arial" pitchFamily="34" charset="0"/>
              </a:rPr>
              <a:t>Case Selection: Criteria</a:t>
            </a:r>
            <a:endParaRPr lang="en-GB" sz="3200" dirty="0">
              <a:latin typeface="Arial" pitchFamily="34" charset="0"/>
              <a:cs typeface="Arial" pitchFamily="34" charset="0"/>
            </a:endParaRPr>
          </a:p>
        </p:txBody>
      </p:sp>
      <p:sp>
        <p:nvSpPr>
          <p:cNvPr id="3" name="Content Placeholder 2"/>
          <p:cNvSpPr>
            <a:spLocks noGrp="1"/>
          </p:cNvSpPr>
          <p:nvPr>
            <p:ph sz="quarter" idx="1"/>
          </p:nvPr>
        </p:nvSpPr>
        <p:spPr>
          <a:xfrm>
            <a:off x="228600" y="1828800"/>
            <a:ext cx="8686800" cy="4912568"/>
          </a:xfrm>
        </p:spPr>
        <p:txBody>
          <a:bodyPr>
            <a:noAutofit/>
          </a:bodyPr>
          <a:lstStyle/>
          <a:p>
            <a:r>
              <a:rPr lang="en-GB" sz="2000" dirty="0" smtClean="0">
                <a:latin typeface="Arial" pitchFamily="34" charset="0"/>
                <a:cs typeface="Arial" pitchFamily="34" charset="0"/>
              </a:rPr>
              <a:t>Direct economic impact?</a:t>
            </a:r>
          </a:p>
          <a:p>
            <a:pPr lvl="2"/>
            <a:r>
              <a:rPr lang="en-GB" sz="1400" dirty="0" smtClean="0">
                <a:latin typeface="Arial" pitchFamily="34" charset="0"/>
                <a:cs typeface="Arial" pitchFamily="34" charset="0"/>
              </a:rPr>
              <a:t>Cases / sectors that are economically significant and likely to have a direct impact on consumer welfare, in particular vulnerable consumers</a:t>
            </a:r>
          </a:p>
          <a:p>
            <a:r>
              <a:rPr lang="en-GB" sz="2000" dirty="0" smtClean="0">
                <a:latin typeface="Arial" pitchFamily="34" charset="0"/>
                <a:cs typeface="Arial" pitchFamily="34" charset="0"/>
              </a:rPr>
              <a:t>Precedent and profile?</a:t>
            </a:r>
            <a:endParaRPr lang="en-GB" sz="2000" dirty="0">
              <a:latin typeface="Arial" pitchFamily="34" charset="0"/>
              <a:cs typeface="Arial" pitchFamily="34" charset="0"/>
            </a:endParaRPr>
          </a:p>
          <a:p>
            <a:pPr lvl="2"/>
            <a:r>
              <a:rPr lang="en-GB" sz="1400" dirty="0" smtClean="0">
                <a:latin typeface="Arial" pitchFamily="34" charset="0"/>
                <a:cs typeface="Arial" pitchFamily="34" charset="0"/>
              </a:rPr>
              <a:t>Low impact, “test” cases that nonetheless set important precedents</a:t>
            </a:r>
          </a:p>
          <a:p>
            <a:pPr lvl="2"/>
            <a:r>
              <a:rPr lang="en-GB" sz="1400" dirty="0" smtClean="0">
                <a:latin typeface="Arial" pitchFamily="34" charset="0"/>
                <a:cs typeface="Arial" pitchFamily="34" charset="0"/>
              </a:rPr>
              <a:t>Cases that raise the profile of the CA and promote compliance</a:t>
            </a:r>
          </a:p>
          <a:p>
            <a:r>
              <a:rPr lang="en-GB" sz="1800" dirty="0" smtClean="0">
                <a:latin typeface="Arial" pitchFamily="34" charset="0"/>
                <a:cs typeface="Arial" pitchFamily="34" charset="0"/>
              </a:rPr>
              <a:t>Probability of success / Availability of remedies?</a:t>
            </a:r>
          </a:p>
          <a:p>
            <a:pPr lvl="2"/>
            <a:r>
              <a:rPr lang="en-GB" sz="1400" dirty="0" smtClean="0">
                <a:latin typeface="Arial" pitchFamily="34" charset="0"/>
                <a:cs typeface="Arial" pitchFamily="34" charset="0"/>
              </a:rPr>
              <a:t>Cases where an infringement is likely to be found</a:t>
            </a:r>
          </a:p>
          <a:p>
            <a:pPr lvl="2"/>
            <a:r>
              <a:rPr lang="en-GB" sz="1400" dirty="0" smtClean="0">
                <a:latin typeface="Arial" pitchFamily="34" charset="0"/>
                <a:cs typeface="Arial" pitchFamily="34" charset="0"/>
              </a:rPr>
              <a:t>Cases where a sensible, workable solution is available </a:t>
            </a:r>
          </a:p>
          <a:p>
            <a:r>
              <a:rPr lang="en-GB" sz="1800" dirty="0" smtClean="0">
                <a:latin typeface="Arial" pitchFamily="34" charset="0"/>
                <a:cs typeface="Arial" pitchFamily="34" charset="0"/>
              </a:rPr>
              <a:t>Capacity building?</a:t>
            </a:r>
          </a:p>
          <a:p>
            <a:pPr lvl="2"/>
            <a:r>
              <a:rPr lang="en-GB" sz="1400" dirty="0" smtClean="0">
                <a:latin typeface="Arial" pitchFamily="34" charset="0"/>
                <a:cs typeface="Arial" pitchFamily="34" charset="0"/>
              </a:rPr>
              <a:t>Cases that develop the capabilities and knowledge of the CA</a:t>
            </a:r>
          </a:p>
          <a:p>
            <a:r>
              <a:rPr lang="en-GB" sz="1800" dirty="0" smtClean="0">
                <a:latin typeface="Arial" pitchFamily="34" charset="0"/>
                <a:cs typeface="Arial" pitchFamily="34" charset="0"/>
              </a:rPr>
              <a:t>Resource implications?</a:t>
            </a:r>
          </a:p>
          <a:p>
            <a:pPr lvl="2"/>
            <a:r>
              <a:rPr lang="en-GB" sz="1400" dirty="0" smtClean="0">
                <a:latin typeface="Arial" pitchFamily="34" charset="0"/>
                <a:cs typeface="Arial" pitchFamily="34" charset="0"/>
              </a:rPr>
              <a:t>Cases that are less resource and time intensive</a:t>
            </a:r>
          </a:p>
          <a:p>
            <a:r>
              <a:rPr lang="en-GB" sz="2000" dirty="0" smtClean="0">
                <a:latin typeface="Arial" pitchFamily="34" charset="0"/>
                <a:cs typeface="Arial" pitchFamily="34" charset="0"/>
              </a:rPr>
              <a:t>No </a:t>
            </a:r>
            <a:r>
              <a:rPr lang="en-GB" sz="2000" dirty="0">
                <a:latin typeface="Arial" pitchFamily="34" charset="0"/>
                <a:cs typeface="Arial" pitchFamily="34" charset="0"/>
              </a:rPr>
              <a:t>“one-size-fits-all” approach to case selection and </a:t>
            </a:r>
            <a:r>
              <a:rPr lang="en-GB" sz="2000" dirty="0" smtClean="0">
                <a:latin typeface="Arial" pitchFamily="34" charset="0"/>
                <a:cs typeface="Arial" pitchFamily="34" charset="0"/>
              </a:rPr>
              <a:t>prioritization</a:t>
            </a:r>
          </a:p>
          <a:p>
            <a:pPr lvl="1"/>
            <a:r>
              <a:rPr lang="en-GB" sz="1600" dirty="0" smtClean="0">
                <a:latin typeface="Arial" pitchFamily="34" charset="0"/>
                <a:cs typeface="Arial" pitchFamily="34" charset="0"/>
              </a:rPr>
              <a:t>Priorities </a:t>
            </a:r>
            <a:r>
              <a:rPr lang="en-GB" sz="1600" dirty="0">
                <a:latin typeface="Arial" pitchFamily="34" charset="0"/>
                <a:cs typeface="Arial" pitchFamily="34" charset="0"/>
              </a:rPr>
              <a:t>may need to shift over </a:t>
            </a:r>
            <a:r>
              <a:rPr lang="en-GB" sz="1600" dirty="0" smtClean="0">
                <a:latin typeface="Arial" pitchFamily="34" charset="0"/>
                <a:cs typeface="Arial" pitchFamily="34" charset="0"/>
              </a:rPr>
              <a:t>time</a:t>
            </a:r>
          </a:p>
          <a:p>
            <a:pPr lvl="1"/>
            <a:r>
              <a:rPr lang="en-GB" sz="1600" dirty="0" smtClean="0">
                <a:latin typeface="Arial" pitchFamily="34" charset="0"/>
                <a:cs typeface="Arial" pitchFamily="34" charset="0"/>
              </a:rPr>
              <a:t>Scope </a:t>
            </a:r>
            <a:r>
              <a:rPr lang="en-GB" sz="1600" dirty="0">
                <a:latin typeface="Arial" pitchFamily="34" charset="0"/>
                <a:cs typeface="Arial" pitchFamily="34" charset="0"/>
              </a:rPr>
              <a:t>for the CA to select / </a:t>
            </a:r>
            <a:r>
              <a:rPr lang="en-GB" sz="1600" dirty="0" smtClean="0">
                <a:latin typeface="Arial" pitchFamily="34" charset="0"/>
                <a:cs typeface="Arial" pitchFamily="34" charset="0"/>
              </a:rPr>
              <a:t>prioritize </a:t>
            </a:r>
            <a:r>
              <a:rPr lang="en-GB" sz="1600" dirty="0">
                <a:latin typeface="Arial" pitchFamily="34" charset="0"/>
                <a:cs typeface="Arial" pitchFamily="34" charset="0"/>
              </a:rPr>
              <a:t>cases may be constrained by legal and administrative duties</a:t>
            </a:r>
          </a:p>
          <a:p>
            <a:pPr lvl="2">
              <a:buFont typeface="Arial" pitchFamily="34" charset="0"/>
              <a:buChar char="‒"/>
            </a:pPr>
            <a:endParaRPr lang="en-GB" sz="1200" dirty="0">
              <a:latin typeface="Arial" pitchFamily="34" charset="0"/>
              <a:cs typeface="Arial" pitchFamily="34" charset="0"/>
            </a:endParaRPr>
          </a:p>
          <a:p>
            <a:pPr lvl="1">
              <a:buFont typeface="Arial" pitchFamily="34" charset="0"/>
              <a:buChar char="‒"/>
            </a:pPr>
            <a:endParaRPr lang="en-GB" sz="1500" dirty="0" smtClean="0">
              <a:latin typeface="Arial" pitchFamily="34" charset="0"/>
              <a:cs typeface="Arial" pitchFamily="34" charset="0"/>
            </a:endParaRPr>
          </a:p>
          <a:p>
            <a:pPr marL="457200" lvl="1" indent="0">
              <a:buNone/>
            </a:pPr>
            <a:endParaRPr lang="en-GB" sz="1200" dirty="0">
              <a:latin typeface="Arial" pitchFamily="34" charset="0"/>
              <a:cs typeface="Arial" pitchFamily="34" charset="0"/>
            </a:endParaRPr>
          </a:p>
          <a:p>
            <a:pPr marL="461963" lvl="1" indent="-457200">
              <a:buFont typeface="Symbol"/>
              <a:buChar char="Þ"/>
            </a:pPr>
            <a:endParaRPr lang="en-GB" sz="1800" dirty="0" smtClean="0">
              <a:latin typeface="Arial" pitchFamily="34" charset="0"/>
              <a:cs typeface="Arial" pitchFamily="34" charset="0"/>
            </a:endParaRPr>
          </a:p>
        </p:txBody>
      </p:sp>
    </p:spTree>
    <p:extLst>
      <p:ext uri="{BB962C8B-B14F-4D97-AF65-F5344CB8AC3E}">
        <p14:creationId xmlns:p14="http://schemas.microsoft.com/office/powerpoint/2010/main" val="32498466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GB" sz="3200" dirty="0" smtClean="0">
                <a:latin typeface="Arial" pitchFamily="34" charset="0"/>
                <a:cs typeface="Arial" pitchFamily="34" charset="0"/>
              </a:rPr>
              <a:t>Case Selection: International Approaches</a:t>
            </a:r>
            <a:endParaRPr lang="en-GB" sz="3200" dirty="0">
              <a:latin typeface="Arial" pitchFamily="34" charset="0"/>
              <a:cs typeface="Arial" pitchFamily="34" charset="0"/>
            </a:endParaRPr>
          </a:p>
        </p:txBody>
      </p:sp>
      <p:sp>
        <p:nvSpPr>
          <p:cNvPr id="3" name="Content Placeholder 2"/>
          <p:cNvSpPr>
            <a:spLocks noGrp="1"/>
          </p:cNvSpPr>
          <p:nvPr>
            <p:ph sz="quarter" idx="1"/>
          </p:nvPr>
        </p:nvSpPr>
        <p:spPr>
          <a:xfrm>
            <a:off x="228600" y="2133600"/>
            <a:ext cx="8686800" cy="4572000"/>
          </a:xfrm>
        </p:spPr>
        <p:txBody>
          <a:bodyPr>
            <a:noAutofit/>
          </a:bodyPr>
          <a:lstStyle/>
          <a:p>
            <a:r>
              <a:rPr lang="en-GB" sz="1400" b="1" dirty="0" smtClean="0">
                <a:latin typeface="Arial" pitchFamily="34" charset="0"/>
                <a:cs typeface="Arial" pitchFamily="34" charset="0"/>
              </a:rPr>
              <a:t>Indonesia</a:t>
            </a:r>
          </a:p>
          <a:p>
            <a:pPr lvl="1"/>
            <a:r>
              <a:rPr lang="en-GB" sz="1400" dirty="0" smtClean="0">
                <a:latin typeface="Arial" pitchFamily="34" charset="0"/>
                <a:cs typeface="Arial" pitchFamily="34" charset="0"/>
              </a:rPr>
              <a:t>(a) sectors closely related to society’s way of life; (b) highly concentrated industries; (c) markets where prices are highly sensitive; (d) public infrastructure and services</a:t>
            </a:r>
          </a:p>
          <a:p>
            <a:r>
              <a:rPr lang="en-GB" sz="1400" b="1" dirty="0" smtClean="0">
                <a:latin typeface="Arial" pitchFamily="34" charset="0"/>
                <a:cs typeface="Arial" pitchFamily="34" charset="0"/>
              </a:rPr>
              <a:t>South Africa</a:t>
            </a:r>
          </a:p>
          <a:p>
            <a:pPr lvl="1"/>
            <a:r>
              <a:rPr lang="en-GB" sz="1400" dirty="0" smtClean="0">
                <a:latin typeface="Arial" pitchFamily="34" charset="0"/>
                <a:cs typeface="Arial" pitchFamily="34" charset="0"/>
              </a:rPr>
              <a:t>Sectors and cases with particular impact on poor consumers – (a) food and agro-processing; (b) infrastructure and construction; (c) intermediate industrial products; (d) banking</a:t>
            </a:r>
          </a:p>
          <a:p>
            <a:pPr lvl="1"/>
            <a:r>
              <a:rPr lang="en-GB" sz="1400" dirty="0" smtClean="0">
                <a:latin typeface="Arial" pitchFamily="34" charset="0"/>
                <a:cs typeface="Arial" pitchFamily="34" charset="0"/>
              </a:rPr>
              <a:t>Cartels a cross-cutting priority; capacity building and information gathering through merger analysis</a:t>
            </a:r>
          </a:p>
          <a:p>
            <a:r>
              <a:rPr lang="en-GB" sz="1400" b="1" dirty="0" smtClean="0">
                <a:latin typeface="Arial" pitchFamily="34" charset="0"/>
                <a:cs typeface="Arial" pitchFamily="34" charset="0"/>
              </a:rPr>
              <a:t>US (DOJ)</a:t>
            </a:r>
          </a:p>
          <a:p>
            <a:pPr lvl="1"/>
            <a:r>
              <a:rPr lang="en-GB" sz="1400" dirty="0" smtClean="0">
                <a:latin typeface="Arial" pitchFamily="34" charset="0"/>
                <a:cs typeface="Arial" pitchFamily="34" charset="0"/>
              </a:rPr>
              <a:t>Likelihood of finding a violation and whether the matter is significant (volume of commerce affected, geographic area impacted, impact of the investigation)</a:t>
            </a:r>
          </a:p>
          <a:p>
            <a:r>
              <a:rPr lang="en-GB" sz="1400" b="1" dirty="0" smtClean="0">
                <a:latin typeface="Arial" pitchFamily="34" charset="0"/>
                <a:cs typeface="Arial" pitchFamily="34" charset="0"/>
              </a:rPr>
              <a:t>UK (OFT)</a:t>
            </a:r>
          </a:p>
          <a:p>
            <a:pPr lvl="1"/>
            <a:r>
              <a:rPr lang="en-GB" sz="1400" dirty="0" smtClean="0">
                <a:latin typeface="Arial" pitchFamily="34" charset="0"/>
                <a:cs typeface="Arial" pitchFamily="34" charset="0"/>
              </a:rPr>
              <a:t>(a) direct and indirect effect on consumer welfare; (b) strategic significance of the work; (c) risks (the likelihood of a successful outcome); (d) resource implications</a:t>
            </a:r>
          </a:p>
          <a:p>
            <a:r>
              <a:rPr lang="en-GB" sz="1400" b="1" dirty="0" smtClean="0">
                <a:latin typeface="Arial" pitchFamily="34" charset="0"/>
                <a:cs typeface="Arial" pitchFamily="34" charset="0"/>
              </a:rPr>
              <a:t>France</a:t>
            </a:r>
          </a:p>
          <a:p>
            <a:pPr lvl="1"/>
            <a:r>
              <a:rPr lang="en-GB" sz="1400" dirty="0" smtClean="0">
                <a:latin typeface="Arial" pitchFamily="34" charset="0"/>
                <a:cs typeface="Arial" pitchFamily="34" charset="0"/>
              </a:rPr>
              <a:t>(a) likely outcome for CA, consumers and business; (b) balance between costs and benefits, including market impact; (c) strategic importance of sector for France and EU; (d) consistency with broader objectives of the CA; (e) information gathered through investigation; (f) public expectations</a:t>
            </a:r>
          </a:p>
          <a:p>
            <a:r>
              <a:rPr lang="en-GB" sz="1400" b="1" dirty="0">
                <a:latin typeface="Arial" pitchFamily="34" charset="0"/>
                <a:cs typeface="Arial" pitchFamily="34" charset="0"/>
              </a:rPr>
              <a:t>Korea</a:t>
            </a:r>
          </a:p>
          <a:p>
            <a:pPr lvl="1"/>
            <a:r>
              <a:rPr lang="en-GB" sz="1400" dirty="0">
                <a:latin typeface="Arial" pitchFamily="34" charset="0"/>
                <a:cs typeface="Arial" pitchFamily="34" charset="0"/>
              </a:rPr>
              <a:t>Eradication of cartels</a:t>
            </a:r>
          </a:p>
        </p:txBody>
      </p:sp>
    </p:spTree>
    <p:extLst>
      <p:ext uri="{BB962C8B-B14F-4D97-AF65-F5344CB8AC3E}">
        <p14:creationId xmlns:p14="http://schemas.microsoft.com/office/powerpoint/2010/main" val="3945789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a:bodyPr>
          <a:lstStyle/>
          <a:p>
            <a:r>
              <a:rPr lang="en-GB" sz="3200" dirty="0" smtClean="0">
                <a:latin typeface="Arial" pitchFamily="34" charset="0"/>
                <a:cs typeface="Arial" pitchFamily="34" charset="0"/>
              </a:rPr>
              <a:t>Case Selection: Screening and Thresholds</a:t>
            </a:r>
            <a:endParaRPr lang="en-GB" sz="3200" dirty="0">
              <a:latin typeface="Arial" pitchFamily="34" charset="0"/>
              <a:cs typeface="Arial" pitchFamily="34" charset="0"/>
            </a:endParaRPr>
          </a:p>
        </p:txBody>
      </p:sp>
      <p:sp>
        <p:nvSpPr>
          <p:cNvPr id="3" name="Content Placeholder 2"/>
          <p:cNvSpPr>
            <a:spLocks noGrp="1"/>
          </p:cNvSpPr>
          <p:nvPr>
            <p:ph sz="quarter" idx="1"/>
          </p:nvPr>
        </p:nvSpPr>
        <p:spPr>
          <a:xfrm>
            <a:off x="228600" y="2209800"/>
            <a:ext cx="8686800" cy="4572000"/>
          </a:xfrm>
        </p:spPr>
        <p:txBody>
          <a:bodyPr>
            <a:normAutofit lnSpcReduction="10000"/>
          </a:bodyPr>
          <a:lstStyle/>
          <a:p>
            <a:r>
              <a:rPr lang="en-GB" dirty="0" smtClean="0">
                <a:latin typeface="Arial" pitchFamily="34" charset="0"/>
                <a:cs typeface="Arial" pitchFamily="34" charset="0"/>
              </a:rPr>
              <a:t>Priority setting and prioritization does not stop at case type/sector selection</a:t>
            </a:r>
          </a:p>
          <a:p>
            <a:r>
              <a:rPr lang="en-GB" dirty="0" smtClean="0">
                <a:latin typeface="Arial" pitchFamily="34" charset="0"/>
                <a:cs typeface="Arial" pitchFamily="34" charset="0"/>
              </a:rPr>
              <a:t>Screening (for example, through the application of notification thresholds), and phased evaluation processes a critical aspect of many CAs prioritisation and selection efforts</a:t>
            </a:r>
            <a:endParaRPr lang="en-GB" sz="1800" dirty="0" smtClean="0">
              <a:latin typeface="Arial" pitchFamily="34" charset="0"/>
              <a:cs typeface="Arial" pitchFamily="34" charset="0"/>
            </a:endParaRPr>
          </a:p>
          <a:p>
            <a:r>
              <a:rPr lang="en-GB" dirty="0" smtClean="0">
                <a:latin typeface="Arial" pitchFamily="34" charset="0"/>
                <a:cs typeface="Arial" pitchFamily="34" charset="0"/>
              </a:rPr>
              <a:t>Notification thresholds </a:t>
            </a:r>
          </a:p>
          <a:p>
            <a:pPr lvl="1"/>
            <a:r>
              <a:rPr lang="en-GB" dirty="0" smtClean="0">
                <a:latin typeface="Arial" pitchFamily="34" charset="0"/>
                <a:cs typeface="Arial" pitchFamily="34" charset="0"/>
              </a:rPr>
              <a:t>Should be clear and understandable, based on objectively quantifiable criteria (such as sales or assets, rather than market share)</a:t>
            </a:r>
          </a:p>
          <a:p>
            <a:pPr lvl="1"/>
            <a:r>
              <a:rPr lang="en-GB" dirty="0" smtClean="0">
                <a:latin typeface="Arial" pitchFamily="34" charset="0"/>
                <a:cs typeface="Arial" pitchFamily="34" charset="0"/>
              </a:rPr>
              <a:t>Based on information that is readily accessible to the merging parties</a:t>
            </a:r>
          </a:p>
          <a:p>
            <a:pPr lvl="1"/>
            <a:r>
              <a:rPr lang="en-GB" dirty="0" smtClean="0">
                <a:latin typeface="Arial" pitchFamily="34" charset="0"/>
                <a:cs typeface="Arial" pitchFamily="34" charset="0"/>
              </a:rPr>
              <a:t>Ideally, thresholds are set with a clear goal in mind, and are flexible</a:t>
            </a:r>
          </a:p>
        </p:txBody>
      </p:sp>
    </p:spTree>
    <p:extLst>
      <p:ext uri="{BB962C8B-B14F-4D97-AF65-F5344CB8AC3E}">
        <p14:creationId xmlns:p14="http://schemas.microsoft.com/office/powerpoint/2010/main" val="4124279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7"/>
            <a:ext cx="8686800" cy="1158729"/>
          </a:xfrm>
        </p:spPr>
        <p:txBody>
          <a:bodyPr>
            <a:normAutofit/>
          </a:bodyPr>
          <a:lstStyle/>
          <a:p>
            <a:r>
              <a:rPr lang="en-GB" sz="3200" dirty="0" smtClean="0">
                <a:latin typeface="Arial" pitchFamily="34" charset="0"/>
                <a:cs typeface="Arial" pitchFamily="34" charset="0"/>
              </a:rPr>
              <a:t>Case Prioritization: Merger Review Process</a:t>
            </a:r>
            <a:endParaRPr lang="en-GB" sz="3200" dirty="0">
              <a:latin typeface="Arial" pitchFamily="34" charset="0"/>
              <a:cs typeface="Arial" pitchFamily="34" charset="0"/>
            </a:endParaRPr>
          </a:p>
        </p:txBody>
      </p:sp>
      <p:sp>
        <p:nvSpPr>
          <p:cNvPr id="4" name="AutoShape 3"/>
          <p:cNvSpPr>
            <a:spLocks noChangeArrowheads="1"/>
          </p:cNvSpPr>
          <p:nvPr/>
        </p:nvSpPr>
        <p:spPr bwMode="auto">
          <a:xfrm>
            <a:off x="3131840" y="3185967"/>
            <a:ext cx="2286000" cy="503238"/>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Decision on Phase II</a:t>
            </a:r>
          </a:p>
        </p:txBody>
      </p:sp>
      <p:sp>
        <p:nvSpPr>
          <p:cNvPr id="5" name="AutoShape 4"/>
          <p:cNvSpPr>
            <a:spLocks noChangeArrowheads="1"/>
          </p:cNvSpPr>
          <p:nvPr/>
        </p:nvSpPr>
        <p:spPr bwMode="auto">
          <a:xfrm>
            <a:off x="3131840" y="1433367"/>
            <a:ext cx="2286000" cy="503238"/>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Formal Notification</a:t>
            </a:r>
          </a:p>
        </p:txBody>
      </p:sp>
      <p:sp>
        <p:nvSpPr>
          <p:cNvPr id="6" name="AutoShape 5"/>
          <p:cNvSpPr>
            <a:spLocks noChangeArrowheads="1"/>
          </p:cNvSpPr>
          <p:nvPr/>
        </p:nvSpPr>
        <p:spPr bwMode="auto">
          <a:xfrm>
            <a:off x="3131840" y="4908405"/>
            <a:ext cx="2286000" cy="503237"/>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Final Agency Decision</a:t>
            </a:r>
          </a:p>
        </p:txBody>
      </p:sp>
      <p:sp>
        <p:nvSpPr>
          <p:cNvPr id="7" name="AutoShape 6"/>
          <p:cNvSpPr>
            <a:spLocks noChangeArrowheads="1"/>
          </p:cNvSpPr>
          <p:nvPr/>
        </p:nvSpPr>
        <p:spPr bwMode="auto">
          <a:xfrm>
            <a:off x="375940" y="5686280"/>
            <a:ext cx="1508125" cy="292100"/>
          </a:xfrm>
          <a:prstGeom prst="flowChartTerminator">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REJECTION</a:t>
            </a:r>
          </a:p>
        </p:txBody>
      </p:sp>
      <p:sp>
        <p:nvSpPr>
          <p:cNvPr id="8" name="AutoShape 7"/>
          <p:cNvSpPr>
            <a:spLocks noChangeArrowheads="1"/>
          </p:cNvSpPr>
          <p:nvPr/>
        </p:nvSpPr>
        <p:spPr bwMode="auto">
          <a:xfrm>
            <a:off x="7018040" y="5686280"/>
            <a:ext cx="1508125" cy="292100"/>
          </a:xfrm>
          <a:prstGeom prst="flowChartTerminator">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CLEARANCE</a:t>
            </a:r>
          </a:p>
        </p:txBody>
      </p:sp>
      <p:cxnSp>
        <p:nvCxnSpPr>
          <p:cNvPr id="9" name="AutoShape 8"/>
          <p:cNvCxnSpPr>
            <a:cxnSpLocks noChangeShapeType="1"/>
            <a:stCxn id="6" idx="2"/>
            <a:endCxn id="7" idx="3"/>
          </p:cNvCxnSpPr>
          <p:nvPr/>
        </p:nvCxnSpPr>
        <p:spPr bwMode="auto">
          <a:xfrm rot="5400000">
            <a:off x="2869109" y="4426598"/>
            <a:ext cx="420688" cy="2390775"/>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AutoShape 9"/>
          <p:cNvCxnSpPr>
            <a:cxnSpLocks noChangeShapeType="1"/>
            <a:stCxn id="6" idx="2"/>
            <a:endCxn id="8" idx="1"/>
          </p:cNvCxnSpPr>
          <p:nvPr/>
        </p:nvCxnSpPr>
        <p:spPr bwMode="auto">
          <a:xfrm rot="16200000" flipH="1">
            <a:off x="5436096" y="4250386"/>
            <a:ext cx="420688" cy="2743200"/>
          </a:xfrm>
          <a:prstGeom prst="bentConnector2">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AutoShape 12"/>
          <p:cNvSpPr>
            <a:spLocks noChangeArrowheads="1"/>
          </p:cNvSpPr>
          <p:nvPr/>
        </p:nvSpPr>
        <p:spPr bwMode="auto">
          <a:xfrm>
            <a:off x="3131840" y="2271567"/>
            <a:ext cx="2286000" cy="503238"/>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Phase I Review</a:t>
            </a:r>
          </a:p>
        </p:txBody>
      </p:sp>
      <p:cxnSp>
        <p:nvCxnSpPr>
          <p:cNvPr id="12" name="AutoShape 13"/>
          <p:cNvCxnSpPr>
            <a:cxnSpLocks noChangeShapeType="1"/>
            <a:stCxn id="5" idx="2"/>
            <a:endCxn id="11" idx="0"/>
          </p:cNvCxnSpPr>
          <p:nvPr/>
        </p:nvCxnSpPr>
        <p:spPr bwMode="auto">
          <a:xfrm>
            <a:off x="4274840" y="1936605"/>
            <a:ext cx="0" cy="3349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AutoShape 14"/>
          <p:cNvCxnSpPr>
            <a:cxnSpLocks noChangeShapeType="1"/>
            <a:stCxn id="11" idx="2"/>
            <a:endCxn id="4" idx="0"/>
          </p:cNvCxnSpPr>
          <p:nvPr/>
        </p:nvCxnSpPr>
        <p:spPr bwMode="auto">
          <a:xfrm>
            <a:off x="4274840" y="2774805"/>
            <a:ext cx="0" cy="4111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AutoShape 18"/>
          <p:cNvCxnSpPr>
            <a:cxnSpLocks noChangeShapeType="1"/>
            <a:stCxn id="11" idx="3"/>
            <a:endCxn id="8" idx="3"/>
          </p:cNvCxnSpPr>
          <p:nvPr/>
        </p:nvCxnSpPr>
        <p:spPr bwMode="auto">
          <a:xfrm>
            <a:off x="5417840" y="2523980"/>
            <a:ext cx="3108325" cy="3308350"/>
          </a:xfrm>
          <a:prstGeom prst="bentConnector3">
            <a:avLst>
              <a:gd name="adj1" fmla="val 107356"/>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AutoShape 25"/>
          <p:cNvSpPr>
            <a:spLocks noChangeArrowheads="1"/>
          </p:cNvSpPr>
          <p:nvPr/>
        </p:nvSpPr>
        <p:spPr bwMode="auto">
          <a:xfrm>
            <a:off x="3131840" y="4100367"/>
            <a:ext cx="2286000" cy="503238"/>
          </a:xfrm>
          <a:prstGeom prst="flowChartProcess">
            <a:avLst/>
          </a:prstGeom>
          <a:solidFill>
            <a:schemeClr val="bg1"/>
          </a:solidFill>
          <a:ln w="9525">
            <a:solidFill>
              <a:schemeClr val="tx1"/>
            </a:solidFill>
            <a:miter lim="800000"/>
            <a:headEnd/>
            <a:tailEnd/>
          </a:ln>
          <a:effectLs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b="1" dirty="0">
                <a:latin typeface="Arial" pitchFamily="34" charset="0"/>
                <a:cs typeface="Arial" pitchFamily="34" charset="0"/>
              </a:rPr>
              <a:t>Compliance with </a:t>
            </a:r>
          </a:p>
          <a:p>
            <a:pPr algn="ctr"/>
            <a:r>
              <a:rPr lang="en-US" sz="1600" b="1" dirty="0">
                <a:latin typeface="Arial" pitchFamily="34" charset="0"/>
                <a:cs typeface="Arial" pitchFamily="34" charset="0"/>
              </a:rPr>
              <a:t>Information Requests</a:t>
            </a:r>
          </a:p>
        </p:txBody>
      </p:sp>
      <p:cxnSp>
        <p:nvCxnSpPr>
          <p:cNvPr id="16" name="AutoShape 26"/>
          <p:cNvCxnSpPr>
            <a:cxnSpLocks noChangeShapeType="1"/>
            <a:stCxn id="4" idx="2"/>
            <a:endCxn id="15" idx="0"/>
          </p:cNvCxnSpPr>
          <p:nvPr/>
        </p:nvCxnSpPr>
        <p:spPr bwMode="auto">
          <a:xfrm>
            <a:off x="4274840" y="3689205"/>
            <a:ext cx="0" cy="411162"/>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AutoShape 61"/>
          <p:cNvCxnSpPr>
            <a:cxnSpLocks noChangeShapeType="1"/>
            <a:stCxn id="15" idx="2"/>
            <a:endCxn id="6" idx="0"/>
          </p:cNvCxnSpPr>
          <p:nvPr/>
        </p:nvCxnSpPr>
        <p:spPr bwMode="auto">
          <a:xfrm>
            <a:off x="4274840" y="4603605"/>
            <a:ext cx="0" cy="30480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5180401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4800"/>
            <a:ext cx="7848600" cy="1295400"/>
          </a:xfrm>
        </p:spPr>
        <p:txBody>
          <a:bodyPr>
            <a:normAutofit/>
          </a:bodyPr>
          <a:lstStyle/>
          <a:p>
            <a:r>
              <a:rPr lang="en-US" sz="3600" dirty="0" smtClean="0">
                <a:latin typeface="Arial" pitchFamily="34" charset="0"/>
                <a:cs typeface="Arial" pitchFamily="34" charset="0"/>
              </a:rPr>
              <a:t>Collusion and Exclusionary Conduct</a:t>
            </a:r>
          </a:p>
        </p:txBody>
      </p:sp>
      <p:sp>
        <p:nvSpPr>
          <p:cNvPr id="23555" name="Rectangle 3"/>
          <p:cNvSpPr>
            <a:spLocks noGrp="1" noChangeArrowheads="1"/>
          </p:cNvSpPr>
          <p:nvPr>
            <p:ph type="body" sz="half" idx="1"/>
          </p:nvPr>
        </p:nvSpPr>
        <p:spPr>
          <a:xfrm>
            <a:off x="304800" y="2667000"/>
            <a:ext cx="8610600" cy="3733800"/>
          </a:xfrm>
        </p:spPr>
        <p:txBody>
          <a:bodyPr/>
          <a:lstStyle/>
          <a:p>
            <a:pPr>
              <a:lnSpc>
                <a:spcPct val="90000"/>
              </a:lnSpc>
            </a:pPr>
            <a:r>
              <a:rPr lang="en-US" sz="2800" dirty="0" smtClean="0"/>
              <a:t>Most competition laws address three generally recognized types of private anticompetitive conduct that hurt competition</a:t>
            </a:r>
          </a:p>
          <a:p>
            <a:pPr lvl="1">
              <a:lnSpc>
                <a:spcPct val="90000"/>
              </a:lnSpc>
            </a:pPr>
            <a:r>
              <a:rPr lang="en-US" sz="2400" dirty="0" smtClean="0"/>
              <a:t>Anticompetitive mergers</a:t>
            </a:r>
          </a:p>
          <a:p>
            <a:pPr lvl="1">
              <a:lnSpc>
                <a:spcPct val="90000"/>
              </a:lnSpc>
            </a:pPr>
            <a:r>
              <a:rPr lang="en-US" sz="2400" dirty="0"/>
              <a:t>Collusion between competitors</a:t>
            </a:r>
          </a:p>
          <a:p>
            <a:pPr lvl="1">
              <a:lnSpc>
                <a:spcPct val="90000"/>
              </a:lnSpc>
            </a:pPr>
            <a:r>
              <a:rPr lang="en-US" sz="2400" dirty="0"/>
              <a:t>Exclusionary conduct by dominant firms</a:t>
            </a:r>
          </a:p>
          <a:p>
            <a:pPr lvl="2">
              <a:lnSpc>
                <a:spcPct val="90000"/>
              </a:lnSpc>
            </a:pPr>
            <a:r>
              <a:rPr lang="en-US" dirty="0"/>
              <a:t>Called “monopolization” in the United States</a:t>
            </a:r>
          </a:p>
          <a:p>
            <a:pPr lvl="2">
              <a:lnSpc>
                <a:spcPct val="90000"/>
              </a:lnSpc>
            </a:pPr>
            <a:r>
              <a:rPr lang="en-US" dirty="0"/>
              <a:t>Called “abuse of dominance” in most other places</a:t>
            </a:r>
          </a:p>
          <a:p>
            <a:pPr>
              <a:lnSpc>
                <a:spcPct val="90000"/>
              </a:lnSpc>
            </a:pPr>
            <a:endParaRPr lang="en-US" sz="2800" dirty="0" smtClean="0"/>
          </a:p>
        </p:txBody>
      </p:sp>
    </p:spTree>
    <p:extLst>
      <p:ext uri="{BB962C8B-B14F-4D97-AF65-F5344CB8AC3E}">
        <p14:creationId xmlns:p14="http://schemas.microsoft.com/office/powerpoint/2010/main" val="7091066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968</TotalTime>
  <Words>2528</Words>
  <Application>Microsoft Office PowerPoint</Application>
  <PresentationFormat>On-screen Show (4:3)</PresentationFormat>
  <Paragraphs>348</Paragraphs>
  <Slides>28</Slides>
  <Notes>24</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Waveform</vt:lpstr>
      <vt:lpstr>The Sixth Annual African Dialogue  Consumer Protection Conference</vt:lpstr>
      <vt:lpstr>Overview</vt:lpstr>
      <vt:lpstr>Market Power</vt:lpstr>
      <vt:lpstr>Priority Setting: Principles and Objectives</vt:lpstr>
      <vt:lpstr>Case Selection: Criteria</vt:lpstr>
      <vt:lpstr>Case Selection: International Approaches</vt:lpstr>
      <vt:lpstr>Case Selection: Screening and Thresholds</vt:lpstr>
      <vt:lpstr>Case Prioritization: Merger Review Process</vt:lpstr>
      <vt:lpstr>Collusion and Exclusionary Conduct</vt:lpstr>
      <vt:lpstr>Anticompetitive Agreements (Collusion)</vt:lpstr>
      <vt:lpstr>Monopolization / Exclusionary Conduct</vt:lpstr>
      <vt:lpstr>Enforcement Case Selection</vt:lpstr>
      <vt:lpstr>Case Study: A Merger of Money Wire Transfer Companies</vt:lpstr>
      <vt:lpstr>Tangled Wires Facts 1/3</vt:lpstr>
      <vt:lpstr>Tangled Wires Exhibit A</vt:lpstr>
      <vt:lpstr>Tangled Wires Facts 2/3</vt:lpstr>
      <vt:lpstr>Tangled Wires Facts 3/3</vt:lpstr>
      <vt:lpstr>Does this Warrant In-depth Review?</vt:lpstr>
      <vt:lpstr>Reviewing Notification Information </vt:lpstr>
      <vt:lpstr>PowerPoint Presentation</vt:lpstr>
      <vt:lpstr>Questions for Competitors</vt:lpstr>
      <vt:lpstr>Interview Questions for Customers</vt:lpstr>
      <vt:lpstr>Questions for Discussion</vt:lpstr>
      <vt:lpstr>Questions for Discussion</vt:lpstr>
      <vt:lpstr>Questions for Discussion</vt:lpstr>
      <vt:lpstr>Managing the Investigation and Evidence</vt:lpstr>
      <vt:lpstr>Managing the Investigation and Evidence</vt:lpstr>
      <vt:lpstr>Managing the Investigation and Evidence</vt:lpstr>
    </vt:vector>
  </TitlesOfParts>
  <Company>Federal Trade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Curren, Darrell Lawrence</dc:creator>
  <cp:lastModifiedBy>Federal Trade Commission</cp:lastModifiedBy>
  <cp:revision>74</cp:revision>
  <cp:lastPrinted>2014-08-26T17:02:37Z</cp:lastPrinted>
  <dcterms:created xsi:type="dcterms:W3CDTF">2014-07-30T21:44:11Z</dcterms:created>
  <dcterms:modified xsi:type="dcterms:W3CDTF">2014-09-02T17:54:13Z</dcterms:modified>
</cp:coreProperties>
</file>