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302" r:id="rId4"/>
    <p:sldId id="309" r:id="rId5"/>
    <p:sldId id="303" r:id="rId6"/>
    <p:sldId id="304" r:id="rId7"/>
    <p:sldId id="305" r:id="rId8"/>
    <p:sldId id="306" r:id="rId9"/>
    <p:sldId id="307" r:id="rId10"/>
    <p:sldId id="308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A0784-B801-4730-8680-F4BBA81E6ED2}" type="datetimeFigureOut">
              <a:rPr lang="en-ZA" smtClean="0"/>
              <a:pPr/>
              <a:t>2013/08/13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5DE74-B000-414F-9724-7DD86D00548A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FA62F0B-5AFC-44FB-9E5B-AEA3E8593F24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143506D-8DF2-4BD1-AAE8-D3B31BDE0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19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86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62D-A187-4039-BE5F-00E46BBA9D63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72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9A50-2E40-4126-9A0D-12CE2B7292F5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94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9C4D-E97F-42C0-89C8-FF13559D29AF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15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D0BCCE-DBF3-4A3E-8054-AEFCDC9BB767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1F7584-F01D-4378-B2C9-53240BC39C84}" type="slidenum">
              <a:rPr lang="en-US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18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8818-4991-40E6-804A-1F7270EAF6BC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16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8F0-E2C7-4525-8DFB-834483DFCB36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5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D731-769F-4E8F-8BD1-1948A134746E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5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C192-EBBE-444F-A5FB-FFD9143C6DE8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7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F8F2-5F65-4BBD-B937-0C39783AE7C1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5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6AD8-0C7E-43C0-8DEE-2E4543C8F6EA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58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A076-D22B-403F-A722-87C1B5B6239D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965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A147-E6C8-41B9-9672-0A8ACC7BDD88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607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093DF1-67DC-4DEA-B79D-475A183D7C66}" type="datetime1">
              <a:rPr lang="en-US" smtClean="0">
                <a:solidFill>
                  <a:srgbClr val="073E87"/>
                </a:solidFill>
              </a:rPr>
              <a:pPr/>
              <a:t>8/13/2013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1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hyperlink" Target="http://www.jt.gen.t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5.emf"/><Relationship Id="rId2" Type="http://schemas.openxmlformats.org/officeDocument/2006/relationships/hyperlink" Target="mailto:josef.hausiku@nacc.com.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t.gen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t.gen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t.gen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t.gen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t.gen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t.gen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t.gen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fricaMa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36671"/>
            <a:ext cx="1904810" cy="16687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ederal-trade-commission-ftc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19362"/>
            <a:ext cx="2244970" cy="190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1752600"/>
            <a:ext cx="8291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</a:rPr>
              <a:t>Brief overview of Consumer protection and Competition highlights in Namibia</a:t>
            </a:r>
            <a:r>
              <a:rPr lang="en-ZA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ZA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8" name="Picture 3" descr="photo Titl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228600" y="2971800"/>
            <a:ext cx="1644725" cy="14401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91600" cy="114300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3200" b="1" dirty="0" smtClean="0"/>
              <a:t>The Fifth Annual African Dialogue </a:t>
            </a:r>
            <a:br>
              <a:rPr lang="en-US" sz="3200" b="1" dirty="0" smtClean="0"/>
            </a:br>
            <a:r>
              <a:rPr lang="en-US" sz="3200" b="1" dirty="0" smtClean="0"/>
              <a:t>Consumer Protection Conference</a:t>
            </a:r>
            <a:endParaRPr lang="en-US" sz="3200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2743200" y="5410200"/>
            <a:ext cx="3733800" cy="85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Livingstone, Zambia</a:t>
            </a:r>
          </a:p>
          <a:p>
            <a:pPr marL="0" indent="0" algn="ctr">
              <a:buNone/>
            </a:pPr>
            <a:r>
              <a:rPr lang="en-US" sz="2000" dirty="0" smtClean="0"/>
              <a:t>10-12 September 2013</a:t>
            </a:r>
            <a:endParaRPr lang="en-US" sz="2000" dirty="0"/>
          </a:p>
        </p:txBody>
      </p:sp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006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6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8077200" cy="345069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n-Z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Thank you for your attention....</a:t>
            </a:r>
          </a:p>
          <a:p>
            <a:pPr algn="just">
              <a:buNone/>
            </a:pPr>
            <a:endParaRPr lang="en-ZA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Z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 </a:t>
            </a:r>
          </a:p>
          <a:p>
            <a:pPr algn="just">
              <a:buNone/>
            </a:pPr>
            <a:r>
              <a:rPr lang="en-ZA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Josef Hausiku</a:t>
            </a:r>
            <a:endParaRPr lang="en-ZA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Z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Researcher</a:t>
            </a:r>
            <a:endParaRPr lang="en-ZA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Z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Namibian Competition Commission</a:t>
            </a:r>
            <a:endParaRPr lang="en-ZA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Z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+264 61 224622 </a:t>
            </a:r>
            <a:r>
              <a:rPr lang="en-ZA" sz="8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endParaRPr lang="en-ZA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Z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+264 61 401900/901 </a:t>
            </a:r>
            <a:r>
              <a:rPr lang="en-Z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fax</a:t>
            </a:r>
            <a:endParaRPr lang="en-ZA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Z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		E-mail: </a:t>
            </a:r>
            <a:r>
              <a:rPr lang="en-Z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josef.hausiku@nacc.com.na</a:t>
            </a:r>
            <a:endParaRPr lang="en-ZA" sz="8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ZA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www.nacc.com.na </a:t>
            </a:r>
          </a:p>
          <a:p>
            <a:pPr algn="just">
              <a:buNone/>
            </a:pPr>
            <a:endParaRPr lang="en-ZA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ZA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“Fair competition, prosperous economy.”</a:t>
            </a:r>
            <a:endParaRPr lang="en-ZA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sz="2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10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1066800" y="685800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7620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1905000" y="762000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62730"/>
            <a:ext cx="7391400" cy="125272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</a:rPr>
              <a:t>Presentation outline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2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endParaRPr lang="en-Z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Overview of Consumer protection in Namibia</a:t>
            </a:r>
          </a:p>
          <a:p>
            <a:pPr>
              <a:buFont typeface="Arial" pitchFamily="34" charset="0"/>
              <a:buChar char="•"/>
            </a:pPr>
            <a:endParaRPr lang="en-Z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Motivation for a consumer protection legislation in Namibia</a:t>
            </a:r>
          </a:p>
          <a:p>
            <a:pPr>
              <a:buFont typeface="Arial" pitchFamily="34" charset="0"/>
              <a:buChar char="•"/>
            </a:pPr>
            <a:endParaRPr lang="en-Z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Namibian Competition law</a:t>
            </a:r>
          </a:p>
          <a:p>
            <a:pPr>
              <a:buFont typeface="Arial" pitchFamily="34" charset="0"/>
              <a:buChar char="•"/>
            </a:pPr>
            <a:endParaRPr lang="en-Z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Namibian Competition Commission</a:t>
            </a:r>
          </a:p>
          <a:p>
            <a:pPr>
              <a:buFont typeface="Arial" pitchFamily="34" charset="0"/>
              <a:buChar char="•"/>
            </a:pPr>
            <a:endParaRPr lang="en-Z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Way forward</a:t>
            </a:r>
          </a:p>
          <a:p>
            <a:pPr>
              <a:buFont typeface="Arial" pitchFamily="34" charset="0"/>
              <a:buChar char="•"/>
            </a:pPr>
            <a:endParaRPr lang="en-ZA" dirty="0" smtClean="0"/>
          </a:p>
        </p:txBody>
      </p:sp>
      <p:pic>
        <p:nvPicPr>
          <p:cNvPr id="9" name="Pictur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7620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76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610600" cy="4953000"/>
          </a:xfrm>
        </p:spPr>
        <p:txBody>
          <a:bodyPr>
            <a:noAutofit/>
          </a:bodyPr>
          <a:lstStyle/>
          <a:p>
            <a:pPr lvl="0" algn="just"/>
            <a:r>
              <a:rPr lang="en-Z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Consumer protection</a:t>
            </a:r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 form of government regulation which aim to protect the rights of consumers</a:t>
            </a:r>
          </a:p>
          <a:p>
            <a:pPr lvl="0" algn="just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consists of laws and organizations designed to ensure the rights of consumers, fair trade competition and the free flow of truthful information in the marketplace</a:t>
            </a:r>
          </a:p>
          <a:p>
            <a:pPr lvl="0" algn="just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prevent businesses from engaging in fraudulent or unfair practices in an attempt to gain advantage over competitors at a disadvantage to consumers</a:t>
            </a:r>
          </a:p>
          <a:p>
            <a:pPr lvl="0" algn="just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Consumers</a:t>
            </a:r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individuals who acquires goods or services for direct use or ownership rather than for resale</a:t>
            </a:r>
          </a:p>
          <a:p>
            <a:pPr lvl="0" algn="just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Guidelines for Consumer Protection 1985</a:t>
            </a:r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8 fundamental consumer rights</a:t>
            </a:r>
          </a:p>
          <a:p>
            <a:pPr lvl="1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Satisfaction of basic needs</a:t>
            </a:r>
          </a:p>
          <a:p>
            <a:pPr lvl="1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</a:p>
          <a:p>
            <a:pPr lvl="1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 lvl="1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</a:p>
          <a:p>
            <a:pPr lvl="1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Representation</a:t>
            </a:r>
          </a:p>
          <a:p>
            <a:pPr lvl="1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Redress</a:t>
            </a:r>
          </a:p>
          <a:p>
            <a:pPr lvl="1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Consumer education</a:t>
            </a:r>
          </a:p>
          <a:p>
            <a:pPr lvl="1" algn="just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healthy environment</a:t>
            </a:r>
            <a:endParaRPr lang="en-Z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696200" cy="609600"/>
          </a:xfrm>
        </p:spPr>
        <p:txBody>
          <a:bodyPr>
            <a:normAutofit/>
          </a:bodyPr>
          <a:lstStyle/>
          <a:p>
            <a:r>
              <a:rPr lang="en-ZA" sz="3200" b="1" u="sng" dirty="0" smtClean="0">
                <a:solidFill>
                  <a:schemeClr val="tx1"/>
                </a:solidFill>
              </a:rPr>
              <a:t>Introduction</a:t>
            </a:r>
            <a:endParaRPr lang="en-ZA" sz="3200" b="1" u="sng" dirty="0">
              <a:solidFill>
                <a:schemeClr val="tx1"/>
              </a:solidFill>
            </a:endParaRPr>
          </a:p>
        </p:txBody>
      </p:sp>
      <p:pic>
        <p:nvPicPr>
          <p:cNvPr id="5" name="Picture 3" descr="photo Titl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990600" y="779124"/>
            <a:ext cx="1143000" cy="1000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990600" cy="869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7800" cy="122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048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686800" cy="434340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n-Z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Namibia has no law and policy on Consumer Protection</a:t>
            </a:r>
          </a:p>
          <a:p>
            <a:pPr lvl="0" algn="just"/>
            <a:endParaRPr lang="en-Z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Country is dominated by foreign firms mainly SA firms  mostly in </a:t>
            </a:r>
          </a:p>
          <a:p>
            <a:pPr lvl="0" algn="just">
              <a:buFont typeface="Wingdings" pitchFamily="2" charset="2"/>
              <a:buChar char="ü"/>
            </a:pPr>
            <a:r>
              <a:rPr lang="en-Z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Banking, Retail, Insurance, etc</a:t>
            </a:r>
          </a:p>
          <a:p>
            <a:pPr lvl="0" algn="just">
              <a:buFont typeface="Wingdings" pitchFamily="2" charset="2"/>
              <a:buChar char="ü"/>
            </a:pPr>
            <a:endParaRPr lang="en-Z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Namibian Consumers often faced with unfair trade practices from SA and other trading partners</a:t>
            </a:r>
          </a:p>
          <a:p>
            <a:pPr lvl="0" algn="just"/>
            <a:endParaRPr lang="en-Z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South African Consumer Protection Act does not extend to consumers of SA goods &amp; services purchased outside SA although produced in SA or supplied by SA firms </a:t>
            </a:r>
          </a:p>
          <a:p>
            <a:pPr lvl="0" algn="just"/>
            <a:endParaRPr lang="en-Z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Namibian Competition Act has some provisions on consumer protection</a:t>
            </a:r>
          </a:p>
          <a:p>
            <a:pPr lvl="0" algn="just">
              <a:buFont typeface="Wingdings" pitchFamily="2" charset="2"/>
              <a:buChar char="ü"/>
            </a:pPr>
            <a:r>
              <a:rPr lang="en-ZA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 consumers with competitive prices and product choices</a:t>
            </a:r>
          </a:p>
          <a:p>
            <a:pPr lvl="0" algn="just">
              <a:buFont typeface="Wingdings" pitchFamily="2" charset="2"/>
              <a:buChar char="ü"/>
            </a:pPr>
            <a:endParaRPr lang="en-ZA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Z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Consumer protection lobby groups</a:t>
            </a:r>
          </a:p>
          <a:p>
            <a:pPr lvl="0" algn="just">
              <a:buNone/>
            </a:pPr>
            <a:endParaRPr lang="en-ZA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Z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 for a Consumer protection legislation</a:t>
            </a:r>
          </a:p>
          <a:p>
            <a:pPr algn="just"/>
            <a:endParaRPr lang="en-Z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229600" cy="1252728"/>
          </a:xfrm>
        </p:spPr>
        <p:txBody>
          <a:bodyPr>
            <a:normAutofit/>
          </a:bodyPr>
          <a:lstStyle/>
          <a:p>
            <a:r>
              <a:rPr lang="en-Z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Overview of Consumer protection in Namibia</a:t>
            </a:r>
            <a:endParaRPr lang="en-ZA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3" descr="photo Titl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990600" y="779124"/>
            <a:ext cx="1143000" cy="1000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990600" cy="869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7800" cy="122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048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67000"/>
            <a:ext cx="8610600" cy="2743200"/>
          </a:xfrm>
        </p:spPr>
        <p:txBody>
          <a:bodyPr/>
          <a:lstStyle/>
          <a:p>
            <a:pPr lvl="0" algn="just"/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Inherent exploitative trade practices by businesses local and foreign</a:t>
            </a:r>
          </a:p>
          <a:p>
            <a:pPr lvl="1" algn="just"/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i.e. </a:t>
            </a:r>
            <a:r>
              <a:rPr lang="en-Z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Voetstoots</a:t>
            </a:r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clause</a:t>
            </a:r>
          </a:p>
          <a:p>
            <a:pPr lvl="1" algn="just"/>
            <a:endParaRPr lang="en-Z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Lack of redress mechanisms for aggrieved consumer, high cost of litigation</a:t>
            </a:r>
          </a:p>
          <a:p>
            <a:pPr lvl="0" algn="just"/>
            <a:endParaRPr lang="en-Z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Existence of CP in countries around the region making Namibia an easy target for substandard goods and exploitative practices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5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924800" cy="880872"/>
          </a:xfrm>
        </p:spPr>
        <p:txBody>
          <a:bodyPr>
            <a:normAutofit/>
          </a:bodyPr>
          <a:lstStyle/>
          <a:p>
            <a:r>
              <a:rPr lang="en-ZA" sz="2800" b="1" u="sng" dirty="0" smtClean="0">
                <a:solidFill>
                  <a:schemeClr val="tx1"/>
                </a:solidFill>
              </a:rPr>
              <a:t>Motivation for a CPL in Namibia</a:t>
            </a:r>
            <a:endParaRPr lang="en-ZA" sz="2800" u="sng" dirty="0">
              <a:solidFill>
                <a:schemeClr val="tx1"/>
              </a:solidFill>
            </a:endParaRPr>
          </a:p>
        </p:txBody>
      </p:sp>
      <p:pic>
        <p:nvPicPr>
          <p:cNvPr id="6" name="Picture 3" descr="photo Titl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7620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38400"/>
            <a:ext cx="8382000" cy="4572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Since 1990, Namibian economy is highly developmental and faces challenges on high unemployment, skewed income inequality, and a </a:t>
            </a:r>
            <a:r>
              <a:rPr lang="en-US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enclaved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economic structure which is primary commodity driven (base metals and minerals) and highly concentrated on few sectors such as agriculture, retail, mining and fishing.</a:t>
            </a:r>
          </a:p>
          <a:p>
            <a:pPr algn="just"/>
            <a:endParaRPr lang="en-US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Since 1996, the Ministry of Trade and Industry (MTI) under which NaCC resorts started developing a competition policy and law.</a:t>
            </a:r>
          </a:p>
          <a:p>
            <a:pPr algn="just">
              <a:lnSpc>
                <a:spcPct val="80000"/>
              </a:lnSpc>
              <a:defRPr/>
            </a:pPr>
            <a:endParaRPr lang="en-US" sz="2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Z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ZA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Namibian Competition, Act No. 2 of 2003 </a:t>
            </a:r>
            <a:r>
              <a:rPr lang="en-ZA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enacted  in 2003; to enhance the promotion and safeguarding of competition in Namibia in order to:</a:t>
            </a:r>
          </a:p>
          <a:p>
            <a:pPr lvl="0" algn="just">
              <a:buFont typeface="Wingdings" pitchFamily="2" charset="2"/>
              <a:buChar char="Ø"/>
            </a:pPr>
            <a:r>
              <a:rPr lang="en-ZA" sz="2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 consumers with </a:t>
            </a:r>
            <a:r>
              <a:rPr lang="en-ZA" sz="23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competitive prices </a:t>
            </a:r>
            <a:r>
              <a:rPr lang="en-ZA" sz="2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product choices</a:t>
            </a:r>
            <a:r>
              <a:rPr lang="en-ZA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ZA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promote </a:t>
            </a:r>
            <a:r>
              <a:rPr lang="en-ZA" sz="23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employment</a:t>
            </a:r>
            <a:r>
              <a:rPr lang="en-ZA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advance the social and economic welfare of Namibians;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ZA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expand opportunities for Namibian participation in world markets while recognizing the role of foreign competition in Namibia;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ZA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ensure that small undertakings have an equitable opportunity to participate in the Namibian economy; and</a:t>
            </a:r>
          </a:p>
          <a:p>
            <a:pPr lvl="0" algn="just">
              <a:buFont typeface="Wingdings" pitchFamily="2" charset="2"/>
              <a:buChar char="Ø"/>
            </a:pPr>
            <a:r>
              <a:rPr lang="en-ZA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promote a greater spread of ownership, in particular to increase ownership stakes of historically disadvantaged persons.</a:t>
            </a:r>
          </a:p>
          <a:p>
            <a:pPr algn="just"/>
            <a:r>
              <a:rPr lang="en-ZW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Commencement of the Competition Act (the Rules) passed in </a:t>
            </a:r>
            <a:r>
              <a:rPr lang="en-Z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2008.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6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28800"/>
            <a:ext cx="7924800" cy="609600"/>
          </a:xfrm>
        </p:spPr>
        <p:txBody>
          <a:bodyPr>
            <a:normAutofit/>
          </a:bodyPr>
          <a:lstStyle/>
          <a:p>
            <a:r>
              <a:rPr lang="en-Z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Namibia Competition landscape</a:t>
            </a:r>
            <a:endParaRPr lang="en-ZA" sz="2800" dirty="0">
              <a:solidFill>
                <a:schemeClr val="tx1"/>
              </a:solidFill>
            </a:endParaRPr>
          </a:p>
        </p:txBody>
      </p:sp>
      <p:pic>
        <p:nvPicPr>
          <p:cNvPr id="5" name="Picture 3" descr="photo Titl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1066800" y="685800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7620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514600"/>
            <a:ext cx="8534399" cy="37338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Z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NaCC established in 2009;  big role in promoting and safeguarding fair competition in the Namibian economy</a:t>
            </a:r>
          </a:p>
          <a:p>
            <a:pPr algn="just"/>
            <a:endParaRPr lang="en-ZA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Z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 the regulation of mergers and acquisitions, public advocacy and regulating business activities to ensure that businesses do not engage in anti competitive conducts</a:t>
            </a:r>
          </a:p>
          <a:p>
            <a:pPr algn="just"/>
            <a:endParaRPr lang="en-ZA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Z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successfully dealt with over 200 cases in Mergers and Acquisitions</a:t>
            </a:r>
          </a:p>
          <a:p>
            <a:pPr algn="just"/>
            <a:endParaRPr lang="en-ZA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Z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cases are from wholesale and retail trade repair, Real estate and business services, mining, financial intermediation, hotel and restaurant and communication</a:t>
            </a:r>
          </a:p>
          <a:p>
            <a:pPr algn="just"/>
            <a:endParaRPr lang="en-ZA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Z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20 cases in Restrictive Business Practices currently under investigation</a:t>
            </a:r>
          </a:p>
          <a:p>
            <a:pPr algn="just"/>
            <a:endParaRPr lang="en-ZA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Z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20 cases in public advisory</a:t>
            </a:r>
          </a:p>
          <a:p>
            <a:pPr algn="just"/>
            <a:endParaRPr lang="en-ZA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Commission </a:t>
            </a:r>
            <a:r>
              <a:rPr lang="en-US" sz="25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finalised</a:t>
            </a:r>
            <a:r>
              <a:rPr lang="en-US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thresholds study on mergers and abuse of dominance. The legal notices are to be </a:t>
            </a:r>
            <a:r>
              <a:rPr lang="en-US" sz="25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gazetted</a:t>
            </a:r>
            <a:r>
              <a:rPr lang="en-US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soon</a:t>
            </a:r>
          </a:p>
          <a:p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7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848600" cy="457200"/>
          </a:xfrm>
        </p:spPr>
        <p:txBody>
          <a:bodyPr>
            <a:noAutofit/>
          </a:bodyPr>
          <a:lstStyle/>
          <a:p>
            <a:r>
              <a:rPr lang="en-Z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Enforcement of the Competition law</a:t>
            </a:r>
            <a:endParaRPr lang="en-ZA" sz="2800" dirty="0">
              <a:solidFill>
                <a:schemeClr val="tx1"/>
              </a:solidFill>
            </a:endParaRPr>
          </a:p>
        </p:txBody>
      </p:sp>
      <p:pic>
        <p:nvPicPr>
          <p:cNvPr id="5" name="Picture 3" descr="photo Titl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1066800" y="685800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7620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75467"/>
            <a:ext cx="8610599" cy="3344333"/>
          </a:xfrm>
        </p:spPr>
        <p:txBody>
          <a:bodyPr>
            <a:normAutofit/>
          </a:bodyPr>
          <a:lstStyle/>
          <a:p>
            <a:pPr algn="just"/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Commission has developed its research programme through its Economic and Sector Research Division</a:t>
            </a:r>
          </a:p>
          <a:p>
            <a:pPr algn="just"/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prioritising sectors for market studies</a:t>
            </a:r>
          </a:p>
          <a:p>
            <a:pPr algn="just"/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competition impact assessments</a:t>
            </a:r>
          </a:p>
          <a:p>
            <a:pPr algn="just"/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 advocacy and awareness of competition policy and law</a:t>
            </a:r>
          </a:p>
          <a:p>
            <a:pPr algn="just"/>
            <a:endParaRPr lang="en-Z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Concluded </a:t>
            </a:r>
            <a:r>
              <a:rPr lang="en-Z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MoUs</a:t>
            </a:r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with  some sector regulators (</a:t>
            </a:r>
            <a:r>
              <a:rPr lang="en-Z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Namport</a:t>
            </a:r>
            <a:r>
              <a:rPr lang="en-Z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BON, CRAN, ECB, ACC etc)</a:t>
            </a:r>
          </a:p>
          <a:p>
            <a:pPr algn="just"/>
            <a:endParaRPr lang="en-Z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Z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Explorations with regulators of Non Banking Financial Supervision, and Tender board. </a:t>
            </a:r>
          </a:p>
          <a:p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8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001000" cy="685800"/>
          </a:xfrm>
        </p:spPr>
        <p:txBody>
          <a:bodyPr>
            <a:normAutofit/>
          </a:bodyPr>
          <a:lstStyle/>
          <a:p>
            <a:r>
              <a:rPr lang="en-Z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Enforcement of the Competition law </a:t>
            </a:r>
            <a:r>
              <a:rPr lang="en-ZA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conti</a:t>
            </a:r>
            <a:r>
              <a:rPr lang="en-Z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ZA" sz="2800" dirty="0">
              <a:solidFill>
                <a:schemeClr val="tx1"/>
              </a:solidFill>
            </a:endParaRPr>
          </a:p>
        </p:txBody>
      </p:sp>
      <p:pic>
        <p:nvPicPr>
          <p:cNvPr id="5" name="Picture 3" descr="photo Titl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1066800" y="685800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7620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8763000" cy="4191000"/>
          </a:xfrm>
        </p:spPr>
        <p:txBody>
          <a:bodyPr>
            <a:noAutofit/>
          </a:bodyPr>
          <a:lstStyle/>
          <a:p>
            <a:pPr lvl="0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 for CP has been established</a:t>
            </a:r>
          </a:p>
          <a:p>
            <a:pPr lvl="0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 for coordinated of existing efforts towards the development of Consumer Protection Law and Policy</a:t>
            </a:r>
          </a:p>
          <a:p>
            <a:pPr lvl="0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Govt is busy drawing up the CP framework through Division of Consumer protection in MTI</a:t>
            </a:r>
          </a:p>
          <a:p>
            <a:pPr lvl="0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Benchmarking completed last year and report was produced ( Australia, RSA, Zambia)</a:t>
            </a:r>
          </a:p>
          <a:p>
            <a:pPr lvl="0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policy (Consultants to be appointed)</a:t>
            </a:r>
          </a:p>
          <a:p>
            <a:pPr lvl="0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Institutionalisation (Stand alone CP commission or intergraded in the NaCC  (</a:t>
            </a:r>
            <a:r>
              <a:rPr lang="en-Z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economic interest</a:t>
            </a:r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Review of the Namibian Competition Act advocate to have some CP provisions</a:t>
            </a:r>
          </a:p>
          <a:p>
            <a:pPr lvl="0"/>
            <a:endParaRPr lang="en-Z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Establishment of steering Group on Consumer Protection</a:t>
            </a:r>
          </a:p>
          <a:p>
            <a:pPr lvl="1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</a:p>
          <a:p>
            <a:pPr lvl="1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</a:p>
          <a:p>
            <a:pPr lvl="1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Institutionalisation</a:t>
            </a:r>
          </a:p>
          <a:p>
            <a:pPr lvl="1"/>
            <a:r>
              <a:rPr lang="en-Z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Jurisdiction...</a:t>
            </a:r>
          </a:p>
          <a:p>
            <a:endParaRPr lang="en-ZA" sz="1200" dirty="0" smtClean="0">
              <a:solidFill>
                <a:schemeClr val="tx1"/>
              </a:solidFill>
            </a:endParaRPr>
          </a:p>
          <a:p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9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28800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Z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Way forward</a:t>
            </a:r>
            <a:endParaRPr lang="en-ZA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photo Titl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9" t="7481" r="1273" b="21782"/>
          <a:stretch/>
        </p:blipFill>
        <p:spPr bwMode="auto">
          <a:xfrm>
            <a:off x="1066800" y="685800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7620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rroco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805</Words>
  <Application>Microsoft Office PowerPoint</Application>
  <PresentationFormat>On-screen Show (4:3)</PresentationFormat>
  <Paragraphs>133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1_Morroco Template</vt:lpstr>
      <vt:lpstr>The Fifth Annual African Dialogue  Consumer Protection Conference</vt:lpstr>
      <vt:lpstr>Presentation outline</vt:lpstr>
      <vt:lpstr>Introduction</vt:lpstr>
      <vt:lpstr>Overview of Consumer protection in Namibia</vt:lpstr>
      <vt:lpstr>Motivation for a CPL in Namibia</vt:lpstr>
      <vt:lpstr>Namibia Competition landscape</vt:lpstr>
      <vt:lpstr>Enforcement of the Competition law</vt:lpstr>
      <vt:lpstr>Enforcement of the Competition law conti...</vt:lpstr>
      <vt:lpstr>Way forward</vt:lpstr>
      <vt:lpstr>Slide 10</vt:lpstr>
    </vt:vector>
  </TitlesOfParts>
  <Company>Federal Trade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Fourth Annual African Dialogue  Consumer Protection Conference</dc:title>
  <dc:creator>Federal Trade Commission</dc:creator>
  <cp:lastModifiedBy>josef.hausiku</cp:lastModifiedBy>
  <cp:revision>90</cp:revision>
  <cp:lastPrinted>2013-07-18T19:05:16Z</cp:lastPrinted>
  <dcterms:created xsi:type="dcterms:W3CDTF">2012-08-09T17:06:55Z</dcterms:created>
  <dcterms:modified xsi:type="dcterms:W3CDTF">2013-08-13T15:04:26Z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