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2.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handoutMasterIdLst>
    <p:handoutMasterId r:id="rId20"/>
  </p:handoutMasterIdLst>
  <p:sldIdLst>
    <p:sldId id="257" r:id="rId2"/>
    <p:sldId id="266" r:id="rId3"/>
    <p:sldId id="277" r:id="rId4"/>
    <p:sldId id="276" r:id="rId5"/>
    <p:sldId id="275" r:id="rId6"/>
    <p:sldId id="278" r:id="rId7"/>
    <p:sldId id="273" r:id="rId8"/>
    <p:sldId id="262" r:id="rId9"/>
    <p:sldId id="263" r:id="rId10"/>
    <p:sldId id="292" r:id="rId11"/>
    <p:sldId id="293" r:id="rId12"/>
    <p:sldId id="294" r:id="rId13"/>
    <p:sldId id="288" r:id="rId14"/>
    <p:sldId id="280" r:id="rId15"/>
    <p:sldId id="287" r:id="rId16"/>
    <p:sldId id="279" r:id="rId17"/>
    <p:sldId id="291" r:id="rId18"/>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968" y="2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wmf"/><Relationship Id="rId2" Type="http://schemas.openxmlformats.org/officeDocument/2006/relationships/image" Target="../media/image6.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2875EB-EFCE-4875-B6CC-5A6BF2625E89}" type="datetimeFigureOut">
              <a:rPr lang="pt-PT" smtClean="0"/>
              <a:t>13/08/27</a:t>
            </a:fld>
            <a:endParaRPr lang="pt-PT"/>
          </a:p>
        </p:txBody>
      </p:sp>
      <p:sp>
        <p:nvSpPr>
          <p:cNvPr id="4" name="Marcador de Posição do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A245FC1-9DA5-4F54-80A7-85555335DA74}" type="slidenum">
              <a:rPr lang="pt-PT" smtClean="0"/>
              <a:t>‹#›</a:t>
            </a:fld>
            <a:endParaRPr lang="pt-PT"/>
          </a:p>
        </p:txBody>
      </p:sp>
    </p:spTree>
    <p:extLst>
      <p:ext uri="{BB962C8B-B14F-4D97-AF65-F5344CB8AC3E}">
        <p14:creationId xmlns:p14="http://schemas.microsoft.com/office/powerpoint/2010/main" val="3499179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FC7D04-07C4-4FAA-9487-8A6E4FA136A8}" type="datetimeFigureOut">
              <a:rPr lang="pt-PT" smtClean="0"/>
              <a:pPr/>
              <a:t>13/08/27</a:t>
            </a:fld>
            <a:endParaRPr lang="pt-PT"/>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PT"/>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939DE3-7869-4B47-A7D3-2512DE3905DC}" type="slidenum">
              <a:rPr lang="pt-PT" smtClean="0"/>
              <a:pPr/>
              <a:t>‹#›</a:t>
            </a:fld>
            <a:endParaRPr lang="pt-PT"/>
          </a:p>
        </p:txBody>
      </p:sp>
    </p:spTree>
    <p:extLst>
      <p:ext uri="{BB962C8B-B14F-4D97-AF65-F5344CB8AC3E}">
        <p14:creationId xmlns:p14="http://schemas.microsoft.com/office/powerpoint/2010/main" val="2197456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pt-P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21506" name="Marcador de Posição de Notas 2"/>
          <p:cNvSpPr>
            <a:spLocks noGrp="1"/>
          </p:cNvSpPr>
          <p:nvPr>
            <p:ph type="body" idx="1"/>
          </p:nvPr>
        </p:nvSpPr>
        <p:spPr bwMode="auto">
          <a:noFill/>
        </p:spPr>
        <p:txBody>
          <a:bodyPr/>
          <a:lstStyle/>
          <a:p>
            <a:endParaRPr lang="pt-PT" smtClean="0">
              <a:ea typeface="ＭＳ Ｐゴシック" pitchFamily="34" charset="-128"/>
            </a:endParaRPr>
          </a:p>
        </p:txBody>
      </p:sp>
      <p:sp>
        <p:nvSpPr>
          <p:cNvPr id="21507" name="Marcador de Posição do Número do Diapositivo 3"/>
          <p:cNvSpPr>
            <a:spLocks noGrp="1"/>
          </p:cNvSpPr>
          <p:nvPr>
            <p:ph type="sldNum" sz="quarter" idx="5"/>
          </p:nvPr>
        </p:nvSpPr>
        <p:spPr bwMode="auto">
          <a:noFill/>
          <a:ln>
            <a:miter lim="800000"/>
            <a:headEnd/>
            <a:tailEnd/>
          </a:ln>
        </p:spPr>
        <p:txBody>
          <a:bodyPr/>
          <a:lstStyle/>
          <a:p>
            <a:fld id="{E7DBD5DB-B26F-4A17-A173-3DA892DA07B1}" type="slidenum">
              <a:rPr lang="pt-PT"/>
              <a:pPr/>
              <a:t>5</a:t>
            </a:fld>
            <a:endParaRPr lang="pt-P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pt-PT"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Click to edit Master subtitle style</a:t>
            </a:r>
            <a:endParaRPr lang="en-US" dirty="0"/>
          </a:p>
        </p:txBody>
      </p:sp>
      <p:sp>
        <p:nvSpPr>
          <p:cNvPr id="4" name="Date Placeholder 3"/>
          <p:cNvSpPr>
            <a:spLocks noGrp="1"/>
          </p:cNvSpPr>
          <p:nvPr>
            <p:ph type="dt" sz="half" idx="10"/>
          </p:nvPr>
        </p:nvSpPr>
        <p:spPr/>
        <p:txBody>
          <a:bodyPr/>
          <a:lstStyle/>
          <a:p>
            <a:fld id="{1319F99F-1B1B-4444-B57B-B290F0B0416F}" type="datetimeFigureOut">
              <a:rPr lang="pt-PT" smtClean="0"/>
              <a:pPr/>
              <a:t>13/08/27</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B9E8EF3-3CAB-4B94-BDFB-DC4BDE88564F}" type="slidenum">
              <a:rPr lang="pt-PT" smtClean="0"/>
              <a:pPr/>
              <a:t>‹#›</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Date Placeholder 3"/>
          <p:cNvSpPr>
            <a:spLocks noGrp="1"/>
          </p:cNvSpPr>
          <p:nvPr>
            <p:ph type="dt" sz="half" idx="10"/>
          </p:nvPr>
        </p:nvSpPr>
        <p:spPr/>
        <p:txBody>
          <a:bodyPr/>
          <a:lstStyle/>
          <a:p>
            <a:fld id="{1319F99F-1B1B-4444-B57B-B290F0B0416F}" type="datetimeFigureOut">
              <a:rPr lang="pt-PT" smtClean="0"/>
              <a:pPr/>
              <a:t>13/08/27</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B9E8EF3-3CAB-4B94-BDFB-DC4BDE88564F}" type="slidenum">
              <a:rPr lang="pt-PT" smtClean="0"/>
              <a:pPr/>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319F99F-1B1B-4444-B57B-B290F0B0416F}" type="datetimeFigureOut">
              <a:rPr lang="pt-PT" smtClean="0"/>
              <a:pPr/>
              <a:t>13/08/27</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B9E8EF3-3CAB-4B94-BDFB-DC4BDE88564F}" type="slidenum">
              <a:rPr lang="pt-PT" smtClean="0"/>
              <a:pPr/>
              <a:t>‹#›</a:t>
            </a:fld>
            <a:endParaRPr lang="pt-PT"/>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pt-PT"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Date Placeholder 3"/>
          <p:cNvSpPr>
            <a:spLocks noGrp="1"/>
          </p:cNvSpPr>
          <p:nvPr>
            <p:ph type="dt" sz="half" idx="10"/>
          </p:nvPr>
        </p:nvSpPr>
        <p:spPr/>
        <p:txBody>
          <a:bodyPr/>
          <a:lstStyle/>
          <a:p>
            <a:fld id="{1319F99F-1B1B-4444-B57B-B290F0B0416F}" type="datetimeFigureOut">
              <a:rPr lang="pt-PT" smtClean="0"/>
              <a:pPr/>
              <a:t>13/08/27</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B9E8EF3-3CAB-4B94-BDFB-DC4BDE88564F}" type="slidenum">
              <a:rPr lang="pt-PT" smtClean="0"/>
              <a:pPr/>
              <a:t>‹#›</a:t>
            </a:fld>
            <a:endParaRPr lang="pt-PT"/>
          </a:p>
        </p:txBody>
      </p:sp>
      <p:sp>
        <p:nvSpPr>
          <p:cNvPr id="7" name="Title 6"/>
          <p:cNvSpPr>
            <a:spLocks noGrp="1"/>
          </p:cNvSpPr>
          <p:nvPr>
            <p:ph type="title"/>
          </p:nvPr>
        </p:nvSpPr>
        <p:spPr/>
        <p:txBody>
          <a:bodyPr/>
          <a:lstStyle/>
          <a:p>
            <a:r>
              <a:rPr lang="pt-PT"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pt-PT"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Click to edit Master text styles</a:t>
            </a:r>
          </a:p>
        </p:txBody>
      </p:sp>
      <p:sp>
        <p:nvSpPr>
          <p:cNvPr id="4" name="Date Placeholder 3"/>
          <p:cNvSpPr>
            <a:spLocks noGrp="1"/>
          </p:cNvSpPr>
          <p:nvPr>
            <p:ph type="dt" sz="half" idx="10"/>
          </p:nvPr>
        </p:nvSpPr>
        <p:spPr/>
        <p:txBody>
          <a:bodyPr/>
          <a:lstStyle/>
          <a:p>
            <a:fld id="{1319F99F-1B1B-4444-B57B-B290F0B0416F}" type="datetimeFigureOut">
              <a:rPr lang="pt-PT" smtClean="0"/>
              <a:pPr/>
              <a:t>13/08/27</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B9E8EF3-3CAB-4B94-BDFB-DC4BDE88564F}" type="slidenum">
              <a:rPr lang="pt-PT" smtClean="0"/>
              <a:pPr/>
              <a:t>‹#›</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lang="en-US"/>
          </a:p>
        </p:txBody>
      </p:sp>
      <p:sp>
        <p:nvSpPr>
          <p:cNvPr id="5" name="Date Placeholder 4"/>
          <p:cNvSpPr>
            <a:spLocks noGrp="1"/>
          </p:cNvSpPr>
          <p:nvPr>
            <p:ph type="dt" sz="half" idx="10"/>
          </p:nvPr>
        </p:nvSpPr>
        <p:spPr/>
        <p:txBody>
          <a:bodyPr/>
          <a:lstStyle/>
          <a:p>
            <a:fld id="{1319F99F-1B1B-4444-B57B-B290F0B0416F}" type="datetimeFigureOut">
              <a:rPr lang="pt-PT" smtClean="0"/>
              <a:pPr/>
              <a:t>13/08/27</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4B9E8EF3-3CAB-4B94-BDFB-DC4BDE88564F}" type="slidenum">
              <a:rPr lang="pt-PT" smtClean="0"/>
              <a:pPr/>
              <a:t>‹#›</a:t>
            </a:fld>
            <a:endParaRPr lang="pt-PT"/>
          </a:p>
        </p:txBody>
      </p:sp>
      <p:sp>
        <p:nvSpPr>
          <p:cNvPr id="9" name="Content Placeholder 8"/>
          <p:cNvSpPr>
            <a:spLocks noGrp="1"/>
          </p:cNvSpPr>
          <p:nvPr>
            <p:ph sz="quarter" idx="13"/>
          </p:nvPr>
        </p:nvSpPr>
        <p:spPr>
          <a:xfrm>
            <a:off x="676655" y="2679192"/>
            <a:ext cx="3822192" cy="3447288"/>
          </a:xfrm>
        </p:spPr>
        <p:txBody>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dirty="0"/>
          </a:p>
        </p:txBody>
      </p:sp>
      <p:sp>
        <p:nvSpPr>
          <p:cNvPr id="7" name="Date Placeholder 6"/>
          <p:cNvSpPr>
            <a:spLocks noGrp="1"/>
          </p:cNvSpPr>
          <p:nvPr>
            <p:ph type="dt" sz="half" idx="10"/>
          </p:nvPr>
        </p:nvSpPr>
        <p:spPr/>
        <p:txBody>
          <a:bodyPr/>
          <a:lstStyle/>
          <a:p>
            <a:fld id="{1319F99F-1B1B-4444-B57B-B290F0B0416F}" type="datetimeFigureOut">
              <a:rPr lang="pt-PT" smtClean="0"/>
              <a:pPr/>
              <a:t>13/08/27</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4B9E8EF3-3CAB-4B94-BDFB-DC4BDE88564F}" type="slidenum">
              <a:rPr lang="pt-PT" smtClean="0"/>
              <a:pPr/>
              <a:t>‹#›</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lang="en-US"/>
          </a:p>
        </p:txBody>
      </p:sp>
      <p:sp>
        <p:nvSpPr>
          <p:cNvPr id="3" name="Date Placeholder 2"/>
          <p:cNvSpPr>
            <a:spLocks noGrp="1"/>
          </p:cNvSpPr>
          <p:nvPr>
            <p:ph type="dt" sz="half" idx="10"/>
          </p:nvPr>
        </p:nvSpPr>
        <p:spPr/>
        <p:txBody>
          <a:bodyPr/>
          <a:lstStyle/>
          <a:p>
            <a:fld id="{1319F99F-1B1B-4444-B57B-B290F0B0416F}" type="datetimeFigureOut">
              <a:rPr lang="pt-PT" smtClean="0"/>
              <a:pPr/>
              <a:t>13/08/27</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4B9E8EF3-3CAB-4B94-BDFB-DC4BDE88564F}" type="slidenum">
              <a:rPr lang="pt-PT" smtClean="0"/>
              <a:pPr/>
              <a:t>‹#›</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319F99F-1B1B-4444-B57B-B290F0B0416F}" type="datetimeFigureOut">
              <a:rPr lang="pt-PT" smtClean="0"/>
              <a:pPr/>
              <a:t>13/08/27</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4B9E8EF3-3CAB-4B94-BDFB-DC4BDE88564F}" type="slidenum">
              <a:rPr lang="pt-PT" smtClean="0"/>
              <a:pPr/>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319F99F-1B1B-4444-B57B-B290F0B0416F}" type="datetimeFigureOut">
              <a:rPr lang="pt-PT" smtClean="0"/>
              <a:pPr/>
              <a:t>13/08/27</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4B9E8EF3-3CAB-4B94-BDFB-DC4BDE88564F}" type="slidenum">
              <a:rPr lang="pt-PT" smtClean="0"/>
              <a:pPr/>
              <a:t>‹#›</a:t>
            </a:fld>
            <a:endParaRPr lang="pt-PT"/>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pt-PT"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pt-PT"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Click to edit Master text styles</a:t>
            </a:r>
          </a:p>
        </p:txBody>
      </p:sp>
      <p:sp>
        <p:nvSpPr>
          <p:cNvPr id="5" name="Date Placeholder 4"/>
          <p:cNvSpPr>
            <a:spLocks noGrp="1"/>
          </p:cNvSpPr>
          <p:nvPr>
            <p:ph type="dt" sz="half" idx="10"/>
          </p:nvPr>
        </p:nvSpPr>
        <p:spPr/>
        <p:txBody>
          <a:bodyPr/>
          <a:lstStyle/>
          <a:p>
            <a:fld id="{1319F99F-1B1B-4444-B57B-B290F0B0416F}" type="datetimeFigureOut">
              <a:rPr lang="pt-PT" smtClean="0"/>
              <a:pPr/>
              <a:t>13/08/27</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4B9E8EF3-3CAB-4B94-BDFB-DC4BDE88564F}" type="slidenum">
              <a:rPr lang="pt-PT" smtClean="0"/>
              <a:pPr/>
              <a:t>‹#›</a:t>
            </a:fld>
            <a:endParaRPr lang="pt-PT"/>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pt-PT"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319F99F-1B1B-4444-B57B-B290F0B0416F}" type="datetimeFigureOut">
              <a:rPr lang="pt-PT" smtClean="0"/>
              <a:pPr/>
              <a:t>13/08/27</a:t>
            </a:fld>
            <a:endParaRPr lang="pt-PT"/>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pt-PT"/>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B9E8EF3-3CAB-4B94-BDFB-DC4BDE88564F}" type="slidenum">
              <a:rPr lang="pt-PT" smtClean="0"/>
              <a:pPr/>
              <a:t>‹#›</a:t>
            </a:fld>
            <a:endParaRPr lang="pt-PT"/>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hyperlink" Target="http://www.jt.gen.tr/" TargetMode="External"/><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6.png"/><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6.png"/><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6.png"/><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9.wmf"/><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wmf"/><Relationship Id="rId8" Type="http://schemas.openxmlformats.org/officeDocument/2006/relationships/oleObject" Target="../embeddings/oleObject13.bin"/><Relationship Id="rId9" Type="http://schemas.openxmlformats.org/officeDocument/2006/relationships/image" Target="../media/image6.png"/><Relationship Id="rId1" Type="http://schemas.openxmlformats.org/officeDocument/2006/relationships/vmlDrawing" Target="../drawings/vmlDrawing12.vml"/><Relationship Id="rId2"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2.bp.blogspot.com/-OImk8qUhlqw/T4bDuXATIFI/AAAAAAAAZGM/w19poHC6L9c/s1600/erro+medico.jpg" TargetMode="External"/><Relationship Id="rId4" Type="http://schemas.openxmlformats.org/officeDocument/2006/relationships/image" Target="../media/image13.jpeg"/><Relationship Id="rId5" Type="http://schemas.openxmlformats.org/officeDocument/2006/relationships/oleObject" Target="../embeddings/oleObject14.bin"/><Relationship Id="rId6" Type="http://schemas.openxmlformats.org/officeDocument/2006/relationships/image" Target="../media/image6.png"/><Relationship Id="rId1" Type="http://schemas.openxmlformats.org/officeDocument/2006/relationships/vmlDrawing" Target="../drawings/vmlDrawing13.vml"/><Relationship Id="rId2"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6.png"/><Relationship Id="rId5" Type="http://schemas.openxmlformats.org/officeDocument/2006/relationships/image" Target="../media/image14.jpeg"/><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6.png"/><Relationship Id="rId5" Type="http://schemas.openxmlformats.org/officeDocument/2006/relationships/image" Target="../media/image15.png"/><Relationship Id="rId6" Type="http://schemas.openxmlformats.org/officeDocument/2006/relationships/hyperlink" Target="http://www.jt.gen.tr/" TargetMode="External"/><Relationship Id="rId7" Type="http://schemas.openxmlformats.org/officeDocument/2006/relationships/image" Target="../media/image3.jpeg"/><Relationship Id="rId8" Type="http://schemas.openxmlformats.org/officeDocument/2006/relationships/image" Target="../media/image16.png"/><Relationship Id="rId1" Type="http://schemas.openxmlformats.org/officeDocument/2006/relationships/vmlDrawing" Target="../drawings/vmlDrawing15.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6.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4.bin"/><Relationship Id="rId5" Type="http://schemas.openxmlformats.org/officeDocument/2006/relationships/image" Target="../media/image6.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6.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6.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oleObject" Target="../embeddings/oleObject7.bin"/><Relationship Id="rId5" Type="http://schemas.openxmlformats.org/officeDocument/2006/relationships/image" Target="../media/image6.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oleObject" Target="../embeddings/oleObject8.bin"/><Relationship Id="rId5" Type="http://schemas.openxmlformats.org/officeDocument/2006/relationships/image" Target="../media/image6.pn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3786182" y="0"/>
            <a:ext cx="1143000" cy="1114425"/>
          </a:xfrm>
          <a:prstGeom prst="rect">
            <a:avLst/>
          </a:prstGeom>
          <a:noFill/>
          <a:ln w="9525">
            <a:noFill/>
            <a:miter lim="800000"/>
            <a:headEnd/>
            <a:tailEnd/>
          </a:ln>
        </p:spPr>
      </p:pic>
      <p:sp>
        <p:nvSpPr>
          <p:cNvPr id="9" name="Retângulo 8"/>
          <p:cNvSpPr/>
          <p:nvPr/>
        </p:nvSpPr>
        <p:spPr>
          <a:xfrm>
            <a:off x="2143108" y="1071546"/>
            <a:ext cx="4572000" cy="569387"/>
          </a:xfrm>
          <a:prstGeom prst="rect">
            <a:avLst/>
          </a:prstGeom>
        </p:spPr>
        <p:txBody>
          <a:bodyPr>
            <a:spAutoFit/>
          </a:bodyPr>
          <a:lstStyle/>
          <a:p>
            <a:pPr algn="ctr">
              <a:lnSpc>
                <a:spcPct val="50000"/>
              </a:lnSpc>
              <a:spcBef>
                <a:spcPct val="50000"/>
              </a:spcBef>
            </a:pPr>
            <a:r>
              <a:rPr lang="pt-PT" sz="1200" b="1" dirty="0" smtClean="0"/>
              <a:t>REPÚBLIC OF ANGOLA</a:t>
            </a:r>
          </a:p>
          <a:p>
            <a:pPr algn="ctr">
              <a:lnSpc>
                <a:spcPct val="50000"/>
              </a:lnSpc>
              <a:spcBef>
                <a:spcPct val="50000"/>
              </a:spcBef>
            </a:pPr>
            <a:r>
              <a:rPr lang="pt-PT" sz="1200" b="1" dirty="0" smtClean="0"/>
              <a:t>MINISTRY OF COMMERCE</a:t>
            </a:r>
          </a:p>
          <a:p>
            <a:pPr algn="ctr">
              <a:lnSpc>
                <a:spcPct val="50000"/>
              </a:lnSpc>
              <a:spcBef>
                <a:spcPct val="50000"/>
              </a:spcBef>
            </a:pPr>
            <a:r>
              <a:rPr lang="pt-PT" sz="1200" b="1" dirty="0" smtClean="0"/>
              <a:t>NATIONAL INSTITUTE OF CONSUMER PROTECTION</a:t>
            </a:r>
            <a:endParaRPr lang="pt-PT" sz="1200" b="1" dirty="0"/>
          </a:p>
        </p:txBody>
      </p:sp>
      <p:pic>
        <p:nvPicPr>
          <p:cNvPr id="7" name="Picture 3" descr="photo Title 2">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3439" t="7481" r="1273" b="21782"/>
          <a:stretch/>
        </p:blipFill>
        <p:spPr bwMode="auto">
          <a:xfrm>
            <a:off x="251520" y="4437112"/>
            <a:ext cx="2016224" cy="1800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1331640" y="1916832"/>
            <a:ext cx="6840760" cy="892552"/>
          </a:xfrm>
          <a:prstGeom prst="rect">
            <a:avLst/>
          </a:prstGeom>
        </p:spPr>
        <p:txBody>
          <a:bodyPr wrap="square">
            <a:spAutoFit/>
          </a:bodyPr>
          <a:lstStyle/>
          <a:p>
            <a:pPr algn="ctr"/>
            <a:r>
              <a:rPr lang="en-US" sz="2600" b="1" dirty="0">
                <a:latin typeface="Candara"/>
                <a:cs typeface="Candara"/>
              </a:rPr>
              <a:t>The Fifth Annual African Dialogue </a:t>
            </a:r>
            <a:br>
              <a:rPr lang="en-US" sz="2600" b="1" dirty="0">
                <a:latin typeface="Candara"/>
                <a:cs typeface="Candara"/>
              </a:rPr>
            </a:br>
            <a:r>
              <a:rPr lang="en-US" sz="2600" b="1" dirty="0">
                <a:latin typeface="Candara"/>
                <a:cs typeface="Candara"/>
              </a:rPr>
              <a:t>Consumer Protection Conference</a:t>
            </a:r>
            <a:endParaRPr lang="en-US" sz="2600" dirty="0">
              <a:latin typeface="Candara"/>
              <a:cs typeface="Candara"/>
            </a:endParaRPr>
          </a:p>
        </p:txBody>
      </p:sp>
      <p:sp>
        <p:nvSpPr>
          <p:cNvPr id="6" name="Rectangle 5"/>
          <p:cNvSpPr/>
          <p:nvPr/>
        </p:nvSpPr>
        <p:spPr>
          <a:xfrm>
            <a:off x="2123728" y="2924944"/>
            <a:ext cx="4572000" cy="707886"/>
          </a:xfrm>
          <a:prstGeom prst="rect">
            <a:avLst/>
          </a:prstGeom>
        </p:spPr>
        <p:txBody>
          <a:bodyPr>
            <a:spAutoFit/>
          </a:bodyPr>
          <a:lstStyle/>
          <a:p>
            <a:pPr algn="ctr"/>
            <a:r>
              <a:rPr lang="en-US" sz="2000" b="1" dirty="0" smtClean="0">
                <a:solidFill>
                  <a:prstClr val="black"/>
                </a:solidFill>
                <a:latin typeface="Candara"/>
                <a:cs typeface="Candara"/>
              </a:rPr>
              <a:t>Health Related Issues</a:t>
            </a:r>
            <a:endParaRPr lang="en-US" sz="2000" b="1" dirty="0">
              <a:solidFill>
                <a:prstClr val="black"/>
              </a:solidFill>
              <a:latin typeface="Candara"/>
              <a:cs typeface="Candara"/>
            </a:endParaRPr>
          </a:p>
          <a:p>
            <a:pPr algn="ctr"/>
            <a:r>
              <a:rPr lang="en-US" sz="2000" b="1" dirty="0">
                <a:solidFill>
                  <a:prstClr val="black"/>
                </a:solidFill>
                <a:latin typeface="Candara"/>
                <a:cs typeface="Candara"/>
              </a:rPr>
              <a:t>By: Paulina </a:t>
            </a:r>
            <a:r>
              <a:rPr lang="en-US" sz="2000" b="1" dirty="0" err="1">
                <a:solidFill>
                  <a:prstClr val="black"/>
                </a:solidFill>
                <a:latin typeface="Candara"/>
                <a:cs typeface="Candara"/>
              </a:rPr>
              <a:t>Semedo</a:t>
            </a:r>
            <a:r>
              <a:rPr lang="en-US" sz="2000" b="1" dirty="0">
                <a:solidFill>
                  <a:prstClr val="black"/>
                </a:solidFill>
                <a:latin typeface="Candara"/>
                <a:cs typeface="Candara"/>
              </a:rPr>
              <a:t>  </a:t>
            </a:r>
            <a:r>
              <a:rPr lang="en-US" sz="2000" b="1" dirty="0" smtClean="0">
                <a:solidFill>
                  <a:prstClr val="black"/>
                </a:solidFill>
                <a:latin typeface="Candara"/>
                <a:cs typeface="Candara"/>
              </a:rPr>
              <a:t>- Director </a:t>
            </a:r>
            <a:r>
              <a:rPr lang="en-US" sz="2000" b="1" dirty="0">
                <a:solidFill>
                  <a:prstClr val="black"/>
                </a:solidFill>
                <a:latin typeface="Candara"/>
                <a:cs typeface="Candara"/>
              </a:rPr>
              <a:t>General</a:t>
            </a:r>
          </a:p>
        </p:txBody>
      </p:sp>
      <p:pic>
        <p:nvPicPr>
          <p:cNvPr id="11" name="Picture 10" descr="federal-trade-commission-ftc-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872" y="4293096"/>
            <a:ext cx="2244970"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AfricaMap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0272" y="4149080"/>
            <a:ext cx="1904810" cy="19442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3203848" y="6093296"/>
            <a:ext cx="2808312" cy="646331"/>
          </a:xfrm>
          <a:prstGeom prst="rect">
            <a:avLst/>
          </a:prstGeom>
        </p:spPr>
        <p:txBody>
          <a:bodyPr wrap="square">
            <a:spAutoFit/>
          </a:bodyPr>
          <a:lstStyle/>
          <a:p>
            <a:pPr algn="ctr"/>
            <a:r>
              <a:rPr lang="en-US" b="1" dirty="0">
                <a:latin typeface="Candara"/>
                <a:cs typeface="Candara"/>
              </a:rPr>
              <a:t>Livingstone, Zambia</a:t>
            </a:r>
          </a:p>
          <a:p>
            <a:pPr algn="ctr"/>
            <a:r>
              <a:rPr lang="en-US" b="1" dirty="0">
                <a:latin typeface="Candara"/>
                <a:cs typeface="Candara"/>
              </a:rPr>
              <a:t>10-12 September 2013</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1916832"/>
            <a:ext cx="7408333" cy="3450696"/>
          </a:xfrm>
        </p:spPr>
        <p:txBody>
          <a:bodyPr>
            <a:normAutofit lnSpcReduction="10000"/>
          </a:bodyPr>
          <a:lstStyle/>
          <a:p>
            <a:pPr algn="just"/>
            <a:r>
              <a:rPr lang="en-US" dirty="0">
                <a:solidFill>
                  <a:srgbClr val="000000"/>
                </a:solidFill>
              </a:rPr>
              <a:t>The State promotes and ensures the necessary measures to assure that everyone has the right to medical and health care, as well as the right to health in childhood, maternity, invalidity, disability, and old age in any situation of incapacity for work.</a:t>
            </a:r>
            <a:endParaRPr lang="pt-PT" dirty="0">
              <a:solidFill>
                <a:srgbClr val="000000"/>
              </a:solidFill>
            </a:endParaRPr>
          </a:p>
          <a:p>
            <a:pPr algn="just"/>
            <a:r>
              <a:rPr lang="en-US" dirty="0">
                <a:solidFill>
                  <a:srgbClr val="000000"/>
                </a:solidFill>
              </a:rPr>
              <a:t>To guarantee the right to medical and health care the State must: a) develop and provide the functionality of a health service </a:t>
            </a:r>
            <a:r>
              <a:rPr lang="en-US" dirty="0" smtClean="0">
                <a:solidFill>
                  <a:srgbClr val="000000"/>
                </a:solidFill>
              </a:rPr>
              <a:t>in</a:t>
            </a:r>
            <a:r>
              <a:rPr lang="pt-PT" dirty="0">
                <a:solidFill>
                  <a:srgbClr val="000000"/>
                </a:solidFill>
              </a:rPr>
              <a:t> </a:t>
            </a:r>
            <a:r>
              <a:rPr lang="en-US" dirty="0">
                <a:solidFill>
                  <a:srgbClr val="000000"/>
                </a:solidFill>
              </a:rPr>
              <a:t>t</a:t>
            </a:r>
            <a:r>
              <a:rPr lang="en-US" dirty="0" smtClean="0">
                <a:solidFill>
                  <a:srgbClr val="000000"/>
                </a:solidFill>
              </a:rPr>
              <a:t>hroughout </a:t>
            </a:r>
            <a:r>
              <a:rPr lang="en-US" dirty="0">
                <a:solidFill>
                  <a:srgbClr val="000000"/>
                </a:solidFill>
              </a:rPr>
              <a:t>the national </a:t>
            </a:r>
            <a:r>
              <a:rPr lang="en-US" dirty="0" smtClean="0">
                <a:solidFill>
                  <a:srgbClr val="000000"/>
                </a:solidFill>
              </a:rPr>
              <a:t>territory. </a:t>
            </a:r>
            <a:r>
              <a:rPr lang="en-US" sz="1800" b="1" dirty="0" smtClean="0">
                <a:solidFill>
                  <a:srgbClr val="000000"/>
                </a:solidFill>
              </a:rPr>
              <a:t>( Article 77 of constitutional Law)</a:t>
            </a:r>
            <a:endParaRPr lang="pt-PT" sz="1800" b="1" dirty="0">
              <a:solidFill>
                <a:srgbClr val="000000"/>
              </a:solidFill>
            </a:endParaRPr>
          </a:p>
          <a:p>
            <a:endParaRPr lang="en-US" dirty="0"/>
          </a:p>
        </p:txBody>
      </p:sp>
      <p:sp>
        <p:nvSpPr>
          <p:cNvPr id="3" name="Title 2"/>
          <p:cNvSpPr>
            <a:spLocks noGrp="1"/>
          </p:cNvSpPr>
          <p:nvPr>
            <p:ph type="title"/>
          </p:nvPr>
        </p:nvSpPr>
        <p:spPr/>
        <p:txBody>
          <a:bodyPr>
            <a:normAutofit fontScale="90000"/>
          </a:bodyPr>
          <a:lstStyle/>
          <a:p>
            <a:r>
              <a:rPr lang="en-US" dirty="0" smtClean="0">
                <a:solidFill>
                  <a:schemeClr val="tx1"/>
                </a:solidFill>
              </a:rPr>
              <a:t>Pharmaceutical Merger Reviews and Enforcement issues</a:t>
            </a:r>
            <a:endParaRPr lang="en-US" dirty="0">
              <a:solidFill>
                <a:schemeClr val="tx1"/>
              </a:solidFill>
            </a:endParaRPr>
          </a:p>
        </p:txBody>
      </p:sp>
      <p:graphicFrame>
        <p:nvGraphicFramePr>
          <p:cNvPr id="4" name="Object 2"/>
          <p:cNvGraphicFramePr>
            <a:graphicFrameLocks noChangeAspect="1"/>
          </p:cNvGraphicFramePr>
          <p:nvPr>
            <p:extLst>
              <p:ext uri="{D42A27DB-BD31-4B8C-83A1-F6EECF244321}">
                <p14:modId xmlns:p14="http://schemas.microsoft.com/office/powerpoint/2010/main" val="2749669386"/>
              </p:ext>
            </p:extLst>
          </p:nvPr>
        </p:nvGraphicFramePr>
        <p:xfrm>
          <a:off x="251520" y="6021288"/>
          <a:ext cx="1758950" cy="615950"/>
        </p:xfrm>
        <a:graphic>
          <a:graphicData uri="http://schemas.openxmlformats.org/presentationml/2006/ole">
            <mc:AlternateContent xmlns:mc="http://schemas.openxmlformats.org/markup-compatibility/2006">
              <mc:Choice xmlns:v="urn:schemas-microsoft-com:vml" Requires="v">
                <p:oleObj spid="_x0000_s58370" r:id="rId3" imgW="6433759" imgH="2454762" progId="">
                  <p:embed/>
                </p:oleObj>
              </mc:Choice>
              <mc:Fallback>
                <p:oleObj r:id="rId3" imgW="6433759" imgH="245476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6021288"/>
                        <a:ext cx="1758950"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90195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1916832"/>
            <a:ext cx="7408333" cy="3450696"/>
          </a:xfrm>
        </p:spPr>
        <p:txBody>
          <a:bodyPr>
            <a:normAutofit/>
          </a:bodyPr>
          <a:lstStyle/>
          <a:p>
            <a:pPr algn="just"/>
            <a:r>
              <a:rPr lang="en-US" dirty="0">
                <a:solidFill>
                  <a:srgbClr val="000000"/>
                </a:solidFill>
              </a:rPr>
              <a:t>In order to improve the commercialization of pharmaceuticals products and beyond, the Angolan government created the </a:t>
            </a:r>
            <a:r>
              <a:rPr lang="en-US" b="1" dirty="0">
                <a:solidFill>
                  <a:srgbClr val="000000"/>
                </a:solidFill>
              </a:rPr>
              <a:t>Regulatory Agency for Food Products and Pharmaceuticals (ARPAF)</a:t>
            </a:r>
            <a:r>
              <a:rPr lang="en-US" dirty="0">
                <a:solidFill>
                  <a:srgbClr val="000000"/>
                </a:solidFill>
              </a:rPr>
              <a:t>, which is an Angolan body intended to impose rigorous inspection on consumption and imports, and prevent the entrance of counterfeit or adulterated products in the </a:t>
            </a:r>
            <a:r>
              <a:rPr lang="en-US" dirty="0" smtClean="0">
                <a:solidFill>
                  <a:srgbClr val="000000"/>
                </a:solidFill>
              </a:rPr>
              <a:t>country.</a:t>
            </a:r>
            <a:endParaRPr lang="pt-PT" dirty="0">
              <a:solidFill>
                <a:srgbClr val="000000"/>
              </a:solidFill>
            </a:endParaRPr>
          </a:p>
          <a:p>
            <a:pPr algn="just"/>
            <a:endParaRPr lang="en-US" dirty="0">
              <a:solidFill>
                <a:srgbClr val="000000"/>
              </a:solidFill>
            </a:endParaRPr>
          </a:p>
        </p:txBody>
      </p:sp>
      <p:sp>
        <p:nvSpPr>
          <p:cNvPr id="3" name="Title 2"/>
          <p:cNvSpPr>
            <a:spLocks noGrp="1"/>
          </p:cNvSpPr>
          <p:nvPr>
            <p:ph type="title"/>
          </p:nvPr>
        </p:nvSpPr>
        <p:spPr/>
        <p:txBody>
          <a:bodyPr>
            <a:normAutofit fontScale="90000"/>
          </a:bodyPr>
          <a:lstStyle/>
          <a:p>
            <a:r>
              <a:rPr lang="en-US" dirty="0">
                <a:solidFill>
                  <a:schemeClr val="tx1"/>
                </a:solidFill>
              </a:rPr>
              <a:t>Pharmaceutical Merger Reviews and Enforcement </a:t>
            </a:r>
            <a:r>
              <a:rPr lang="en-US" dirty="0" smtClean="0">
                <a:solidFill>
                  <a:schemeClr val="tx1"/>
                </a:solidFill>
              </a:rPr>
              <a:t>issues ( CONT……</a:t>
            </a: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3426671092"/>
              </p:ext>
            </p:extLst>
          </p:nvPr>
        </p:nvGraphicFramePr>
        <p:xfrm>
          <a:off x="251520" y="6021288"/>
          <a:ext cx="1758950" cy="615950"/>
        </p:xfrm>
        <a:graphic>
          <a:graphicData uri="http://schemas.openxmlformats.org/presentationml/2006/ole">
            <mc:AlternateContent xmlns:mc="http://schemas.openxmlformats.org/markup-compatibility/2006">
              <mc:Choice xmlns:v="urn:schemas-microsoft-com:vml" Requires="v">
                <p:oleObj spid="_x0000_s56322" r:id="rId3" imgW="6433759" imgH="2454762" progId="">
                  <p:embed/>
                </p:oleObj>
              </mc:Choice>
              <mc:Fallback>
                <p:oleObj r:id="rId3" imgW="6433759" imgH="245476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6021288"/>
                        <a:ext cx="1758950"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56480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1412776"/>
            <a:ext cx="7408333" cy="3450696"/>
          </a:xfrm>
        </p:spPr>
        <p:txBody>
          <a:bodyPr>
            <a:normAutofit fontScale="85000" lnSpcReduction="10000"/>
          </a:bodyPr>
          <a:lstStyle/>
          <a:p>
            <a:pPr marL="0" indent="0">
              <a:buNone/>
            </a:pPr>
            <a:endParaRPr lang="pt-PT" dirty="0"/>
          </a:p>
          <a:p>
            <a:pPr algn="just"/>
            <a:r>
              <a:rPr lang="en-US" dirty="0">
                <a:solidFill>
                  <a:srgbClr val="000000"/>
                </a:solidFill>
              </a:rPr>
              <a:t>Since the country does not exist yet a laboratory for testing the quality of imported medicines, essentially those that enter by dubious way at borders, and out of </a:t>
            </a:r>
            <a:r>
              <a:rPr lang="en-US" dirty="0" smtClean="0">
                <a:solidFill>
                  <a:srgbClr val="000000"/>
                </a:solidFill>
              </a:rPr>
              <a:t>customs. This </a:t>
            </a:r>
            <a:r>
              <a:rPr lang="en-US" dirty="0">
                <a:solidFill>
                  <a:srgbClr val="000000"/>
                </a:solidFill>
              </a:rPr>
              <a:t>agency will overcome most of the problem regarding to this </a:t>
            </a:r>
            <a:r>
              <a:rPr lang="en-US" dirty="0" smtClean="0">
                <a:solidFill>
                  <a:srgbClr val="000000"/>
                </a:solidFill>
              </a:rPr>
              <a:t>issues</a:t>
            </a:r>
            <a:r>
              <a:rPr lang="en-US" dirty="0" smtClean="0">
                <a:solidFill>
                  <a:srgbClr val="000000"/>
                </a:solidFill>
              </a:rPr>
              <a:t>.</a:t>
            </a:r>
          </a:p>
          <a:p>
            <a:pPr marL="0" indent="0" algn="just">
              <a:buNone/>
            </a:pPr>
            <a:endParaRPr lang="en-US" dirty="0" smtClean="0">
              <a:solidFill>
                <a:srgbClr val="000000"/>
              </a:solidFill>
            </a:endParaRPr>
          </a:p>
          <a:p>
            <a:pPr algn="just"/>
            <a:r>
              <a:rPr lang="en-US" dirty="0">
                <a:solidFill>
                  <a:srgbClr val="000000"/>
                </a:solidFill>
              </a:rPr>
              <a:t>To emphasize that has been created a multisectoral team composed by the ministries of Commerce, Health, Industry, Geology and Mining, and Agriculture and Fisheries, to analyze the regulation and statute of the entity</a:t>
            </a:r>
            <a:r>
              <a:rPr lang="en-US" b="1" dirty="0">
                <a:solidFill>
                  <a:srgbClr val="000000"/>
                </a:solidFill>
              </a:rPr>
              <a:t>.</a:t>
            </a:r>
          </a:p>
          <a:p>
            <a:pPr algn="just"/>
            <a:endParaRPr lang="pt-PT" dirty="0">
              <a:solidFill>
                <a:srgbClr val="000000"/>
              </a:solidFill>
            </a:endParaRPr>
          </a:p>
          <a:p>
            <a:endParaRPr lang="en-US" dirty="0"/>
          </a:p>
        </p:txBody>
      </p:sp>
      <p:sp>
        <p:nvSpPr>
          <p:cNvPr id="3" name="Title 2"/>
          <p:cNvSpPr>
            <a:spLocks noGrp="1"/>
          </p:cNvSpPr>
          <p:nvPr>
            <p:ph type="title"/>
          </p:nvPr>
        </p:nvSpPr>
        <p:spPr>
          <a:xfrm>
            <a:off x="457200" y="338328"/>
            <a:ext cx="8229600" cy="930432"/>
          </a:xfrm>
        </p:spPr>
        <p:txBody>
          <a:bodyPr/>
          <a:lstStyle/>
          <a:p>
            <a:r>
              <a:rPr lang="en-US" dirty="0" err="1" smtClean="0">
                <a:solidFill>
                  <a:srgbClr val="000000"/>
                </a:solidFill>
              </a:rPr>
              <a:t>Cont</a:t>
            </a:r>
            <a:r>
              <a:rPr lang="en-US" dirty="0" smtClean="0">
                <a:solidFill>
                  <a:srgbClr val="000000"/>
                </a:solidFill>
              </a:rPr>
              <a:t>…….</a:t>
            </a:r>
            <a:endParaRPr lang="en-US" dirty="0">
              <a:solidFill>
                <a:srgbClr val="000000"/>
              </a:solidFill>
            </a:endParaRPr>
          </a:p>
        </p:txBody>
      </p:sp>
      <p:graphicFrame>
        <p:nvGraphicFramePr>
          <p:cNvPr id="4" name="Object 2"/>
          <p:cNvGraphicFramePr>
            <a:graphicFrameLocks noChangeAspect="1"/>
          </p:cNvGraphicFramePr>
          <p:nvPr>
            <p:extLst>
              <p:ext uri="{D42A27DB-BD31-4B8C-83A1-F6EECF244321}">
                <p14:modId xmlns:p14="http://schemas.microsoft.com/office/powerpoint/2010/main" val="3448654506"/>
              </p:ext>
            </p:extLst>
          </p:nvPr>
        </p:nvGraphicFramePr>
        <p:xfrm>
          <a:off x="179512" y="6093296"/>
          <a:ext cx="1758950" cy="615950"/>
        </p:xfrm>
        <a:graphic>
          <a:graphicData uri="http://schemas.openxmlformats.org/presentationml/2006/ole">
            <mc:AlternateContent xmlns:mc="http://schemas.openxmlformats.org/markup-compatibility/2006">
              <mc:Choice xmlns:v="urn:schemas-microsoft-com:vml" Requires="v">
                <p:oleObj spid="_x0000_s57346" r:id="rId3" imgW="6433759" imgH="2454762" progId="">
                  <p:embed/>
                </p:oleObj>
              </mc:Choice>
              <mc:Fallback>
                <p:oleObj r:id="rId3" imgW="6433759" imgH="245476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6093296"/>
                        <a:ext cx="1758950"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27197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9672" y="273050"/>
            <a:ext cx="5472608" cy="941372"/>
          </a:xfrm>
          <a:noFill/>
        </p:spPr>
        <p:style>
          <a:lnRef idx="1">
            <a:schemeClr val="accent3"/>
          </a:lnRef>
          <a:fillRef idx="3">
            <a:schemeClr val="accent3"/>
          </a:fillRef>
          <a:effectRef idx="2">
            <a:schemeClr val="accent3"/>
          </a:effectRef>
          <a:fontRef idx="minor">
            <a:schemeClr val="lt1"/>
          </a:fontRef>
        </p:style>
        <p:txBody>
          <a:bodyPr>
            <a:normAutofit fontScale="90000"/>
          </a:bodyPr>
          <a:lstStyle/>
          <a:p>
            <a:r>
              <a:rPr lang="pt-PT" dirty="0" smtClean="0">
                <a:solidFill>
                  <a:srgbClr val="000000"/>
                </a:solidFill>
              </a:rPr>
              <a:t>TO ERR IS HUMAN, BUT.......</a:t>
            </a:r>
            <a:endParaRPr lang="pt-PT" dirty="0">
              <a:solidFill>
                <a:srgbClr val="000000"/>
              </a:solidFill>
            </a:endParaRPr>
          </a:p>
        </p:txBody>
      </p:sp>
      <p:sp>
        <p:nvSpPr>
          <p:cNvPr id="5" name="Espaço Reservado para Conteúdo 4"/>
          <p:cNvSpPr>
            <a:spLocks noGrp="1"/>
          </p:cNvSpPr>
          <p:nvPr>
            <p:ph sz="half" idx="2"/>
          </p:nvPr>
        </p:nvSpPr>
        <p:spPr>
          <a:xfrm>
            <a:off x="611560" y="1628800"/>
            <a:ext cx="3820055" cy="2697163"/>
          </a:xfrm>
        </p:spPr>
        <p:txBody>
          <a:bodyPr>
            <a:normAutofit/>
          </a:bodyPr>
          <a:lstStyle/>
          <a:p>
            <a:r>
              <a:rPr lang="en-GB" dirty="0" smtClean="0">
                <a:solidFill>
                  <a:srgbClr val="000000"/>
                </a:solidFill>
              </a:rPr>
              <a:t>A medical error, or any damage caused to users of the health service is not always viewed </a:t>
            </a:r>
            <a:r>
              <a:rPr lang="en-GB" dirty="0" err="1" smtClean="0">
                <a:solidFill>
                  <a:srgbClr val="000000"/>
                </a:solidFill>
              </a:rPr>
              <a:t>favorably</a:t>
            </a:r>
            <a:r>
              <a:rPr lang="en-GB" dirty="0" smtClean="0">
                <a:solidFill>
                  <a:srgbClr val="000000"/>
                </a:solidFill>
              </a:rPr>
              <a:t>.</a:t>
            </a:r>
          </a:p>
          <a:p>
            <a:pPr>
              <a:buNone/>
            </a:pPr>
            <a:endParaRPr lang="pt-PT" dirty="0"/>
          </a:p>
        </p:txBody>
      </p:sp>
      <p:sp>
        <p:nvSpPr>
          <p:cNvPr id="6" name="Espaço Reservado para Conteúdo 5"/>
          <p:cNvSpPr>
            <a:spLocks noGrp="1"/>
          </p:cNvSpPr>
          <p:nvPr>
            <p:ph sz="quarter" idx="4"/>
          </p:nvPr>
        </p:nvSpPr>
        <p:spPr>
          <a:xfrm>
            <a:off x="4788024" y="1484784"/>
            <a:ext cx="3822192" cy="2697163"/>
          </a:xfrm>
        </p:spPr>
        <p:txBody>
          <a:bodyPr/>
          <a:lstStyle/>
          <a:p>
            <a:r>
              <a:rPr lang="en-GB" dirty="0" smtClean="0">
                <a:solidFill>
                  <a:srgbClr val="000000"/>
                </a:solidFill>
              </a:rPr>
              <a:t>And damage cases may be liable to disciplinary civil and / or criminal penalties, depending on its severity.</a:t>
            </a:r>
            <a:endParaRPr lang="en-GB" dirty="0">
              <a:solidFill>
                <a:srgbClr val="000000"/>
              </a:solidFill>
            </a:endParaRPr>
          </a:p>
        </p:txBody>
      </p:sp>
      <p:graphicFrame>
        <p:nvGraphicFramePr>
          <p:cNvPr id="38914" name="Object 2"/>
          <p:cNvGraphicFramePr>
            <a:graphicFrameLocks noChangeAspect="1"/>
          </p:cNvGraphicFramePr>
          <p:nvPr/>
        </p:nvGraphicFramePr>
        <p:xfrm>
          <a:off x="785786" y="3929066"/>
          <a:ext cx="1397246" cy="2020884"/>
        </p:xfrm>
        <a:graphic>
          <a:graphicData uri="http://schemas.openxmlformats.org/presentationml/2006/ole">
            <mc:AlternateContent xmlns:mc="http://schemas.openxmlformats.org/markup-compatibility/2006">
              <mc:Choice xmlns:v="urn:schemas-microsoft-com:vml" Requires="v">
                <p:oleObj spid="_x0000_s38964" name="Imagen" r:id="rId3" imgW="3848040" imgH="5478120" progId="">
                  <p:embed/>
                </p:oleObj>
              </mc:Choice>
              <mc:Fallback>
                <p:oleObj name="Imagen" r:id="rId3" imgW="3848040" imgH="547812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786" y="3929066"/>
                        <a:ext cx="1397246" cy="20208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Imagem 7" descr="vision.jpg"/>
          <p:cNvPicPr>
            <a:picLocks noChangeAspect="1"/>
          </p:cNvPicPr>
          <p:nvPr/>
        </p:nvPicPr>
        <p:blipFill>
          <a:blip r:embed="rId5" cstate="print"/>
          <a:stretch>
            <a:fillRect/>
          </a:stretch>
        </p:blipFill>
        <p:spPr>
          <a:xfrm>
            <a:off x="2071670" y="3857628"/>
            <a:ext cx="1835262" cy="2374554"/>
          </a:xfrm>
          <a:prstGeom prst="rect">
            <a:avLst/>
          </a:prstGeom>
        </p:spPr>
      </p:pic>
      <p:pic>
        <p:nvPicPr>
          <p:cNvPr id="9" name="Picture 3" descr="C:\Users\Cliente\Pictures\evento\imagesCATWRCF4.jpg"/>
          <p:cNvPicPr>
            <a:picLocks noChangeAspect="1" noChangeArrowheads="1"/>
          </p:cNvPicPr>
          <p:nvPr/>
        </p:nvPicPr>
        <p:blipFill>
          <a:blip r:embed="rId6" cstate="print"/>
          <a:srcRect/>
          <a:stretch>
            <a:fillRect/>
          </a:stretch>
        </p:blipFill>
        <p:spPr bwMode="auto">
          <a:xfrm>
            <a:off x="5143504" y="3714752"/>
            <a:ext cx="2736304" cy="2214078"/>
          </a:xfrm>
          <a:prstGeom prst="rect">
            <a:avLst/>
          </a:prstGeom>
          <a:noFill/>
        </p:spPr>
      </p:pic>
      <p:pic>
        <p:nvPicPr>
          <p:cNvPr id="10" name="Picture 25"/>
          <p:cNvPicPr>
            <a:picLocks noChangeAspect="1" noChangeArrowheads="1"/>
          </p:cNvPicPr>
          <p:nvPr/>
        </p:nvPicPr>
        <p:blipFill>
          <a:blip r:embed="rId7" cstate="print"/>
          <a:srcRect/>
          <a:stretch>
            <a:fillRect/>
          </a:stretch>
        </p:blipFill>
        <p:spPr bwMode="auto">
          <a:xfrm>
            <a:off x="7643834" y="3214686"/>
            <a:ext cx="1224136" cy="1290772"/>
          </a:xfrm>
          <a:prstGeom prst="rect">
            <a:avLst/>
          </a:prstGeom>
          <a:noFill/>
          <a:ln w="9525">
            <a:noFill/>
            <a:miter lim="800000"/>
            <a:headEnd/>
            <a:tailEnd/>
          </a:ln>
        </p:spPr>
      </p:pic>
      <p:graphicFrame>
        <p:nvGraphicFramePr>
          <p:cNvPr id="11" name="Object 2"/>
          <p:cNvGraphicFramePr>
            <a:graphicFrameLocks noChangeAspect="1"/>
          </p:cNvGraphicFramePr>
          <p:nvPr>
            <p:extLst>
              <p:ext uri="{D42A27DB-BD31-4B8C-83A1-F6EECF244321}">
                <p14:modId xmlns:p14="http://schemas.microsoft.com/office/powerpoint/2010/main" val="1540696579"/>
              </p:ext>
            </p:extLst>
          </p:nvPr>
        </p:nvGraphicFramePr>
        <p:xfrm>
          <a:off x="323528" y="6093296"/>
          <a:ext cx="1758950" cy="615950"/>
        </p:xfrm>
        <a:graphic>
          <a:graphicData uri="http://schemas.openxmlformats.org/presentationml/2006/ole">
            <mc:AlternateContent xmlns:mc="http://schemas.openxmlformats.org/markup-compatibility/2006">
              <mc:Choice xmlns:v="urn:schemas-microsoft-com:vml" Requires="v">
                <p:oleObj spid="_x0000_s38965" r:id="rId8" imgW="6433759" imgH="2454762" progId="">
                  <p:embed/>
                </p:oleObj>
              </mc:Choice>
              <mc:Fallback>
                <p:oleObj r:id="rId8" imgW="6433759" imgH="2454762"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528" y="6093296"/>
                        <a:ext cx="1758950"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499"/>
                                          </p:stCondLst>
                                        </p:cTn>
                                        <p:tgtEl>
                                          <p:spTgt spid="38914"/>
                                        </p:tgtEl>
                                        <p:attrNameLst>
                                          <p:attrName>style.visibility</p:attrName>
                                        </p:attrNameLst>
                                      </p:cBhvr>
                                      <p:to>
                                        <p:strVal val="visible"/>
                                      </p:to>
                                    </p:set>
                                    <p:anim to="" calcmode="lin" valueType="num">
                                      <p:cBhvr>
                                        <p:cTn id="7" dur="1" fill="hold"/>
                                        <p:tgtEl>
                                          <p:spTgt spid="389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1200" i="1" cap="all" dirty="0" err="1" smtClean="0">
                <a:solidFill>
                  <a:schemeClr val="tx1"/>
                </a:solidFill>
              </a:rPr>
              <a:t>Thursday</a:t>
            </a:r>
            <a:r>
              <a:rPr lang="pt-PT" sz="1200" i="1" cap="all" dirty="0" smtClean="0">
                <a:solidFill>
                  <a:schemeClr val="tx1"/>
                </a:solidFill>
              </a:rPr>
              <a:t>, </a:t>
            </a:r>
            <a:r>
              <a:rPr lang="pt-PT" sz="1200" i="1" cap="all" dirty="0" err="1" smtClean="0">
                <a:solidFill>
                  <a:schemeClr val="tx1"/>
                </a:solidFill>
              </a:rPr>
              <a:t>April</a:t>
            </a:r>
            <a:r>
              <a:rPr lang="pt-PT" sz="1200" i="1" cap="all" dirty="0" smtClean="0">
                <a:solidFill>
                  <a:schemeClr val="tx1"/>
                </a:solidFill>
              </a:rPr>
              <a:t> 12, 2012?</a:t>
            </a:r>
            <a:br>
              <a:rPr lang="pt-PT" sz="1200" i="1" cap="all" dirty="0" smtClean="0">
                <a:solidFill>
                  <a:schemeClr val="tx1"/>
                </a:solidFill>
              </a:rPr>
            </a:br>
            <a:r>
              <a:rPr lang="pt-PT" sz="1200" i="1" cap="all" dirty="0" smtClean="0">
                <a:solidFill>
                  <a:schemeClr val="tx1"/>
                </a:solidFill>
              </a:rPr>
              <a:t>Angola. </a:t>
            </a:r>
            <a:r>
              <a:rPr lang="pt-PT" sz="1200" i="1" cap="all" dirty="0">
                <a:solidFill>
                  <a:schemeClr val="tx1"/>
                </a:solidFill>
              </a:rPr>
              <a:t>For </a:t>
            </a:r>
            <a:r>
              <a:rPr lang="pt-PT" sz="1200" i="1" cap="all" dirty="0" err="1">
                <a:solidFill>
                  <a:schemeClr val="tx1"/>
                </a:solidFill>
              </a:rPr>
              <a:t>when</a:t>
            </a:r>
            <a:r>
              <a:rPr lang="pt-PT" sz="1200" i="1" cap="all" dirty="0">
                <a:solidFill>
                  <a:schemeClr val="tx1"/>
                </a:solidFill>
              </a:rPr>
              <a:t> </a:t>
            </a:r>
            <a:r>
              <a:rPr lang="pt-PT" sz="1200" i="1" cap="all" dirty="0" err="1">
                <a:solidFill>
                  <a:schemeClr val="tx1"/>
                </a:solidFill>
              </a:rPr>
              <a:t>the</a:t>
            </a:r>
            <a:r>
              <a:rPr lang="pt-PT" sz="1200" i="1" cap="all" dirty="0">
                <a:solidFill>
                  <a:schemeClr val="tx1"/>
                </a:solidFill>
              </a:rPr>
              <a:t> criminal </a:t>
            </a:r>
            <a:r>
              <a:rPr lang="pt-PT" sz="1200" i="1" cap="all" dirty="0" err="1">
                <a:solidFill>
                  <a:schemeClr val="tx1"/>
                </a:solidFill>
              </a:rPr>
              <a:t>liability</a:t>
            </a:r>
            <a:r>
              <a:rPr lang="pt-PT" sz="1200" i="1" cap="all" dirty="0">
                <a:solidFill>
                  <a:schemeClr val="tx1"/>
                </a:solidFill>
              </a:rPr>
              <a:t> </a:t>
            </a:r>
            <a:r>
              <a:rPr lang="pt-PT" sz="1200" i="1" cap="all" dirty="0" err="1">
                <a:solidFill>
                  <a:schemeClr val="tx1"/>
                </a:solidFill>
              </a:rPr>
              <a:t>of</a:t>
            </a:r>
            <a:r>
              <a:rPr lang="pt-PT" sz="1200" i="1" cap="all" dirty="0">
                <a:solidFill>
                  <a:schemeClr val="tx1"/>
                </a:solidFill>
              </a:rPr>
              <a:t> </a:t>
            </a:r>
            <a:r>
              <a:rPr lang="pt-PT" sz="1200" i="1" cap="all" dirty="0" err="1">
                <a:solidFill>
                  <a:schemeClr val="tx1"/>
                </a:solidFill>
              </a:rPr>
              <a:t>doctors</a:t>
            </a:r>
            <a:r>
              <a:rPr lang="pt-PT" sz="1200" i="1" cap="all" dirty="0">
                <a:solidFill>
                  <a:schemeClr val="tx1"/>
                </a:solidFill>
              </a:rPr>
              <a:t> </a:t>
            </a:r>
            <a:r>
              <a:rPr lang="pt-PT" sz="1200" i="1" cap="all" dirty="0" err="1">
                <a:solidFill>
                  <a:schemeClr val="tx1"/>
                </a:solidFill>
              </a:rPr>
              <a:t>who</a:t>
            </a:r>
            <a:r>
              <a:rPr lang="pt-PT" sz="1200" i="1" cap="all" dirty="0">
                <a:solidFill>
                  <a:schemeClr val="tx1"/>
                </a:solidFill>
              </a:rPr>
              <a:t> </a:t>
            </a:r>
            <a:r>
              <a:rPr lang="pt-PT" sz="1200" i="1" cap="all" dirty="0" err="1">
                <a:solidFill>
                  <a:schemeClr val="tx1"/>
                </a:solidFill>
              </a:rPr>
              <a:t>commit</a:t>
            </a:r>
            <a:r>
              <a:rPr lang="pt-PT" sz="1200" i="1" cap="all" dirty="0">
                <a:solidFill>
                  <a:schemeClr val="tx1"/>
                </a:solidFill>
              </a:rPr>
              <a:t> medical </a:t>
            </a:r>
            <a:r>
              <a:rPr lang="pt-PT" sz="1200" i="1" cap="all" dirty="0" err="1">
                <a:solidFill>
                  <a:schemeClr val="tx1"/>
                </a:solidFill>
              </a:rPr>
              <a:t>errors</a:t>
            </a:r>
            <a:r>
              <a:rPr lang="pt-PT" sz="1200" i="1" cap="all" dirty="0">
                <a:solidFill>
                  <a:schemeClr val="tx1"/>
                </a:solidFill>
              </a:rPr>
              <a:t>? (</a:t>
            </a:r>
            <a:r>
              <a:rPr lang="pt-PT" sz="1200" i="1" cap="all" dirty="0" err="1">
                <a:solidFill>
                  <a:schemeClr val="tx1"/>
                </a:solidFill>
              </a:rPr>
              <a:t>title</a:t>
            </a:r>
            <a:r>
              <a:rPr lang="pt-PT" sz="1200" i="1" cap="all" dirty="0">
                <a:solidFill>
                  <a:schemeClr val="tx1"/>
                </a:solidFill>
              </a:rPr>
              <a:t> </a:t>
            </a:r>
            <a:r>
              <a:rPr lang="pt-PT" sz="1200" i="1" cap="all" dirty="0" err="1">
                <a:solidFill>
                  <a:schemeClr val="tx1"/>
                </a:solidFill>
              </a:rPr>
              <a:t>of</a:t>
            </a:r>
            <a:r>
              <a:rPr lang="pt-PT" sz="1200" i="1" cap="all" dirty="0">
                <a:solidFill>
                  <a:schemeClr val="tx1"/>
                </a:solidFill>
              </a:rPr>
              <a:t> </a:t>
            </a:r>
            <a:r>
              <a:rPr lang="pt-PT" sz="1200" i="1" cap="all" dirty="0" err="1">
                <a:solidFill>
                  <a:schemeClr val="tx1"/>
                </a:solidFill>
              </a:rPr>
              <a:t>this</a:t>
            </a:r>
            <a:r>
              <a:rPr lang="pt-PT" sz="1200" i="1" cap="all" dirty="0">
                <a:solidFill>
                  <a:schemeClr val="tx1"/>
                </a:solidFill>
              </a:rPr>
              <a:t> blog)?</a:t>
            </a:r>
            <a:endParaRPr lang="pt-PT" dirty="0">
              <a:solidFill>
                <a:schemeClr val="tx1"/>
              </a:solidFill>
            </a:endParaRPr>
          </a:p>
        </p:txBody>
      </p:sp>
      <p:sp>
        <p:nvSpPr>
          <p:cNvPr id="3" name="Espaço Reservado para Texto 2"/>
          <p:cNvSpPr>
            <a:spLocks noGrp="1"/>
          </p:cNvSpPr>
          <p:nvPr>
            <p:ph type="body" idx="1"/>
          </p:nvPr>
        </p:nvSpPr>
        <p:spPr/>
        <p:txBody>
          <a:bodyPr>
            <a:normAutofit fontScale="77500" lnSpcReduction="20000"/>
          </a:bodyPr>
          <a:lstStyle/>
          <a:p>
            <a:r>
              <a:rPr lang="pt-PT" dirty="0" smtClean="0"/>
              <a:t>TRUTH OR NOT</a:t>
            </a:r>
          </a:p>
          <a:p>
            <a:r>
              <a:rPr lang="pt-PT" dirty="0" smtClean="0"/>
              <a:t>IT´S SCARY</a:t>
            </a:r>
            <a:endParaRPr lang="pt-PT" dirty="0"/>
          </a:p>
        </p:txBody>
      </p:sp>
      <p:pic>
        <p:nvPicPr>
          <p:cNvPr id="7" name="Espaço Reservado para Conteúdo 6" descr="http://2.bp.blogspot.com/-OImk8qUhlqw/T4bDuXATIFI/AAAAAAAAZGM/w19poHC6L9c/s320/erro+medico.jpg">
            <a:hlinkClick r:id="rId3"/>
          </p:cNvPr>
          <p:cNvPicPr>
            <a:picLocks noGrp="1"/>
          </p:cNvPicPr>
          <p:nvPr>
            <p:ph sz="half" idx="2"/>
          </p:nvPr>
        </p:nvPicPr>
        <p:blipFill>
          <a:blip r:embed="rId4" cstate="print"/>
          <a:srcRect/>
          <a:stretch>
            <a:fillRect/>
          </a:stretch>
        </p:blipFill>
        <p:spPr bwMode="auto">
          <a:xfrm>
            <a:off x="357158" y="1500174"/>
            <a:ext cx="4143404" cy="3643338"/>
          </a:xfrm>
          <a:prstGeom prst="rect">
            <a:avLst/>
          </a:prstGeom>
          <a:noFill/>
          <a:ln w="9525">
            <a:noFill/>
            <a:miter lim="800000"/>
            <a:headEnd/>
            <a:tailEnd/>
          </a:ln>
        </p:spPr>
      </p:pic>
      <p:sp>
        <p:nvSpPr>
          <p:cNvPr id="6" name="Espaço Reservado para Conteúdo 5"/>
          <p:cNvSpPr>
            <a:spLocks noGrp="1"/>
          </p:cNvSpPr>
          <p:nvPr>
            <p:ph sz="quarter" idx="4"/>
          </p:nvPr>
        </p:nvSpPr>
        <p:spPr>
          <a:xfrm>
            <a:off x="4357687" y="1444294"/>
            <a:ext cx="4329114" cy="4556474"/>
          </a:xfrm>
        </p:spPr>
        <p:txBody>
          <a:bodyPr>
            <a:normAutofit/>
          </a:bodyPr>
          <a:lstStyle/>
          <a:p>
            <a:pPr algn="just">
              <a:buNone/>
            </a:pPr>
            <a:r>
              <a:rPr lang="pt-PT" sz="1200" dirty="0" smtClean="0"/>
              <a:t>	</a:t>
            </a:r>
            <a:r>
              <a:rPr lang="en-US" sz="1300" dirty="0" smtClean="0">
                <a:solidFill>
                  <a:srgbClr val="000000"/>
                </a:solidFill>
              </a:rPr>
              <a:t>Angola: Number of deaths by medical error is worrying authorities. The Medical Association of Angola is concerned by the amount of patients in the country, who dies as a result of medical errors, noted the RNA.</a:t>
            </a:r>
          </a:p>
          <a:p>
            <a:pPr algn="just">
              <a:buNone/>
            </a:pPr>
            <a:endParaRPr lang="en-US" sz="1300" dirty="0" smtClean="0">
              <a:solidFill>
                <a:srgbClr val="000000"/>
              </a:solidFill>
            </a:endParaRPr>
          </a:p>
          <a:p>
            <a:pPr algn="just">
              <a:buNone/>
            </a:pPr>
            <a:r>
              <a:rPr lang="en-US" sz="1300" dirty="0">
                <a:solidFill>
                  <a:srgbClr val="000000"/>
                </a:solidFill>
              </a:rPr>
              <a:t> </a:t>
            </a:r>
            <a:r>
              <a:rPr lang="en-US" sz="1300" dirty="0" smtClean="0">
                <a:solidFill>
                  <a:srgbClr val="000000"/>
                </a:solidFill>
              </a:rPr>
              <a:t> </a:t>
            </a:r>
            <a:r>
              <a:rPr lang="en-US" sz="1300" dirty="0" smtClean="0">
                <a:solidFill>
                  <a:srgbClr val="000000"/>
                </a:solidFill>
              </a:rPr>
              <a:t>   </a:t>
            </a:r>
            <a:r>
              <a:rPr lang="en-US" sz="1300" dirty="0" smtClean="0">
                <a:solidFill>
                  <a:srgbClr val="000000"/>
                </a:solidFill>
              </a:rPr>
              <a:t>In ways to combat the phenomenon, the </a:t>
            </a:r>
            <a:r>
              <a:rPr lang="en-US" sz="1300" dirty="0" err="1" smtClean="0">
                <a:solidFill>
                  <a:srgbClr val="000000"/>
                </a:solidFill>
              </a:rPr>
              <a:t>Bastonary</a:t>
            </a:r>
            <a:r>
              <a:rPr lang="en-US" sz="1300" dirty="0" smtClean="0">
                <a:solidFill>
                  <a:srgbClr val="000000"/>
                </a:solidFill>
              </a:rPr>
              <a:t>,  has encouraged on the one hand, the training of professionals in all hospitals, and then create the order level premium biomedical research, which is more of an incentive to service professionals, to investigate ways by which one can detect errors and correct them.? </a:t>
            </a:r>
          </a:p>
          <a:p>
            <a:pPr algn="just">
              <a:buNone/>
            </a:pPr>
            <a:endParaRPr lang="en-US" sz="1300" dirty="0">
              <a:solidFill>
                <a:srgbClr val="000000"/>
              </a:solidFill>
            </a:endParaRPr>
          </a:p>
          <a:p>
            <a:pPr algn="just">
              <a:buNone/>
            </a:pPr>
            <a:r>
              <a:rPr lang="pt-PT" sz="1300" dirty="0" smtClean="0">
                <a:solidFill>
                  <a:srgbClr val="000000"/>
                </a:solidFill>
              </a:rPr>
              <a:t>      </a:t>
            </a:r>
            <a:r>
              <a:rPr lang="pt-PT" sz="1300" b="1" dirty="0" err="1" smtClean="0">
                <a:solidFill>
                  <a:srgbClr val="000000"/>
                </a:solidFill>
              </a:rPr>
              <a:t>Source</a:t>
            </a:r>
            <a:r>
              <a:rPr lang="pt-PT" sz="1300" b="1" dirty="0">
                <a:solidFill>
                  <a:srgbClr val="000000"/>
                </a:solidFill>
              </a:rPr>
              <a:t>: </a:t>
            </a:r>
            <a:r>
              <a:rPr lang="pt-PT" sz="1300" b="1" dirty="0" err="1" smtClean="0">
                <a:solidFill>
                  <a:srgbClr val="000000"/>
                </a:solidFill>
              </a:rPr>
              <a:t>Angolan</a:t>
            </a:r>
            <a:r>
              <a:rPr lang="pt-PT" sz="1300" b="1" dirty="0" smtClean="0">
                <a:solidFill>
                  <a:srgbClr val="000000"/>
                </a:solidFill>
              </a:rPr>
              <a:t> </a:t>
            </a:r>
            <a:r>
              <a:rPr lang="pt-PT" sz="1300" b="1" dirty="0" err="1" smtClean="0">
                <a:solidFill>
                  <a:srgbClr val="000000"/>
                </a:solidFill>
              </a:rPr>
              <a:t>channel</a:t>
            </a:r>
            <a:endParaRPr lang="pt-PT" sz="1300" b="1" dirty="0">
              <a:solidFill>
                <a:srgbClr val="000000"/>
              </a:solidFill>
            </a:endParaRPr>
          </a:p>
        </p:txBody>
      </p:sp>
      <p:graphicFrame>
        <p:nvGraphicFramePr>
          <p:cNvPr id="8" name="Object 2"/>
          <p:cNvGraphicFramePr>
            <a:graphicFrameLocks noChangeAspect="1"/>
          </p:cNvGraphicFramePr>
          <p:nvPr>
            <p:extLst>
              <p:ext uri="{D42A27DB-BD31-4B8C-83A1-F6EECF244321}">
                <p14:modId xmlns:p14="http://schemas.microsoft.com/office/powerpoint/2010/main" val="588943677"/>
              </p:ext>
            </p:extLst>
          </p:nvPr>
        </p:nvGraphicFramePr>
        <p:xfrm>
          <a:off x="251520" y="6093296"/>
          <a:ext cx="1758950" cy="615950"/>
        </p:xfrm>
        <a:graphic>
          <a:graphicData uri="http://schemas.openxmlformats.org/presentationml/2006/ole">
            <mc:AlternateContent xmlns:mc="http://schemas.openxmlformats.org/markup-compatibility/2006">
              <mc:Choice xmlns:v="urn:schemas-microsoft-com:vml" Requires="v">
                <p:oleObj spid="_x0000_s53269" r:id="rId5" imgW="6433759" imgH="2454762" progId="">
                  <p:embed/>
                </p:oleObj>
              </mc:Choice>
              <mc:Fallback>
                <p:oleObj r:id="rId5" imgW="6433759" imgH="245476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6093296"/>
                        <a:ext cx="1758950"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214290"/>
            <a:ext cx="8229600" cy="857232"/>
          </a:xfrm>
        </p:spPr>
        <p:txBody>
          <a:bodyPr>
            <a:normAutofit/>
          </a:bodyPr>
          <a:lstStyle/>
          <a:p>
            <a:r>
              <a:rPr lang="pt-PT" sz="3600" b="1" i="1" cap="all" dirty="0" smtClean="0">
                <a:solidFill>
                  <a:srgbClr val="000000"/>
                </a:solidFill>
              </a:rPr>
              <a:t>CHALLENGES/PERSPECTIVES</a:t>
            </a:r>
            <a:endParaRPr lang="pt-PT" b="1" dirty="0">
              <a:solidFill>
                <a:srgbClr val="000000"/>
              </a:solidFill>
            </a:endParaRPr>
          </a:p>
        </p:txBody>
      </p:sp>
      <p:sp>
        <p:nvSpPr>
          <p:cNvPr id="8" name="Espaço Reservado para Conteúdo 7"/>
          <p:cNvSpPr>
            <a:spLocks noGrp="1"/>
          </p:cNvSpPr>
          <p:nvPr>
            <p:ph sz="half" idx="2"/>
          </p:nvPr>
        </p:nvSpPr>
        <p:spPr>
          <a:xfrm>
            <a:off x="428596" y="1000108"/>
            <a:ext cx="3900486" cy="5500726"/>
          </a:xfrm>
        </p:spPr>
        <p:style>
          <a:lnRef idx="1">
            <a:schemeClr val="accent6"/>
          </a:lnRef>
          <a:fillRef idx="2">
            <a:schemeClr val="accent6"/>
          </a:fillRef>
          <a:effectRef idx="1">
            <a:schemeClr val="accent6"/>
          </a:effectRef>
          <a:fontRef idx="minor">
            <a:schemeClr val="dk1"/>
          </a:fontRef>
        </p:style>
        <p:txBody>
          <a:bodyPr>
            <a:normAutofit/>
          </a:bodyPr>
          <a:lstStyle/>
          <a:p>
            <a:r>
              <a:rPr lang="en-US" sz="2000" dirty="0" smtClean="0"/>
              <a:t>Creation of Mechanisms, Tools, Legal Instruments-law to ensure the legitimate rights and interests of users.</a:t>
            </a:r>
          </a:p>
          <a:p>
            <a:pPr marL="109728" indent="0">
              <a:buNone/>
            </a:pPr>
            <a:endParaRPr lang="en-US" sz="2000" dirty="0" smtClean="0"/>
          </a:p>
          <a:p>
            <a:r>
              <a:rPr lang="en-US" sz="2000" dirty="0" smtClean="0"/>
              <a:t>Disclosure massive and mandatory Code of Practice Doctor.</a:t>
            </a:r>
          </a:p>
          <a:p>
            <a:endParaRPr lang="en-US" sz="2000" dirty="0" smtClean="0"/>
          </a:p>
          <a:p>
            <a:r>
              <a:rPr lang="en-US" sz="2000" dirty="0" smtClean="0"/>
              <a:t>Promoting the creation of structures / bodies for the quality control of services: Health Regulatory Activity</a:t>
            </a:r>
            <a:endParaRPr lang="en-US" sz="2000" dirty="0"/>
          </a:p>
        </p:txBody>
      </p:sp>
      <p:sp>
        <p:nvSpPr>
          <p:cNvPr id="6" name="Espaço Reservado para Conteúdo 5"/>
          <p:cNvSpPr>
            <a:spLocks noGrp="1"/>
          </p:cNvSpPr>
          <p:nvPr>
            <p:ph sz="quarter" idx="4"/>
          </p:nvPr>
        </p:nvSpPr>
        <p:spPr>
          <a:xfrm>
            <a:off x="4500562" y="1643050"/>
            <a:ext cx="4143404" cy="4857784"/>
          </a:xfrm>
        </p:spPr>
        <p:style>
          <a:lnRef idx="1">
            <a:schemeClr val="accent1"/>
          </a:lnRef>
          <a:fillRef idx="2">
            <a:schemeClr val="accent1"/>
          </a:fillRef>
          <a:effectRef idx="1">
            <a:schemeClr val="accent1"/>
          </a:effectRef>
          <a:fontRef idx="minor">
            <a:schemeClr val="dk1"/>
          </a:fontRef>
        </p:style>
        <p:txBody>
          <a:bodyPr>
            <a:normAutofit/>
          </a:bodyPr>
          <a:lstStyle/>
          <a:p>
            <a:r>
              <a:rPr lang="en-GB" sz="2000" dirty="0" smtClean="0"/>
              <a:t>Are important pieces of information for the benefit of their own health care providers, giving them a tool that aims to help in adaptation to the permanent and full respect for the rights of users.</a:t>
            </a:r>
          </a:p>
          <a:p>
            <a:pPr>
              <a:buFont typeface="Wingdings" pitchFamily="2" charset="2"/>
              <a:buChar char="Ø"/>
            </a:pPr>
            <a:endParaRPr lang="en-GB" sz="2000" dirty="0" smtClean="0"/>
          </a:p>
          <a:p>
            <a:r>
              <a:rPr lang="en-GB" sz="2000" dirty="0" smtClean="0"/>
              <a:t>HRA would be an independent public entity, that would have the task of regulating the activity of establishments that provide health care, in the public sector, private and social.</a:t>
            </a:r>
          </a:p>
          <a:p>
            <a:pPr>
              <a:buFont typeface="Wingdings" pitchFamily="2" charset="2"/>
              <a:buChar char="Ø"/>
            </a:pPr>
            <a:endParaRPr lang="pt-PT" sz="1600" dirty="0" smtClean="0"/>
          </a:p>
          <a:p>
            <a:pPr>
              <a:buNone/>
            </a:pPr>
            <a:endParaRPr lang="pt-PT" sz="1100" dirty="0"/>
          </a:p>
        </p:txBody>
      </p:sp>
      <p:sp>
        <p:nvSpPr>
          <p:cNvPr id="9" name="CaixaDeTexto 8"/>
          <p:cNvSpPr txBox="1"/>
          <p:nvPr/>
        </p:nvSpPr>
        <p:spPr>
          <a:xfrm>
            <a:off x="4786314" y="928670"/>
            <a:ext cx="3714776"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pt-PT" sz="3200" b="1" dirty="0" smtClean="0">
                <a:solidFill>
                  <a:srgbClr val="C00000"/>
                </a:solidFill>
              </a:rPr>
              <a:t>ADVANTAGE</a:t>
            </a:r>
            <a:endParaRPr lang="pt-PT"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827584" y="1340768"/>
            <a:ext cx="7408333" cy="3450696"/>
          </a:xfrm>
        </p:spPr>
        <p:txBody>
          <a:bodyPr/>
          <a:lstStyle/>
          <a:p>
            <a:pPr algn="just"/>
            <a:r>
              <a:rPr lang="en-GB" dirty="0" smtClean="0">
                <a:solidFill>
                  <a:srgbClr val="000000"/>
                </a:solidFill>
              </a:rPr>
              <a:t>The knowledge and respect for the rights and duties of patients, enhances the ability of active intervention in the progressive improvement on care and services</a:t>
            </a:r>
            <a:r>
              <a:rPr lang="en-GB" dirty="0" smtClean="0">
                <a:solidFill>
                  <a:srgbClr val="000000"/>
                </a:solidFill>
              </a:rPr>
              <a:t>.</a:t>
            </a:r>
          </a:p>
          <a:p>
            <a:pPr marL="0" indent="0" algn="just">
              <a:buNone/>
            </a:pPr>
            <a:endParaRPr lang="en-GB" dirty="0" smtClean="0">
              <a:solidFill>
                <a:srgbClr val="000000"/>
              </a:solidFill>
            </a:endParaRPr>
          </a:p>
          <a:p>
            <a:pPr algn="just"/>
            <a:r>
              <a:rPr lang="en-GB" dirty="0" smtClean="0">
                <a:solidFill>
                  <a:srgbClr val="000000"/>
                </a:solidFill>
              </a:rPr>
              <a:t>It's time and moment to increment attention to the care and services offered to users of the National Health Service.</a:t>
            </a:r>
          </a:p>
          <a:p>
            <a:pPr algn="just">
              <a:buFont typeface="Wingdings" pitchFamily="2" charset="2"/>
              <a:buChar char="v"/>
            </a:pPr>
            <a:endParaRPr lang="pt-PT" dirty="0" smtClean="0"/>
          </a:p>
          <a:p>
            <a:endParaRPr lang="pt-PT" dirty="0"/>
          </a:p>
        </p:txBody>
      </p:sp>
      <p:sp>
        <p:nvSpPr>
          <p:cNvPr id="3" name="Título 2"/>
          <p:cNvSpPr>
            <a:spLocks noGrp="1"/>
          </p:cNvSpPr>
          <p:nvPr>
            <p:ph type="title"/>
          </p:nvPr>
        </p:nvSpPr>
        <p:spPr>
          <a:xfrm>
            <a:off x="457200" y="338328"/>
            <a:ext cx="8229600" cy="1002440"/>
          </a:xfrm>
        </p:spPr>
        <p:txBody>
          <a:bodyPr/>
          <a:lstStyle/>
          <a:p>
            <a:r>
              <a:rPr lang="pt-PT" b="1" dirty="0" smtClean="0">
                <a:solidFill>
                  <a:srgbClr val="000000"/>
                </a:solidFill>
              </a:rPr>
              <a:t>CONCLUSION</a:t>
            </a:r>
            <a:endParaRPr lang="pt-PT" b="1" dirty="0">
              <a:solidFill>
                <a:srgbClr val="000000"/>
              </a:solidFill>
            </a:endParaRPr>
          </a:p>
        </p:txBody>
      </p:sp>
      <p:graphicFrame>
        <p:nvGraphicFramePr>
          <p:cNvPr id="22530" name="Object 2"/>
          <p:cNvGraphicFramePr>
            <a:graphicFrameLocks noChangeAspect="1"/>
          </p:cNvGraphicFramePr>
          <p:nvPr>
            <p:extLst>
              <p:ext uri="{D42A27DB-BD31-4B8C-83A1-F6EECF244321}">
                <p14:modId xmlns:p14="http://schemas.microsoft.com/office/powerpoint/2010/main" val="2857613915"/>
              </p:ext>
            </p:extLst>
          </p:nvPr>
        </p:nvGraphicFramePr>
        <p:xfrm>
          <a:off x="251520" y="6021288"/>
          <a:ext cx="1758950" cy="615950"/>
        </p:xfrm>
        <a:graphic>
          <a:graphicData uri="http://schemas.openxmlformats.org/presentationml/2006/ole">
            <mc:AlternateContent xmlns:mc="http://schemas.openxmlformats.org/markup-compatibility/2006">
              <mc:Choice xmlns:v="urn:schemas-microsoft-com:vml" Requires="v">
                <p:oleObj spid="_x0000_s22563" r:id="rId3" imgW="6433759" imgH="2454762" progId="">
                  <p:embed/>
                </p:oleObj>
              </mc:Choice>
              <mc:Fallback>
                <p:oleObj r:id="rId3" imgW="6433759" imgH="2454762"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6021288"/>
                        <a:ext cx="1758950"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5076056" y="4293096"/>
            <a:ext cx="3672408" cy="202563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txBox="1">
            <a:spLocks/>
          </p:cNvSpPr>
          <p:nvPr/>
        </p:nvSpPr>
        <p:spPr>
          <a:xfrm>
            <a:off x="428596" y="571480"/>
            <a:ext cx="8229600" cy="184940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pt-PT" sz="3600" b="1" dirty="0" smtClean="0">
                <a:solidFill>
                  <a:srgbClr val="000000"/>
                </a:solidFill>
                <a:latin typeface="Arial"/>
                <a:ea typeface="+mj-ea"/>
                <a:cs typeface="Arial"/>
              </a:rPr>
              <a:t>OBRIGADA</a:t>
            </a:r>
            <a:r>
              <a:rPr lang="pt-PT" sz="3600" b="1" dirty="0" smtClean="0">
                <a:solidFill>
                  <a:srgbClr val="000000"/>
                </a:solidFill>
                <a:latin typeface="Arial"/>
                <a:ea typeface="+mj-ea"/>
                <a:cs typeface="Arial"/>
              </a:rPr>
              <a:t>!</a:t>
            </a:r>
            <a:r>
              <a:rPr lang="pt-PT" sz="3600" b="1" dirty="0" smtClean="0">
                <a:solidFill>
                  <a:srgbClr val="000000"/>
                </a:solidFill>
                <a:latin typeface="Arial"/>
                <a:ea typeface="+mj-ea"/>
                <a:cs typeface="Arial"/>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lang="pt-PT" sz="3600" b="1" dirty="0" smtClean="0">
                <a:solidFill>
                  <a:srgbClr val="000000"/>
                </a:solidFill>
                <a:latin typeface="Arial"/>
                <a:ea typeface="+mj-ea"/>
                <a:cs typeface="Arial"/>
              </a:rPr>
              <a:t>THANK YOU!..</a:t>
            </a:r>
            <a:endParaRPr lang="pt-PT" sz="3600" b="1" dirty="0" smtClean="0">
              <a:solidFill>
                <a:srgbClr val="000000"/>
              </a:solidFill>
              <a:latin typeface="Arial"/>
              <a:ea typeface="+mj-ea"/>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pt-PT" sz="3600" b="1" dirty="0" smtClean="0">
                <a:solidFill>
                  <a:srgbClr val="000000"/>
                </a:solidFill>
                <a:latin typeface="Arial"/>
                <a:ea typeface="+mj-ea"/>
                <a:cs typeface="Arial"/>
              </a:rPr>
              <a:t>MERCI BEAUCOUP!.</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pt-PT" sz="3600" b="1" dirty="0" smtClean="0">
              <a:solidFill>
                <a:srgbClr val="000090"/>
              </a:solidFill>
              <a:latin typeface="Arial"/>
              <a:ea typeface="+mj-ea"/>
              <a:cs typeface="Arial"/>
            </a:endParaRPr>
          </a:p>
          <a:p>
            <a:pPr algn="ctr"/>
            <a:endParaRPr lang="pt-PT" sz="2000" dirty="0" smtClean="0"/>
          </a:p>
          <a:p>
            <a:pPr algn="ctr"/>
            <a:endParaRPr lang="pt-PT" sz="2000" dirty="0" smtClean="0"/>
          </a:p>
          <a:p>
            <a:pPr algn="ctr"/>
            <a:r>
              <a:rPr lang="pt-PT" sz="2000" b="1" dirty="0" smtClean="0"/>
              <a:t>Av</a:t>
            </a:r>
            <a:r>
              <a:rPr lang="pt-PT" sz="2000" b="1" dirty="0"/>
              <a:t>. 4 de Fevereiro Edifício </a:t>
            </a:r>
            <a:r>
              <a:rPr lang="pt-PT" sz="2000" b="1" dirty="0" smtClean="0"/>
              <a:t>Palácio </a:t>
            </a:r>
            <a:r>
              <a:rPr lang="pt-PT" sz="2000" b="1" dirty="0"/>
              <a:t>de </a:t>
            </a:r>
            <a:r>
              <a:rPr lang="pt-PT" sz="2000" b="1" dirty="0" smtClean="0"/>
              <a:t>Vidro2º </a:t>
            </a:r>
            <a:r>
              <a:rPr lang="pt-PT" sz="2000" b="1" dirty="0"/>
              <a:t>Andar </a:t>
            </a:r>
            <a:r>
              <a:rPr lang="pt-PT" sz="2000" b="1" dirty="0" smtClean="0"/>
              <a:t>Ala Direita </a:t>
            </a:r>
            <a:r>
              <a:rPr lang="pt-PT" sz="2000" b="1" dirty="0"/>
              <a:t>Cx. Postal  1337/1338                                                   </a:t>
            </a:r>
          </a:p>
          <a:p>
            <a:pPr algn="ctr"/>
            <a:r>
              <a:rPr lang="pt-PT" sz="2000" b="1" dirty="0"/>
              <a:t>Telefones: Secretariado 222 409 804 / 222 409 806   </a:t>
            </a:r>
          </a:p>
          <a:p>
            <a:pPr algn="ctr"/>
            <a:r>
              <a:rPr lang="pt-PT" sz="2000" b="1" dirty="0"/>
              <a:t> 912 640 833, Apoio ao Consumidor  222 409 805 </a:t>
            </a:r>
          </a:p>
          <a:p>
            <a:pPr algn="ctr"/>
            <a:r>
              <a:rPr lang="pt-PT" sz="2000" b="1" dirty="0"/>
              <a:t> 914 545 752  E-mail: </a:t>
            </a:r>
            <a:r>
              <a:rPr lang="pt-PT" sz="2000" b="1" dirty="0" err="1"/>
              <a:t>inadec@minco.gov.ao</a:t>
            </a:r>
            <a:endParaRPr lang="pt-PT" sz="2000" b="1" dirty="0"/>
          </a:p>
          <a:p>
            <a:r>
              <a:rPr lang="pt-PT" sz="48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4500" b="1" i="0" u="none" strike="noStrike" kern="1200" cap="none" spc="0" normalizeH="0" baseline="0" noProof="0" dirty="0">
              <a:ln>
                <a:noFill/>
              </a:ln>
              <a:solidFill>
                <a:srgbClr val="000090"/>
              </a:solidFill>
              <a:effectLst/>
              <a:uLnTx/>
              <a:uFillTx/>
              <a:latin typeface="Arial"/>
              <a:ea typeface="+mj-ea"/>
              <a:cs typeface="Aria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13019635"/>
              </p:ext>
            </p:extLst>
          </p:nvPr>
        </p:nvGraphicFramePr>
        <p:xfrm>
          <a:off x="3635896" y="5157192"/>
          <a:ext cx="5266804" cy="1530946"/>
        </p:xfrm>
        <a:graphic>
          <a:graphicData uri="http://schemas.openxmlformats.org/presentationml/2006/ole">
            <mc:AlternateContent xmlns:mc="http://schemas.openxmlformats.org/markup-compatibility/2006">
              <mc:Choice xmlns:v="urn:schemas-microsoft-com:vml" Requires="v">
                <p:oleObj spid="_x0000_s54293" r:id="rId3" imgW="6433759" imgH="2454762" progId="">
                  <p:embed/>
                </p:oleObj>
              </mc:Choice>
              <mc:Fallback>
                <p:oleObj r:id="rId3" imgW="6433759" imgH="245476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5157192"/>
                        <a:ext cx="5266804" cy="1530946"/>
                      </a:xfrm>
                      <a:prstGeom prst="rect">
                        <a:avLst/>
                      </a:prstGeom>
                      <a:noFill/>
                      <a:extLst/>
                    </p:spPr>
                  </p:pic>
                </p:oleObj>
              </mc:Fallback>
            </mc:AlternateContent>
          </a:graphicData>
        </a:graphic>
      </p:graphicFrame>
      <p:pic>
        <p:nvPicPr>
          <p:cNvPr id="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250803"/>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photo Title 2">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3439" t="7481" r="1273" b="21782"/>
          <a:stretch/>
        </p:blipFill>
        <p:spPr bwMode="auto">
          <a:xfrm>
            <a:off x="990600" y="779123"/>
            <a:ext cx="1277144" cy="12113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02070" y="304800"/>
            <a:ext cx="1837130" cy="155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611560" y="1268760"/>
            <a:ext cx="7704856" cy="4608512"/>
          </a:xfrm>
        </p:spPr>
        <p:txBody>
          <a:bodyPr>
            <a:noAutofit/>
          </a:bodyPr>
          <a:lstStyle/>
          <a:p>
            <a:pPr algn="just" fontAlgn="base">
              <a:spcBef>
                <a:spcPct val="0"/>
              </a:spcBef>
              <a:spcAft>
                <a:spcPct val="0"/>
              </a:spcAft>
              <a:buClrTx/>
              <a:buSzTx/>
            </a:pPr>
            <a:r>
              <a:rPr lang="en-GB" sz="2400" dirty="0" smtClean="0">
                <a:solidFill>
                  <a:srgbClr val="000000"/>
                </a:solidFill>
                <a:latin typeface="+mj-lt"/>
              </a:rPr>
              <a:t>The right to health protection is enshrined in the Constitution of the Republic of Angola and is based on a set of fundamental values ​​such as human dignity, equity, ethics and solidarity.</a:t>
            </a:r>
          </a:p>
          <a:p>
            <a:pPr marL="342900" lvl="0" indent="-342900" algn="just" fontAlgn="base">
              <a:spcBef>
                <a:spcPct val="0"/>
              </a:spcBef>
              <a:spcAft>
                <a:spcPct val="0"/>
              </a:spcAft>
              <a:buClrTx/>
              <a:buSzTx/>
              <a:buFont typeface="Wingdings" charset="2"/>
              <a:buChar char="§"/>
            </a:pPr>
            <a:endParaRPr lang="en-GB" sz="2400" dirty="0" smtClean="0">
              <a:latin typeface="+mj-lt"/>
            </a:endParaRPr>
          </a:p>
          <a:p>
            <a:pPr algn="just" fontAlgn="base">
              <a:spcBef>
                <a:spcPct val="0"/>
              </a:spcBef>
              <a:spcAft>
                <a:spcPct val="0"/>
              </a:spcAft>
              <a:buClrTx/>
              <a:buSzTx/>
            </a:pPr>
            <a:r>
              <a:rPr lang="en-GB" sz="2400" dirty="0" smtClean="0">
                <a:solidFill>
                  <a:srgbClr val="000000"/>
                </a:solidFill>
                <a:latin typeface="+mj-lt"/>
              </a:rPr>
              <a:t>Under the legislative framework of Health are set more specific rights, including the Law on Health, National Health Policy, National Pharmaceutical Policy, etc..</a:t>
            </a:r>
          </a:p>
          <a:p>
            <a:pPr marL="0" indent="0" algn="just" fontAlgn="base">
              <a:spcBef>
                <a:spcPct val="0"/>
              </a:spcBef>
              <a:spcAft>
                <a:spcPct val="0"/>
              </a:spcAft>
              <a:buClrTx/>
              <a:buSzTx/>
              <a:buNone/>
            </a:pPr>
            <a:endParaRPr lang="en-GB" sz="2400" dirty="0" smtClean="0">
              <a:solidFill>
                <a:srgbClr val="000000"/>
              </a:solidFill>
              <a:latin typeface="+mj-lt"/>
            </a:endParaRPr>
          </a:p>
          <a:p>
            <a:pPr algn="just" fontAlgn="base">
              <a:spcBef>
                <a:spcPct val="0"/>
              </a:spcBef>
              <a:spcAft>
                <a:spcPct val="0"/>
              </a:spcAft>
              <a:buClrTx/>
              <a:buSzTx/>
            </a:pPr>
            <a:r>
              <a:rPr lang="en-GB" dirty="0" smtClean="0">
                <a:solidFill>
                  <a:srgbClr val="000000"/>
                </a:solidFill>
                <a:latin typeface="+mj-lt"/>
              </a:rPr>
              <a:t>These are the basis guiding principles and the presupposition on the rights and duties of Patients</a:t>
            </a:r>
            <a:endParaRPr lang="en-GB" sz="2400" dirty="0" smtClean="0">
              <a:solidFill>
                <a:srgbClr val="000000"/>
              </a:solidFill>
              <a:latin typeface="+mj-lt"/>
            </a:endParaRPr>
          </a:p>
          <a:p>
            <a:pPr marL="342900" lvl="0" indent="-342900" algn="just" fontAlgn="base">
              <a:spcBef>
                <a:spcPct val="0"/>
              </a:spcBef>
              <a:spcAft>
                <a:spcPct val="0"/>
              </a:spcAft>
              <a:buClrTx/>
              <a:buSzTx/>
              <a:buFont typeface="Wingdings" charset="2"/>
              <a:buChar char="§"/>
            </a:pPr>
            <a:endParaRPr lang="en-GB" sz="2400" dirty="0" smtClean="0">
              <a:latin typeface="Bell MT" pitchFamily="18" charset="0"/>
            </a:endParaRPr>
          </a:p>
        </p:txBody>
      </p:sp>
      <p:sp>
        <p:nvSpPr>
          <p:cNvPr id="3" name="Título 2"/>
          <p:cNvSpPr>
            <a:spLocks noGrp="1"/>
          </p:cNvSpPr>
          <p:nvPr>
            <p:ph type="title"/>
          </p:nvPr>
        </p:nvSpPr>
        <p:spPr>
          <a:xfrm>
            <a:off x="467544" y="332656"/>
            <a:ext cx="3328982" cy="654032"/>
          </a:xfrm>
          <a:noFill/>
          <a:ln>
            <a:noFill/>
          </a:ln>
        </p:spPr>
        <p:style>
          <a:lnRef idx="2">
            <a:schemeClr val="dk1"/>
          </a:lnRef>
          <a:fillRef idx="1">
            <a:schemeClr val="lt1"/>
          </a:fillRef>
          <a:effectRef idx="0">
            <a:schemeClr val="dk1"/>
          </a:effectRef>
          <a:fontRef idx="minor">
            <a:schemeClr val="dk1"/>
          </a:fontRef>
        </p:style>
        <p:txBody>
          <a:bodyPr>
            <a:normAutofit/>
          </a:bodyPr>
          <a:lstStyle/>
          <a:p>
            <a:r>
              <a:rPr lang="pt-PT" sz="3200" b="1" dirty="0" smtClean="0"/>
              <a:t>INTRODUCTION</a:t>
            </a:r>
            <a:endParaRPr lang="pt-PT" sz="3200" b="1" dirty="0"/>
          </a:p>
        </p:txBody>
      </p:sp>
      <p:graphicFrame>
        <p:nvGraphicFramePr>
          <p:cNvPr id="4" name="Object 2"/>
          <p:cNvGraphicFramePr>
            <a:graphicFrameLocks noChangeAspect="1"/>
          </p:cNvGraphicFramePr>
          <p:nvPr>
            <p:extLst>
              <p:ext uri="{D42A27DB-BD31-4B8C-83A1-F6EECF244321}">
                <p14:modId xmlns:p14="http://schemas.microsoft.com/office/powerpoint/2010/main" val="2272787065"/>
              </p:ext>
            </p:extLst>
          </p:nvPr>
        </p:nvGraphicFramePr>
        <p:xfrm>
          <a:off x="251520" y="6093296"/>
          <a:ext cx="1758950" cy="615950"/>
        </p:xfrm>
        <a:graphic>
          <a:graphicData uri="http://schemas.openxmlformats.org/presentationml/2006/ole">
            <mc:AlternateContent xmlns:mc="http://schemas.openxmlformats.org/markup-compatibility/2006">
              <mc:Choice xmlns:v="urn:schemas-microsoft-com:vml" Requires="v">
                <p:oleObj spid="_x0000_s48151" r:id="rId3" imgW="6433759" imgH="2454762" progId="">
                  <p:embed/>
                </p:oleObj>
              </mc:Choice>
              <mc:Fallback>
                <p:oleObj r:id="rId3" imgW="6433759" imgH="245476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6093296"/>
                        <a:ext cx="1758950"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857250" y="2214563"/>
            <a:ext cx="7693025" cy="2786073"/>
          </a:xfrm>
        </p:spPr>
        <p:txBody>
          <a:bodyPr>
            <a:normAutofit fontScale="92500" lnSpcReduction="10000"/>
          </a:bodyPr>
          <a:lstStyle/>
          <a:p>
            <a:pPr algn="just">
              <a:lnSpc>
                <a:spcPct val="150000"/>
              </a:lnSpc>
              <a:defRPr/>
            </a:pPr>
            <a:r>
              <a:rPr lang="en-US" sz="2600" dirty="0" smtClean="0">
                <a:solidFill>
                  <a:srgbClr val="000000"/>
                </a:solidFill>
                <a:latin typeface="+mj-lt"/>
              </a:rPr>
              <a:t>INADEC – Is a National Institute of Consumer Protection, is a legal person, with public legal personality </a:t>
            </a:r>
            <a:r>
              <a:rPr lang="en-US" sz="2600" dirty="0">
                <a:solidFill>
                  <a:srgbClr val="000000"/>
                </a:solidFill>
                <a:latin typeface="+mj-lt"/>
              </a:rPr>
              <a:t>,</a:t>
            </a:r>
            <a:r>
              <a:rPr lang="en-US" sz="2600" dirty="0" smtClean="0">
                <a:solidFill>
                  <a:srgbClr val="000000"/>
                </a:solidFill>
                <a:latin typeface="+mj-lt"/>
              </a:rPr>
              <a:t>financial and administrative Patrimony autonomy .</a:t>
            </a:r>
          </a:p>
          <a:p>
            <a:pPr algn="just">
              <a:lnSpc>
                <a:spcPct val="150000"/>
              </a:lnSpc>
              <a:defRPr/>
            </a:pPr>
            <a:r>
              <a:rPr lang="en-US" sz="2600" dirty="0" smtClean="0">
                <a:solidFill>
                  <a:srgbClr val="000000"/>
                </a:solidFill>
                <a:latin typeface="+mj-lt"/>
              </a:rPr>
              <a:t> Under Custody of the Ministry of Commerce</a:t>
            </a:r>
          </a:p>
        </p:txBody>
      </p:sp>
      <p:sp>
        <p:nvSpPr>
          <p:cNvPr id="11266" name="AutoShape 2"/>
          <p:cNvSpPr>
            <a:spLocks noGrp="1" noChangeArrowheads="1"/>
          </p:cNvSpPr>
          <p:nvPr>
            <p:ph type="title"/>
          </p:nvPr>
        </p:nvSpPr>
        <p:spPr>
          <a:xfrm>
            <a:off x="1331640" y="548680"/>
            <a:ext cx="6229350" cy="1143000"/>
          </a:xfrm>
        </p:spPr>
        <p:txBody>
          <a:bodyPr>
            <a:normAutofit/>
          </a:bodyPr>
          <a:lstStyle/>
          <a:p>
            <a:pPr fontAlgn="auto">
              <a:spcAft>
                <a:spcPts val="0"/>
              </a:spcAft>
              <a:defRPr/>
            </a:pPr>
            <a:r>
              <a:rPr lang="pt-PT" sz="4000" b="1" dirty="0" smtClean="0">
                <a:solidFill>
                  <a:srgbClr val="000000"/>
                </a:solidFill>
                <a:effectLst>
                  <a:outerShdw blurRad="38100" dist="38100" dir="2700000" algn="tl">
                    <a:srgbClr val="000000">
                      <a:alpha val="43137"/>
                    </a:srgbClr>
                  </a:outerShdw>
                </a:effectLst>
                <a:latin typeface="Century Gothic" pitchFamily="34" charset="0"/>
              </a:rPr>
              <a:t>WHO IS INADEC?</a:t>
            </a:r>
            <a:endParaRPr lang="pt-PT" sz="4000" b="1" dirty="0" smtClean="0">
              <a:solidFill>
                <a:srgbClr val="000000"/>
              </a:solidFill>
              <a:effectLst>
                <a:outerShdw blurRad="38100" dist="38100" dir="2700000" algn="tl">
                  <a:srgbClr val="000000">
                    <a:alpha val="43137"/>
                  </a:srgbClr>
                </a:outerShdw>
              </a:effectLst>
            </a:endParaRPr>
          </a:p>
        </p:txBody>
      </p:sp>
      <p:graphicFrame>
        <p:nvGraphicFramePr>
          <p:cNvPr id="15362" name="Object 2"/>
          <p:cNvGraphicFramePr>
            <a:graphicFrameLocks noChangeAspect="1"/>
          </p:cNvGraphicFramePr>
          <p:nvPr>
            <p:extLst>
              <p:ext uri="{D42A27DB-BD31-4B8C-83A1-F6EECF244321}">
                <p14:modId xmlns:p14="http://schemas.microsoft.com/office/powerpoint/2010/main" val="3692669985"/>
              </p:ext>
            </p:extLst>
          </p:nvPr>
        </p:nvGraphicFramePr>
        <p:xfrm>
          <a:off x="179512" y="6093296"/>
          <a:ext cx="1758950" cy="615950"/>
        </p:xfrm>
        <a:graphic>
          <a:graphicData uri="http://schemas.openxmlformats.org/presentationml/2006/ole">
            <mc:AlternateContent xmlns:mc="http://schemas.openxmlformats.org/markup-compatibility/2006">
              <mc:Choice xmlns:v="urn:schemas-microsoft-com:vml" Requires="v">
                <p:oleObj spid="_x0000_s15397" r:id="rId3" imgW="6433759" imgH="2454762" progId="">
                  <p:embed/>
                </p:oleObj>
              </mc:Choice>
              <mc:Fallback>
                <p:oleObj r:id="rId3" imgW="6433759" imgH="2454762"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6093296"/>
                        <a:ext cx="1758950"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611560" y="1916832"/>
            <a:ext cx="7848600" cy="3143250"/>
          </a:xfrm>
        </p:spPr>
        <p:txBody>
          <a:bodyPr>
            <a:normAutofit/>
          </a:bodyPr>
          <a:lstStyle/>
          <a:p>
            <a:pPr algn="just">
              <a:lnSpc>
                <a:spcPct val="150000"/>
              </a:lnSpc>
              <a:defRPr/>
            </a:pPr>
            <a:r>
              <a:rPr lang="pt-PT" dirty="0">
                <a:latin typeface="Century Gothic" pitchFamily="34" charset="0"/>
              </a:rPr>
              <a:t> </a:t>
            </a:r>
            <a:r>
              <a:rPr lang="en-GB" sz="2400" dirty="0" smtClean="0">
                <a:solidFill>
                  <a:srgbClr val="000000"/>
                </a:solidFill>
                <a:latin typeface="+mj-lt"/>
              </a:rPr>
              <a:t>Promotes policies to safeguard the rights of consumers as well as coordinates and implements measures for its protection, information and support to consumer associations.</a:t>
            </a:r>
          </a:p>
        </p:txBody>
      </p:sp>
      <p:sp>
        <p:nvSpPr>
          <p:cNvPr id="12290" name="AutoShape 2"/>
          <p:cNvSpPr>
            <a:spLocks noGrp="1" noChangeArrowheads="1"/>
          </p:cNvSpPr>
          <p:nvPr>
            <p:ph type="title"/>
          </p:nvPr>
        </p:nvSpPr>
        <p:spPr>
          <a:xfrm>
            <a:off x="762000" y="839788"/>
            <a:ext cx="7924800" cy="644525"/>
          </a:xfrm>
        </p:spPr>
        <p:txBody>
          <a:bodyPr>
            <a:noAutofit/>
          </a:bodyPr>
          <a:lstStyle/>
          <a:p>
            <a:pPr fontAlgn="auto">
              <a:spcAft>
                <a:spcPts val="0"/>
              </a:spcAft>
              <a:defRPr/>
            </a:pPr>
            <a:r>
              <a:rPr lang="pt-PT" b="1" dirty="0" smtClean="0">
                <a:solidFill>
                  <a:srgbClr val="000000"/>
                </a:solidFill>
                <a:effectLst>
                  <a:outerShdw blurRad="38100" dist="38100" dir="2700000" algn="tl">
                    <a:srgbClr val="000000">
                      <a:alpha val="43137"/>
                    </a:srgbClr>
                  </a:outerShdw>
                </a:effectLst>
              </a:rPr>
              <a:t>WHAT IT DOES?</a:t>
            </a:r>
          </a:p>
        </p:txBody>
      </p:sp>
      <p:graphicFrame>
        <p:nvGraphicFramePr>
          <p:cNvPr id="47106" name="Object 2"/>
          <p:cNvGraphicFramePr>
            <a:graphicFrameLocks noChangeAspect="1"/>
          </p:cNvGraphicFramePr>
          <p:nvPr>
            <p:extLst>
              <p:ext uri="{D42A27DB-BD31-4B8C-83A1-F6EECF244321}">
                <p14:modId xmlns:p14="http://schemas.microsoft.com/office/powerpoint/2010/main" val="3108249112"/>
              </p:ext>
            </p:extLst>
          </p:nvPr>
        </p:nvGraphicFramePr>
        <p:xfrm>
          <a:off x="179512" y="6093296"/>
          <a:ext cx="1758950" cy="615950"/>
        </p:xfrm>
        <a:graphic>
          <a:graphicData uri="http://schemas.openxmlformats.org/presentationml/2006/ole">
            <mc:AlternateContent xmlns:mc="http://schemas.openxmlformats.org/markup-compatibility/2006">
              <mc:Choice xmlns:v="urn:schemas-microsoft-com:vml" Requires="v">
                <p:oleObj spid="_x0000_s47140" r:id="rId3" imgW="6433759" imgH="2454762" progId="">
                  <p:embed/>
                </p:oleObj>
              </mc:Choice>
              <mc:Fallback>
                <p:oleObj r:id="rId3" imgW="6433759" imgH="2454762"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6093296"/>
                        <a:ext cx="1758950"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Marcador de Posição de Conteúdo 2"/>
          <p:cNvSpPr>
            <a:spLocks noGrp="1"/>
          </p:cNvSpPr>
          <p:nvPr>
            <p:ph idx="1"/>
          </p:nvPr>
        </p:nvSpPr>
        <p:spPr>
          <a:xfrm>
            <a:off x="467544" y="1052736"/>
            <a:ext cx="8229600" cy="5589587"/>
          </a:xfrm>
        </p:spPr>
        <p:txBody>
          <a:bodyPr/>
          <a:lstStyle/>
          <a:p>
            <a:pPr lvl="1" eaLnBrk="1" hangingPunct="1">
              <a:buFont typeface="Arial" pitchFamily="34" charset="0"/>
              <a:buNone/>
            </a:pPr>
            <a:endParaRPr lang="pt-PT" sz="2000" b="1" dirty="0" smtClean="0">
              <a:latin typeface="Constantia" pitchFamily="18" charset="0"/>
              <a:ea typeface="ＭＳ Ｐゴシック" pitchFamily="34" charset="-128"/>
            </a:endParaRPr>
          </a:p>
          <a:p>
            <a:pPr lvl="1" eaLnBrk="1" hangingPunct="1">
              <a:buFont typeface="Arial" pitchFamily="34" charset="0"/>
              <a:buNone/>
            </a:pPr>
            <a:endParaRPr lang="pt-PT" sz="2000" b="1" dirty="0" smtClean="0">
              <a:latin typeface="Constantia" pitchFamily="18" charset="0"/>
              <a:ea typeface="ＭＳ Ｐゴシック" pitchFamily="34" charset="-128"/>
            </a:endParaRPr>
          </a:p>
          <a:p>
            <a:pPr lvl="1"/>
            <a:r>
              <a:rPr lang="en-US" sz="2800" dirty="0" smtClean="0">
                <a:solidFill>
                  <a:srgbClr val="000000"/>
                </a:solidFill>
              </a:rPr>
              <a:t>Under Law 15/03 of July 22, "consumer" means any natural or legal person to whom goods and services are provided and uses as the final consignee;</a:t>
            </a:r>
          </a:p>
          <a:p>
            <a:pPr lvl="1">
              <a:buNone/>
            </a:pPr>
            <a:endParaRPr lang="en-US" sz="2800" dirty="0" smtClean="0">
              <a:solidFill>
                <a:srgbClr val="000000"/>
              </a:solidFill>
            </a:endParaRPr>
          </a:p>
          <a:p>
            <a:pPr lvl="1"/>
            <a:r>
              <a:rPr lang="en-US" sz="2800" dirty="0" smtClean="0">
                <a:solidFill>
                  <a:srgbClr val="000000"/>
                </a:solidFill>
              </a:rPr>
              <a:t>Under the Constitution, in Article 78, paragraph 4, makes mention of the protection and the guarantee that the state gives to the consumer;</a:t>
            </a:r>
            <a:endParaRPr lang="pt-PT" sz="2600" b="1" dirty="0" smtClean="0">
              <a:solidFill>
                <a:srgbClr val="000000"/>
              </a:solidFill>
              <a:latin typeface="Constantia" pitchFamily="18" charset="0"/>
              <a:ea typeface="ＭＳ Ｐゴシック" pitchFamily="34" charset="-128"/>
            </a:endParaRPr>
          </a:p>
          <a:p>
            <a:pPr lvl="1" eaLnBrk="1" hangingPunct="1">
              <a:buFont typeface="Arial" pitchFamily="34" charset="0"/>
              <a:buNone/>
            </a:pPr>
            <a:endParaRPr lang="pt-PT" sz="2600" b="1" dirty="0" smtClean="0">
              <a:ea typeface="ＭＳ Ｐゴシック" pitchFamily="34" charset="-128"/>
            </a:endParaRPr>
          </a:p>
        </p:txBody>
      </p:sp>
      <p:sp>
        <p:nvSpPr>
          <p:cNvPr id="2" name="Título 3"/>
          <p:cNvSpPr>
            <a:spLocks noGrp="1"/>
          </p:cNvSpPr>
          <p:nvPr>
            <p:ph type="title"/>
          </p:nvPr>
        </p:nvSpPr>
        <p:spPr/>
        <p:txBody>
          <a:bodyPr/>
          <a:lstStyle/>
          <a:p>
            <a:r>
              <a:rPr lang="pt-PT" b="1" dirty="0" smtClean="0">
                <a:solidFill>
                  <a:srgbClr val="000000"/>
                </a:solidFill>
                <a:ea typeface="ＭＳ Ｐゴシック" pitchFamily="34" charset="-128"/>
              </a:rPr>
              <a:t>WHO IS A CONSUMER?</a:t>
            </a:r>
          </a:p>
        </p:txBody>
      </p:sp>
      <p:graphicFrame>
        <p:nvGraphicFramePr>
          <p:cNvPr id="4" name="Object 2"/>
          <p:cNvGraphicFramePr>
            <a:graphicFrameLocks noChangeAspect="1"/>
          </p:cNvGraphicFramePr>
          <p:nvPr>
            <p:extLst>
              <p:ext uri="{D42A27DB-BD31-4B8C-83A1-F6EECF244321}">
                <p14:modId xmlns:p14="http://schemas.microsoft.com/office/powerpoint/2010/main" val="3816563395"/>
              </p:ext>
            </p:extLst>
          </p:nvPr>
        </p:nvGraphicFramePr>
        <p:xfrm>
          <a:off x="179512" y="6021288"/>
          <a:ext cx="1758950" cy="615950"/>
        </p:xfrm>
        <a:graphic>
          <a:graphicData uri="http://schemas.openxmlformats.org/presentationml/2006/ole">
            <mc:AlternateContent xmlns:mc="http://schemas.openxmlformats.org/markup-compatibility/2006">
              <mc:Choice xmlns:v="urn:schemas-microsoft-com:vml" Requires="v">
                <p:oleObj spid="_x0000_s1047" r:id="rId4" imgW="6433759" imgH="2454762" progId="">
                  <p:embed/>
                </p:oleObj>
              </mc:Choice>
              <mc:Fallback>
                <p:oleObj r:id="rId4" imgW="6433759" imgH="245476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6021288"/>
                        <a:ext cx="1758950"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28596" y="1714488"/>
            <a:ext cx="8229600" cy="3429023"/>
          </a:xfrm>
          <a:noFill/>
          <a:ln>
            <a:noFill/>
          </a:ln>
        </p:spPr>
        <p:style>
          <a:lnRef idx="2">
            <a:schemeClr val="dk1"/>
          </a:lnRef>
          <a:fillRef idx="1">
            <a:schemeClr val="lt1"/>
          </a:fillRef>
          <a:effectRef idx="0">
            <a:schemeClr val="dk1"/>
          </a:effectRef>
          <a:fontRef idx="minor">
            <a:schemeClr val="dk1"/>
          </a:fontRef>
        </p:style>
        <p:txBody>
          <a:bodyPr>
            <a:normAutofit/>
          </a:bodyPr>
          <a:lstStyle/>
          <a:p>
            <a:r>
              <a:rPr lang="pt-PT" dirty="0" smtClean="0"/>
              <a:t> </a:t>
            </a:r>
            <a:r>
              <a:rPr lang="en-GB" dirty="0" smtClean="0"/>
              <a:t>According to the LDC -  Consumer Protection Law, the patient is a consumer who provides for a service,	</a:t>
            </a:r>
            <a:br>
              <a:rPr lang="en-GB" dirty="0" smtClean="0"/>
            </a:br>
            <a:endParaRPr lang="en-GB" dirty="0" smtClean="0"/>
          </a:p>
          <a:p>
            <a:r>
              <a:rPr lang="en-US" dirty="0" smtClean="0"/>
              <a:t>the physician, is the supplier that develops activities of providing services;</a:t>
            </a:r>
            <a:br>
              <a:rPr lang="en-US" dirty="0" smtClean="0"/>
            </a:br>
            <a:endParaRPr lang="en-US" dirty="0" smtClean="0"/>
          </a:p>
          <a:p>
            <a:r>
              <a:rPr lang="en-US" dirty="0" smtClean="0"/>
              <a:t>And the medical act, an activity for remuneration to individuals or legal……..</a:t>
            </a:r>
          </a:p>
          <a:p>
            <a:pPr marL="0" indent="0">
              <a:buNone/>
            </a:pPr>
            <a:endParaRPr lang="pt-PT" dirty="0"/>
          </a:p>
        </p:txBody>
      </p:sp>
      <p:sp>
        <p:nvSpPr>
          <p:cNvPr id="3" name="Título 2"/>
          <p:cNvSpPr>
            <a:spLocks noGrp="1"/>
          </p:cNvSpPr>
          <p:nvPr>
            <p:ph type="title"/>
          </p:nvPr>
        </p:nvSpPr>
        <p:spPr>
          <a:effectLst/>
        </p:spPr>
        <p:txBody>
          <a:bodyPr/>
          <a:lstStyle/>
          <a:p>
            <a:r>
              <a:rPr lang="pt-PT" b="1" dirty="0" smtClean="0">
                <a:solidFill>
                  <a:srgbClr val="000000"/>
                </a:solidFill>
              </a:rPr>
              <a:t>CONCEPTS</a:t>
            </a:r>
            <a:endParaRPr lang="pt-PT" b="1" dirty="0">
              <a:solidFill>
                <a:srgbClr val="000000"/>
              </a:solidFill>
            </a:endParaRPr>
          </a:p>
        </p:txBody>
      </p:sp>
      <p:graphicFrame>
        <p:nvGraphicFramePr>
          <p:cNvPr id="4" name="Object 2"/>
          <p:cNvGraphicFramePr>
            <a:graphicFrameLocks noChangeAspect="1"/>
          </p:cNvGraphicFramePr>
          <p:nvPr>
            <p:extLst>
              <p:ext uri="{D42A27DB-BD31-4B8C-83A1-F6EECF244321}">
                <p14:modId xmlns:p14="http://schemas.microsoft.com/office/powerpoint/2010/main" val="1604418199"/>
              </p:ext>
            </p:extLst>
          </p:nvPr>
        </p:nvGraphicFramePr>
        <p:xfrm>
          <a:off x="179512" y="6093296"/>
          <a:ext cx="1758950" cy="615950"/>
        </p:xfrm>
        <a:graphic>
          <a:graphicData uri="http://schemas.openxmlformats.org/presentationml/2006/ole">
            <mc:AlternateContent xmlns:mc="http://schemas.openxmlformats.org/markup-compatibility/2006">
              <mc:Choice xmlns:v="urn:schemas-microsoft-com:vml" Requires="v">
                <p:oleObj spid="_x0000_s49175" r:id="rId3" imgW="6433759" imgH="2454762" progId="">
                  <p:embed/>
                </p:oleObj>
              </mc:Choice>
              <mc:Fallback>
                <p:oleObj r:id="rId3" imgW="6433759" imgH="245476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6093296"/>
                        <a:ext cx="1758950"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827584" y="1556792"/>
            <a:ext cx="7408333" cy="4536504"/>
          </a:xfrm>
        </p:spPr>
        <p:txBody>
          <a:bodyPr>
            <a:noAutofit/>
          </a:bodyPr>
          <a:lstStyle/>
          <a:p>
            <a:pPr algn="just"/>
            <a:r>
              <a:rPr lang="en-US" sz="2400" dirty="0" smtClean="0">
                <a:solidFill>
                  <a:srgbClr val="000000"/>
                </a:solidFill>
              </a:rPr>
              <a:t>The relation between doctor and patient is a consumer relationship (contract of service provider) and in cases of injury (medical error), the professional who acts with imprudence, malpractice or negligence can respond according to the Protection Act consumer.</a:t>
            </a:r>
            <a:br>
              <a:rPr lang="en-US" sz="2400" dirty="0" smtClean="0">
                <a:solidFill>
                  <a:srgbClr val="000000"/>
                </a:solidFill>
              </a:rPr>
            </a:br>
            <a:endParaRPr lang="en-US" sz="2400" dirty="0" smtClean="0">
              <a:solidFill>
                <a:srgbClr val="000000"/>
              </a:solidFill>
            </a:endParaRPr>
          </a:p>
          <a:p>
            <a:pPr algn="just"/>
            <a:r>
              <a:rPr lang="en-US" dirty="0" smtClean="0">
                <a:solidFill>
                  <a:srgbClr val="000000"/>
                </a:solidFill>
              </a:rPr>
              <a:t>The </a:t>
            </a:r>
            <a:r>
              <a:rPr lang="en-US" dirty="0">
                <a:solidFill>
                  <a:srgbClr val="000000"/>
                </a:solidFill>
              </a:rPr>
              <a:t>professional and the institution incurs in the obligation to repair damaged caused to patients, so the technical competence and ethical rigor and ethics are decisive and fundamental in the provision of health services (public and private).</a:t>
            </a:r>
            <a:endParaRPr lang="pt-PT" dirty="0">
              <a:solidFill>
                <a:srgbClr val="000000"/>
              </a:solidFill>
            </a:endParaRPr>
          </a:p>
          <a:p>
            <a:pPr marL="0" indent="0" algn="just">
              <a:buNone/>
            </a:pPr>
            <a:r>
              <a:rPr lang="pt-PT" sz="2400" dirty="0" smtClean="0"/>
              <a:t>	</a:t>
            </a:r>
          </a:p>
          <a:p>
            <a:pPr>
              <a:buNone/>
            </a:pPr>
            <a:endParaRPr lang="pt-PT" sz="2400" dirty="0" smtClean="0"/>
          </a:p>
          <a:p>
            <a:pPr>
              <a:buNone/>
            </a:pPr>
            <a:endParaRPr lang="pt-PT" sz="2400" dirty="0" smtClean="0"/>
          </a:p>
          <a:p>
            <a:pPr>
              <a:buNone/>
            </a:pPr>
            <a:endParaRPr lang="pt-PT" sz="2400" dirty="0" smtClean="0"/>
          </a:p>
          <a:p>
            <a:pPr>
              <a:buNone/>
            </a:pPr>
            <a:endParaRPr lang="pt-PT" sz="2400" dirty="0" smtClean="0"/>
          </a:p>
          <a:p>
            <a:pPr>
              <a:buNone/>
            </a:pPr>
            <a:endParaRPr lang="pt-PT" sz="2400" dirty="0" smtClean="0"/>
          </a:p>
          <a:p>
            <a:pPr>
              <a:buNone/>
            </a:pPr>
            <a:endParaRPr lang="pt-PT" sz="2400" dirty="0" smtClean="0"/>
          </a:p>
          <a:p>
            <a:pPr algn="just">
              <a:buNone/>
            </a:pPr>
            <a:r>
              <a:rPr lang="pt-PT" sz="2400" dirty="0" smtClean="0">
                <a:latin typeface="Bell MT" pitchFamily="18" charset="0"/>
              </a:rPr>
              <a:t>.</a:t>
            </a:r>
          </a:p>
        </p:txBody>
      </p:sp>
      <p:sp>
        <p:nvSpPr>
          <p:cNvPr id="3" name="Título 2"/>
          <p:cNvSpPr>
            <a:spLocks noGrp="1"/>
          </p:cNvSpPr>
          <p:nvPr>
            <p:ph type="title"/>
          </p:nvPr>
        </p:nvSpPr>
        <p:spPr>
          <a:xfrm>
            <a:off x="428596" y="428604"/>
            <a:ext cx="8319868" cy="654032"/>
          </a:xfrm>
          <a:noFill/>
          <a:ln>
            <a:noFill/>
          </a:ln>
          <a:effectLst/>
        </p:spPr>
        <p:style>
          <a:lnRef idx="1">
            <a:schemeClr val="accent3"/>
          </a:lnRef>
          <a:fillRef idx="2">
            <a:schemeClr val="accent3"/>
          </a:fillRef>
          <a:effectRef idx="1">
            <a:schemeClr val="accent3"/>
          </a:effectRef>
          <a:fontRef idx="minor">
            <a:schemeClr val="dk1"/>
          </a:fontRef>
        </p:style>
        <p:txBody>
          <a:bodyPr>
            <a:noAutofit/>
          </a:bodyPr>
          <a:lstStyle/>
          <a:p>
            <a:r>
              <a:rPr lang="pt-PT" sz="2800" b="1" dirty="0" smtClean="0"/>
              <a:t>IS THERE RELATIONSHIP BETWEEN HEALTH AND CONSUPTION?</a:t>
            </a:r>
            <a:endParaRPr lang="pt-PT" sz="2800" b="1" dirty="0"/>
          </a:p>
        </p:txBody>
      </p:sp>
      <p:graphicFrame>
        <p:nvGraphicFramePr>
          <p:cNvPr id="4" name="Object 2"/>
          <p:cNvGraphicFramePr>
            <a:graphicFrameLocks noChangeAspect="1"/>
          </p:cNvGraphicFramePr>
          <p:nvPr>
            <p:extLst>
              <p:ext uri="{D42A27DB-BD31-4B8C-83A1-F6EECF244321}">
                <p14:modId xmlns:p14="http://schemas.microsoft.com/office/powerpoint/2010/main" val="2779342754"/>
              </p:ext>
            </p:extLst>
          </p:nvPr>
        </p:nvGraphicFramePr>
        <p:xfrm>
          <a:off x="251520" y="6093296"/>
          <a:ext cx="1758950" cy="543942"/>
        </p:xfrm>
        <a:graphic>
          <a:graphicData uri="http://schemas.openxmlformats.org/presentationml/2006/ole">
            <mc:AlternateContent xmlns:mc="http://schemas.openxmlformats.org/markup-compatibility/2006">
              <mc:Choice xmlns:v="urn:schemas-microsoft-com:vml" Requires="v">
                <p:oleObj spid="_x0000_s50198" r:id="rId3" imgW="6433759" imgH="2454762" progId="">
                  <p:embed/>
                </p:oleObj>
              </mc:Choice>
              <mc:Fallback>
                <p:oleObj r:id="rId3" imgW="6433759" imgH="245476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6093296"/>
                        <a:ext cx="1758950" cy="543942"/>
                      </a:xfrm>
                      <a:prstGeom prst="rect">
                        <a:avLst/>
                      </a:prstGeom>
                      <a:noFill/>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liente\Pictures\evento\imagesCA4M8H45.jpg"/>
          <p:cNvPicPr>
            <a:picLocks noChangeAspect="1" noChangeArrowheads="1"/>
          </p:cNvPicPr>
          <p:nvPr/>
        </p:nvPicPr>
        <p:blipFill>
          <a:blip r:embed="rId3" cstate="print"/>
          <a:srcRect/>
          <a:stretch>
            <a:fillRect/>
          </a:stretch>
        </p:blipFill>
        <p:spPr bwMode="auto">
          <a:xfrm>
            <a:off x="7596336" y="5013176"/>
            <a:ext cx="1368152" cy="1615448"/>
          </a:xfrm>
          <a:prstGeom prst="rect">
            <a:avLst/>
          </a:prstGeom>
          <a:noFill/>
        </p:spPr>
      </p:pic>
      <p:sp>
        <p:nvSpPr>
          <p:cNvPr id="2" name="Espaço Reservado para Conteúdo 1"/>
          <p:cNvSpPr>
            <a:spLocks noGrp="1"/>
          </p:cNvSpPr>
          <p:nvPr>
            <p:ph idx="1"/>
          </p:nvPr>
        </p:nvSpPr>
        <p:spPr>
          <a:xfrm>
            <a:off x="500034" y="928671"/>
            <a:ext cx="7888390" cy="4948602"/>
          </a:xfrm>
        </p:spPr>
        <p:txBody>
          <a:bodyPr>
            <a:normAutofit fontScale="92500" lnSpcReduction="20000"/>
          </a:bodyPr>
          <a:lstStyle/>
          <a:p>
            <a:r>
              <a:rPr lang="en-GB" sz="2600" dirty="0" smtClean="0">
                <a:solidFill>
                  <a:srgbClr val="000000"/>
                </a:solidFill>
                <a:latin typeface="Bell MT" pitchFamily="18" charset="0"/>
              </a:rPr>
              <a:t>Be treated with respect for human dignity and have privacy in the provision of any medical procedure</a:t>
            </a:r>
          </a:p>
          <a:p>
            <a:r>
              <a:rPr lang="en-GB" sz="2600" dirty="0" smtClean="0">
                <a:solidFill>
                  <a:srgbClr val="000000"/>
                </a:solidFill>
                <a:latin typeface="Bell MT" pitchFamily="18" charset="0"/>
              </a:rPr>
              <a:t>Demand respect for their cultural beliefs, philosophical and religious. (Article 41)</a:t>
            </a:r>
          </a:p>
          <a:p>
            <a:r>
              <a:rPr lang="en-GB" sz="2600" dirty="0" smtClean="0">
                <a:solidFill>
                  <a:srgbClr val="000000"/>
                </a:solidFill>
                <a:latin typeface="Bell MT" pitchFamily="18" charset="0"/>
              </a:rPr>
              <a:t>Receive care appropriate to their state of health, in the context of preventive, curative, rehabilitative and terminals and continuing care. (Article 77)</a:t>
            </a:r>
          </a:p>
          <a:p>
            <a:r>
              <a:rPr lang="en-GB" sz="2600" dirty="0" smtClean="0">
                <a:solidFill>
                  <a:srgbClr val="000000"/>
                </a:solidFill>
                <a:latin typeface="Bell MT" pitchFamily="18" charset="0"/>
              </a:rPr>
              <a:t>Be informed about their health status, about the existing health services, skills and levels of care. (Article 40)</a:t>
            </a:r>
          </a:p>
          <a:p>
            <a:r>
              <a:rPr lang="en-GB" sz="2600" dirty="0" smtClean="0">
                <a:solidFill>
                  <a:srgbClr val="000000"/>
                </a:solidFill>
                <a:latin typeface="Bell MT" pitchFamily="18" charset="0"/>
              </a:rPr>
              <a:t>Give their consent or not, before any medical procedure or participation in research or clinical trials.</a:t>
            </a:r>
          </a:p>
          <a:p>
            <a:r>
              <a:rPr lang="en-GB" sz="2600" dirty="0" smtClean="0">
                <a:solidFill>
                  <a:srgbClr val="000000"/>
                </a:solidFill>
                <a:latin typeface="Bell MT" pitchFamily="18" charset="0"/>
              </a:rPr>
              <a:t>Get confidentiality of all clinical information and identifying elements concerning him</a:t>
            </a:r>
          </a:p>
          <a:p>
            <a:r>
              <a:rPr lang="en-GB" sz="2600" dirty="0" smtClean="0">
                <a:solidFill>
                  <a:srgbClr val="000000"/>
                </a:solidFill>
                <a:latin typeface="Bell MT" pitchFamily="18" charset="0"/>
              </a:rPr>
              <a:t>Having access to data recorded in their medical records, as well as suggestions, complaints and claims.</a:t>
            </a:r>
          </a:p>
          <a:p>
            <a:endParaRPr lang="pt-PT" sz="2400" dirty="0" smtClean="0">
              <a:latin typeface="Bell MT" pitchFamily="18" charset="0"/>
            </a:endParaRPr>
          </a:p>
          <a:p>
            <a:endParaRPr lang="pt-PT" dirty="0"/>
          </a:p>
        </p:txBody>
      </p:sp>
      <p:sp>
        <p:nvSpPr>
          <p:cNvPr id="3" name="Título 2"/>
          <p:cNvSpPr>
            <a:spLocks noGrp="1"/>
          </p:cNvSpPr>
          <p:nvPr>
            <p:ph type="title"/>
          </p:nvPr>
        </p:nvSpPr>
        <p:spPr>
          <a:xfrm>
            <a:off x="2411760" y="332656"/>
            <a:ext cx="3757610" cy="654032"/>
          </a:xfrm>
          <a:noFill/>
          <a:ln>
            <a:noFill/>
          </a:ln>
          <a:effectLst/>
        </p:spPr>
        <p:style>
          <a:lnRef idx="1">
            <a:schemeClr val="accent3"/>
          </a:lnRef>
          <a:fillRef idx="2">
            <a:schemeClr val="accent3"/>
          </a:fillRef>
          <a:effectRef idx="1">
            <a:schemeClr val="accent3"/>
          </a:effectRef>
          <a:fontRef idx="minor">
            <a:schemeClr val="dk1"/>
          </a:fontRef>
        </p:style>
        <p:txBody>
          <a:bodyPr>
            <a:normAutofit/>
          </a:bodyPr>
          <a:lstStyle/>
          <a:p>
            <a:r>
              <a:rPr lang="pt-PT" sz="3200" b="1" dirty="0" smtClean="0"/>
              <a:t>Patients </a:t>
            </a:r>
            <a:r>
              <a:rPr lang="pt-PT" sz="3200" b="1" dirty="0" err="1" smtClean="0"/>
              <a:t>Rights</a:t>
            </a:r>
            <a:endParaRPr lang="pt-PT" sz="3200" b="1" dirty="0"/>
          </a:p>
        </p:txBody>
      </p:sp>
      <p:graphicFrame>
        <p:nvGraphicFramePr>
          <p:cNvPr id="5" name="Object 2"/>
          <p:cNvGraphicFramePr>
            <a:graphicFrameLocks noChangeAspect="1"/>
          </p:cNvGraphicFramePr>
          <p:nvPr>
            <p:extLst>
              <p:ext uri="{D42A27DB-BD31-4B8C-83A1-F6EECF244321}">
                <p14:modId xmlns:p14="http://schemas.microsoft.com/office/powerpoint/2010/main" val="233430150"/>
              </p:ext>
            </p:extLst>
          </p:nvPr>
        </p:nvGraphicFramePr>
        <p:xfrm>
          <a:off x="251520" y="6021288"/>
          <a:ext cx="1758950" cy="615950"/>
        </p:xfrm>
        <a:graphic>
          <a:graphicData uri="http://schemas.openxmlformats.org/presentationml/2006/ole">
            <mc:AlternateContent xmlns:mc="http://schemas.openxmlformats.org/markup-compatibility/2006">
              <mc:Choice xmlns:v="urn:schemas-microsoft-com:vml" Requires="v">
                <p:oleObj spid="_x0000_s59394" r:id="rId4" imgW="6433759" imgH="2454762" progId="">
                  <p:embed/>
                </p:oleObj>
              </mc:Choice>
              <mc:Fallback>
                <p:oleObj r:id="rId4" imgW="6433759" imgH="245476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6021288"/>
                        <a:ext cx="1758950"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Users\Cliente\Pictures\evento\imagesCAO21EBE.jpg"/>
          <p:cNvPicPr>
            <a:picLocks noChangeAspect="1" noChangeArrowheads="1"/>
          </p:cNvPicPr>
          <p:nvPr/>
        </p:nvPicPr>
        <p:blipFill>
          <a:blip r:embed="rId3" cstate="print"/>
          <a:srcRect t="3605"/>
          <a:stretch>
            <a:fillRect/>
          </a:stretch>
        </p:blipFill>
        <p:spPr bwMode="auto">
          <a:xfrm>
            <a:off x="5929322" y="4581128"/>
            <a:ext cx="2786082" cy="2087139"/>
          </a:xfrm>
          <a:prstGeom prst="rect">
            <a:avLst/>
          </a:prstGeom>
          <a:noFill/>
        </p:spPr>
      </p:pic>
      <p:sp>
        <p:nvSpPr>
          <p:cNvPr id="2" name="Espaço Reservado para Conteúdo 1"/>
          <p:cNvSpPr>
            <a:spLocks noGrp="1"/>
          </p:cNvSpPr>
          <p:nvPr>
            <p:ph idx="1"/>
          </p:nvPr>
        </p:nvSpPr>
        <p:spPr>
          <a:xfrm>
            <a:off x="395536" y="1124744"/>
            <a:ext cx="8229600" cy="3778804"/>
          </a:xfrm>
        </p:spPr>
        <p:txBody>
          <a:bodyPr>
            <a:noAutofit/>
          </a:bodyPr>
          <a:lstStyle/>
          <a:p>
            <a:pPr algn="just"/>
            <a:r>
              <a:rPr lang="en-GB" sz="2200" dirty="0" smtClean="0">
                <a:solidFill>
                  <a:srgbClr val="000000"/>
                </a:solidFill>
              </a:rPr>
              <a:t>Ensure their health.</a:t>
            </a:r>
          </a:p>
          <a:p>
            <a:pPr algn="just"/>
            <a:r>
              <a:rPr lang="en-GB" sz="2200" dirty="0" smtClean="0">
                <a:solidFill>
                  <a:srgbClr val="000000"/>
                </a:solidFill>
              </a:rPr>
              <a:t>Provide to health professionals all the information necessary to obtain a correct diagnostic and appropriate treatment.</a:t>
            </a:r>
          </a:p>
          <a:p>
            <a:pPr algn="just"/>
            <a:r>
              <a:rPr lang="en-GB" sz="2200" dirty="0" smtClean="0">
                <a:solidFill>
                  <a:srgbClr val="000000"/>
                </a:solidFill>
              </a:rPr>
              <a:t>Respect the rights of other patients and the operating rules of health services.</a:t>
            </a:r>
          </a:p>
          <a:p>
            <a:pPr algn="just"/>
            <a:r>
              <a:rPr lang="en-GB" sz="2200" dirty="0" smtClean="0">
                <a:solidFill>
                  <a:srgbClr val="000000"/>
                </a:solidFill>
              </a:rPr>
              <a:t>Collaborate with health professionals, respecting the indications that are recommended.</a:t>
            </a:r>
          </a:p>
          <a:p>
            <a:pPr algn="just"/>
            <a:r>
              <a:rPr lang="en-GB" sz="2200" dirty="0" smtClean="0">
                <a:solidFill>
                  <a:srgbClr val="000000"/>
                </a:solidFill>
              </a:rPr>
              <a:t>Use health services appropriately and to collaborate actively in reducing unnecessary expenses.</a:t>
            </a:r>
          </a:p>
          <a:p>
            <a:pPr marL="0" lvl="0" indent="0" algn="just" fontAlgn="base">
              <a:spcBef>
                <a:spcPct val="0"/>
              </a:spcBef>
              <a:spcAft>
                <a:spcPct val="0"/>
              </a:spcAft>
              <a:buClrTx/>
              <a:buSzTx/>
              <a:buNone/>
            </a:pPr>
            <a:endParaRPr lang="pt-PT" sz="1100" dirty="0">
              <a:latin typeface="Bell MT" pitchFamily="18" charset="0"/>
            </a:endParaRPr>
          </a:p>
        </p:txBody>
      </p:sp>
      <p:sp>
        <p:nvSpPr>
          <p:cNvPr id="3" name="Título 2"/>
          <p:cNvSpPr>
            <a:spLocks noGrp="1"/>
          </p:cNvSpPr>
          <p:nvPr>
            <p:ph type="title"/>
          </p:nvPr>
        </p:nvSpPr>
        <p:spPr>
          <a:xfrm>
            <a:off x="2339752" y="260648"/>
            <a:ext cx="4257676" cy="654032"/>
          </a:xfrm>
          <a:noFill/>
          <a:ln>
            <a:noFill/>
          </a:ln>
          <a:effectLst/>
        </p:spPr>
        <p:style>
          <a:lnRef idx="1">
            <a:schemeClr val="accent3"/>
          </a:lnRef>
          <a:fillRef idx="2">
            <a:schemeClr val="accent3"/>
          </a:fillRef>
          <a:effectRef idx="1">
            <a:schemeClr val="accent3"/>
          </a:effectRef>
          <a:fontRef idx="minor">
            <a:schemeClr val="dk1"/>
          </a:fontRef>
        </p:style>
        <p:txBody>
          <a:bodyPr>
            <a:normAutofit/>
          </a:bodyPr>
          <a:lstStyle/>
          <a:p>
            <a:r>
              <a:rPr lang="pt-PT" sz="3600" b="1" dirty="0" smtClean="0"/>
              <a:t>Patients Duties</a:t>
            </a:r>
            <a:endParaRPr lang="pt-PT" sz="3600" b="1" dirty="0"/>
          </a:p>
        </p:txBody>
      </p:sp>
      <p:graphicFrame>
        <p:nvGraphicFramePr>
          <p:cNvPr id="5" name="Object 2"/>
          <p:cNvGraphicFramePr>
            <a:graphicFrameLocks noChangeAspect="1"/>
          </p:cNvGraphicFramePr>
          <p:nvPr>
            <p:extLst>
              <p:ext uri="{D42A27DB-BD31-4B8C-83A1-F6EECF244321}">
                <p14:modId xmlns:p14="http://schemas.microsoft.com/office/powerpoint/2010/main" val="2743499385"/>
              </p:ext>
            </p:extLst>
          </p:nvPr>
        </p:nvGraphicFramePr>
        <p:xfrm>
          <a:off x="179512" y="6093296"/>
          <a:ext cx="1758950" cy="615950"/>
        </p:xfrm>
        <a:graphic>
          <a:graphicData uri="http://schemas.openxmlformats.org/presentationml/2006/ole">
            <mc:AlternateContent xmlns:mc="http://schemas.openxmlformats.org/markup-compatibility/2006">
              <mc:Choice xmlns:v="urn:schemas-microsoft-com:vml" Requires="v">
                <p:oleObj spid="_x0000_s60418" r:id="rId4" imgW="6433759" imgH="2454762" progId="">
                  <p:embed/>
                </p:oleObj>
              </mc:Choice>
              <mc:Fallback>
                <p:oleObj r:id="rId4" imgW="6433759" imgH="245476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6093296"/>
                        <a:ext cx="1758950"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1198</TotalTime>
  <Words>1007</Words>
  <Application>Microsoft Macintosh PowerPoint</Application>
  <PresentationFormat>On-screen Show (4:3)</PresentationFormat>
  <Paragraphs>101</Paragraphs>
  <Slides>17</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Waveform</vt:lpstr>
      <vt:lpstr>Imagen</vt:lpstr>
      <vt:lpstr>PowerPoint Presentation</vt:lpstr>
      <vt:lpstr>INTRODUCTION</vt:lpstr>
      <vt:lpstr>WHO IS INADEC?</vt:lpstr>
      <vt:lpstr>WHAT IT DOES?</vt:lpstr>
      <vt:lpstr>WHO IS A CONSUMER?</vt:lpstr>
      <vt:lpstr>CONCEPTS</vt:lpstr>
      <vt:lpstr>IS THERE RELATIONSHIP BETWEEN HEALTH AND CONSUPTION?</vt:lpstr>
      <vt:lpstr>Patients Rights</vt:lpstr>
      <vt:lpstr>Patients Duties</vt:lpstr>
      <vt:lpstr>Pharmaceutical Merger Reviews and Enforcement issues</vt:lpstr>
      <vt:lpstr>Pharmaceutical Merger Reviews and Enforcement issues ( CONT……</vt:lpstr>
      <vt:lpstr>Cont…….</vt:lpstr>
      <vt:lpstr>TO ERR IS HUMAN, BUT.......</vt:lpstr>
      <vt:lpstr>Thursday, April 12, 2012? Angola. For when the criminal liability of doctors who commit medical errors? (title of this blog)?</vt:lpstr>
      <vt:lpstr>CHALLENGES/PERSPECTIVES</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suzana Ferreira</cp:lastModifiedBy>
  <cp:revision>95</cp:revision>
  <cp:lastPrinted>2013-08-15T12:51:00Z</cp:lastPrinted>
  <dcterms:created xsi:type="dcterms:W3CDTF">2013-03-21T12:14:07Z</dcterms:created>
  <dcterms:modified xsi:type="dcterms:W3CDTF">2013-08-27T10:23:43Z</dcterms:modified>
</cp:coreProperties>
</file>