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70" r:id="rId3"/>
    <p:sldId id="365" r:id="rId4"/>
    <p:sldId id="357" r:id="rId5"/>
    <p:sldId id="372" r:id="rId6"/>
    <p:sldId id="373" r:id="rId7"/>
    <p:sldId id="374" r:id="rId8"/>
    <p:sldId id="375" r:id="rId9"/>
    <p:sldId id="376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0C0C0"/>
    <a:srgbClr val="777777"/>
    <a:srgbClr val="99CC00"/>
    <a:srgbClr val="CCFF66"/>
    <a:srgbClr val="CCFF33"/>
    <a:srgbClr val="FFFF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1062" autoAdjust="0"/>
  </p:normalViewPr>
  <p:slideViewPr>
    <p:cSldViewPr snapToGrid="0">
      <p:cViewPr>
        <p:scale>
          <a:sx n="75" d="100"/>
          <a:sy n="75" d="100"/>
        </p:scale>
        <p:origin x="-902" y="394"/>
      </p:cViewPr>
      <p:guideLst>
        <p:guide orient="horz" pos="2314"/>
        <p:guide orient="horz" pos="3518"/>
        <p:guide pos="432"/>
        <p:guide pos="288"/>
        <p:guide pos="54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32" y="1190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5" descr="tia_word_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613775"/>
            <a:ext cx="1371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771855" y="8740775"/>
            <a:ext cx="3570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November 2012 </a:t>
            </a:r>
            <a:r>
              <a:rPr lang="en-US" sz="1000" b="0" dirty="0" smtClean="0">
                <a:solidFill>
                  <a:srgbClr val="006699"/>
                </a:solidFill>
              </a:rPr>
              <a:t>|</a:t>
            </a:r>
            <a:r>
              <a:rPr lang="en-US" sz="1000" b="0" dirty="0" smtClean="0">
                <a:solidFill>
                  <a:schemeClr val="tx1"/>
                </a:solidFill>
              </a:rPr>
              <a:t> Page </a:t>
            </a:r>
            <a:fld id="{FD94A3AC-696F-4A61-A34F-0F0905380CD9}" type="slidenum">
              <a:rPr lang="en-US" sz="1000" b="0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000" b="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FTC Enforceable Codes of Conduct Panel </a:t>
            </a:r>
            <a:r>
              <a:rPr lang="en-US" sz="1000" b="0" dirty="0" smtClean="0">
                <a:solidFill>
                  <a:srgbClr val="006699"/>
                </a:solidFill>
              </a:rPr>
              <a:t>| Washington, DC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021138"/>
          </a:xfrm>
          <a:prstGeom prst="rect">
            <a:avLst/>
          </a:prstGeom>
          <a:noFill/>
          <a:ln w="9525">
            <a:solidFill>
              <a:srgbClr val="4D4D4D"/>
            </a:solidFill>
            <a:miter lim="800000"/>
            <a:headEnd/>
            <a:tailEnd/>
          </a:ln>
        </p:spPr>
        <p:txBody>
          <a:bodyPr vert="horz" wrap="square" lIns="92397" tIns="46199" rIns="92397" bIns="461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24580" name="Picture 15" descr="tia_word_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613775"/>
            <a:ext cx="1371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776663" y="8740775"/>
            <a:ext cx="356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November 2012 </a:t>
            </a:r>
            <a:r>
              <a:rPr lang="en-US" sz="1000" b="0" dirty="0">
                <a:solidFill>
                  <a:srgbClr val="006699"/>
                </a:solidFill>
              </a:rPr>
              <a:t>|</a:t>
            </a:r>
            <a:r>
              <a:rPr lang="en-US" sz="1000" b="0" dirty="0">
                <a:solidFill>
                  <a:schemeClr val="tx1"/>
                </a:solidFill>
              </a:rPr>
              <a:t> Page </a:t>
            </a:r>
            <a:fld id="{A3DCABBF-C661-40C9-97EE-F5E3EB6D424E}" type="slidenum">
              <a:rPr lang="en-US" sz="1000" b="0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000" b="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FTC Enforceable Codes of Conduct Panel  Washington, DC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TIA and the toy industry have a long history of leadership in toy safety, dating back to the 1930s, and working with a number of partners in this regard.</a:t>
            </a:r>
          </a:p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In the 1970s, industry helped develop the first comprehensive toy safety standard.</a:t>
            </a:r>
          </a:p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Continue to lead technical committee on toy safety today.  </a:t>
            </a:r>
          </a:p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And we do consumer outreach to consumers to provide guidance on selecting toys and ensuring safe play.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685800" y="2209800"/>
            <a:ext cx="7772400" cy="312420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08000">
            <a:solidFill>
              <a:srgbClr val="00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99CC00"/>
              </a:buClr>
              <a:buFont typeface="Wingdings" pitchFamily="2" charset="2"/>
              <a:buNone/>
              <a:defRPr/>
            </a:pPr>
            <a:endParaRPr lang="en-US"/>
          </a:p>
        </p:txBody>
      </p:sp>
      <p:pic>
        <p:nvPicPr>
          <p:cNvPr id="6" name="Picture 15" descr="tia_word_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609600"/>
            <a:ext cx="32004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43" name="Rectangle 1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06625"/>
            <a:ext cx="7772400" cy="3111500"/>
          </a:xfrm>
        </p:spPr>
        <p:txBody>
          <a:bodyPr/>
          <a:lstStyle>
            <a:lvl1pPr algn="ctr">
              <a:defRPr sz="2800" smtClean="0">
                <a:latin typeface="Calibri" pitchFamily="34" charset="0"/>
                <a:ea typeface="ＭＳ Ｐゴシック" pitchFamily="34" charset="-128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</a:p>
        </p:txBody>
      </p:sp>
      <p:sp>
        <p:nvSpPr>
          <p:cNvPr id="1208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324475"/>
            <a:ext cx="6400800" cy="114935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000" smtClean="0">
                <a:latin typeface="Calibri" pitchFamily="34" charset="0"/>
                <a:ea typeface="ＭＳ Ｐゴシック" pitchFamily="34" charset="-128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0668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Rectangle 2"/>
          <p:cNvSpPr>
            <a:spLocks noChangeArrowheads="1"/>
          </p:cNvSpPr>
          <p:nvPr userDrawn="1"/>
        </p:nvSpPr>
        <p:spPr bwMode="gray">
          <a:xfrm>
            <a:off x="0" y="0"/>
            <a:ext cx="9144000" cy="914400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gray">
          <a:xfrm>
            <a:off x="8656638" y="6370638"/>
            <a:ext cx="411162" cy="41116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fld id="{F6E93F5F-4A41-41B1-9050-26E19E8A9F48}" type="slidenum">
              <a:rPr lang="en-US" sz="1200"/>
              <a:pPr algn="ctr">
                <a:defRPr/>
              </a:pPr>
              <a:t>‹#›</a:t>
            </a:fld>
            <a:endParaRPr lang="en-US" sz="1200"/>
          </a:p>
        </p:txBody>
      </p:sp>
      <p:pic>
        <p:nvPicPr>
          <p:cNvPr id="2054" name="Picture 15" descr="tia_word_color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gray">
          <a:xfrm>
            <a:off x="152400" y="6257925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2687674" y="6454775"/>
            <a:ext cx="6106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0" dirty="0" smtClean="0">
                <a:solidFill>
                  <a:srgbClr val="006699"/>
                </a:solidFill>
              </a:rPr>
              <a:t>2012 FTC Forum – Enforceable Codes of Conduct Washington, DC | November 2012</a:t>
            </a:r>
            <a:endParaRPr lang="en-US" sz="1200" b="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109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10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228600" indent="-228600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99CC00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  <a:ea typeface="ＭＳ Ｐゴシック" pitchFamily="-109" charset="-128"/>
          <a:cs typeface="+mn-cs"/>
        </a:defRPr>
      </a:lvl1pPr>
      <a:lvl2pPr marL="571500" indent="-228600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99CC00"/>
        </a:buClr>
        <a:buChar char="–"/>
        <a:defRPr sz="2100">
          <a:solidFill>
            <a:schemeClr val="tx1"/>
          </a:solidFill>
          <a:latin typeface="Arial" charset="0"/>
          <a:ea typeface="ＭＳ Ｐゴシック" pitchFamily="-109" charset="-128"/>
        </a:defRPr>
      </a:lvl2pPr>
      <a:lvl3pPr marL="914400" indent="-228600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99CC00"/>
        </a:buClr>
        <a:buChar char="•"/>
        <a:defRPr sz="2000">
          <a:solidFill>
            <a:schemeClr val="tx1"/>
          </a:solidFill>
          <a:latin typeface="Arial" charset="0"/>
          <a:ea typeface="ＭＳ Ｐゴシック" pitchFamily="-109" charset="-128"/>
        </a:defRPr>
      </a:lvl3pPr>
      <a:lvl4pPr marL="1257300" indent="-228600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99CC00"/>
        </a:buClr>
        <a:buChar char="–"/>
        <a:defRPr sz="2000">
          <a:solidFill>
            <a:schemeClr val="tx1"/>
          </a:solidFill>
          <a:latin typeface="Arial" charset="0"/>
          <a:ea typeface="ＭＳ Ｐゴシック" pitchFamily="-109" charset="-128"/>
        </a:defRPr>
      </a:lvl4pPr>
      <a:lvl5pPr marL="1600200" indent="-228600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99CC00"/>
        </a:buClr>
        <a:buChar char="»"/>
        <a:defRPr sz="2000">
          <a:solidFill>
            <a:schemeClr val="tx1"/>
          </a:solidFill>
          <a:latin typeface="Arial" charset="0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18" Type="http://schemas.openxmlformats.org/officeDocument/2006/relationships/image" Target="../media/image20.jpeg"/><Relationship Id="rId3" Type="http://schemas.openxmlformats.org/officeDocument/2006/relationships/image" Target="../media/image5.jpe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" Type="http://schemas.openxmlformats.org/officeDocument/2006/relationships/image" Target="../media/image4.jpeg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19" Type="http://schemas.openxmlformats.org/officeDocument/2006/relationships/image" Target="../media/image21.jpeg"/><Relationship Id="rId4" Type="http://schemas.openxmlformats.org/officeDocument/2006/relationships/image" Target="../media/image6.gif"/><Relationship Id="rId9" Type="http://schemas.openxmlformats.org/officeDocument/2006/relationships/image" Target="../media/image11.png"/><Relationship Id="rId1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sc.gov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ASTM F963 – A Unique Government / </a:t>
            </a:r>
            <a:r>
              <a:rPr lang="en-US" dirty="0" smtClean="0"/>
              <a:t>Industry</a:t>
            </a:r>
            <a:r>
              <a:rPr lang="en-US" dirty="0" smtClean="0"/>
              <a:t> 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smtClean="0"/>
              <a:t>Public Interest Partnership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2400" b="0" dirty="0" smtClean="0">
                <a:solidFill>
                  <a:schemeClr val="tx1"/>
                </a:solidFill>
              </a:rPr>
              <a:t>Alan P. Kaufman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>
                <a:solidFill>
                  <a:schemeClr val="tx1"/>
                </a:solidFill>
              </a:rPr>
              <a:t>Senior Vice-President, Technical Affairs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Toy Industry Association</a:t>
            </a:r>
            <a:endParaRPr lang="en-US" sz="2000" dirty="0"/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11200" y="5584825"/>
            <a:ext cx="7734300" cy="889000"/>
          </a:xfrm>
        </p:spPr>
        <p:txBody>
          <a:bodyPr/>
          <a:lstStyle/>
          <a:p>
            <a:r>
              <a:rPr lang="en-US" sz="1800" dirty="0" smtClean="0"/>
              <a:t>November 29, 2012</a:t>
            </a:r>
          </a:p>
          <a:p>
            <a:r>
              <a:rPr lang="en-US" sz="1800" dirty="0" smtClean="0"/>
              <a:t>Washington, DC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4"/>
          <p:cNvGrpSpPr/>
          <p:nvPr/>
        </p:nvGrpSpPr>
        <p:grpSpPr>
          <a:xfrm>
            <a:off x="0" y="914400"/>
            <a:ext cx="9144000" cy="5257800"/>
            <a:chOff x="0" y="914400"/>
            <a:chExt cx="9144000" cy="5257800"/>
          </a:xfrm>
        </p:grpSpPr>
        <p:pic>
          <p:nvPicPr>
            <p:cNvPr id="3073" name="Picture 8" descr="thumbnail.jpg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508000" y="1219200"/>
              <a:ext cx="8128000" cy="4953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93" name="Rectangle 292"/>
            <p:cNvSpPr/>
            <p:nvPr/>
          </p:nvSpPr>
          <p:spPr bwMode="auto">
            <a:xfrm>
              <a:off x="0" y="914400"/>
              <a:ext cx="9144000" cy="5178136"/>
            </a:xfrm>
            <a:prstGeom prst="rect">
              <a:avLst/>
            </a:prstGeom>
            <a:solidFill>
              <a:schemeClr val="bg1">
                <a:alpha val="4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99CC00"/>
                </a:buClr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Snapshot of the U.S. Toy Industry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59058" y="1731275"/>
            <a:ext cx="4630562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Average price of a toy is less than US$8.00</a:t>
            </a:r>
            <a:endParaRPr lang="en-US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81970" y="3227837"/>
            <a:ext cx="4364465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US$22.2 Billion in direct toy sales (2011)</a:t>
            </a:r>
            <a:endParaRPr lang="en-US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30875" y="2479556"/>
            <a:ext cx="4685835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 estimated 3 Billion units sold each year</a:t>
            </a:r>
            <a:endParaRPr lang="en-US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72953" y="3976118"/>
            <a:ext cx="6568529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Estimated 533,177 FTE toy industry jobs in the United States</a:t>
            </a:r>
            <a:endParaRPr lang="en-US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4757" y="4724400"/>
            <a:ext cx="5201296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Total annual economic impact of US$80.9 Billion</a:t>
            </a:r>
            <a:endParaRPr lang="en-US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 bwMode="auto">
          <a:xfrm>
            <a:off x="-1447800" y="914400"/>
            <a:ext cx="11963400" cy="5486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0" y="990600"/>
            <a:ext cx="9144000" cy="54102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dirty="0" smtClean="0"/>
              <a:t>Current TIA Membership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700" b="0" dirty="0" smtClean="0"/>
              <a:t>Toy Brands, Manufacturers, Licensors, Inventors, Mfr Reps, Retailers, Labs</a:t>
            </a:r>
            <a:br>
              <a:rPr lang="en-US" sz="1700" b="0" dirty="0" smtClean="0"/>
            </a:br>
            <a:r>
              <a:rPr lang="en-US" sz="1700" b="0" dirty="0" smtClean="0"/>
              <a:t>Founded 1916 – 550+ Members – 85% of North American Toys</a:t>
            </a:r>
            <a:endParaRPr lang="en-US" sz="1700" b="0" dirty="0"/>
          </a:p>
        </p:txBody>
      </p:sp>
      <p:sp>
        <p:nvSpPr>
          <p:cNvPr id="29698" name="AutoShape 2" descr="data:image/jpg;base64,/9j/4AAQSkZJRgABAQAAAQABAAD/2wBDAAkGBwgHBgkIBwgKCgkLDRYPDQwMDRsUFRAWIB0iIiAdHx8kKDQsJCYxJx8fLT0tMTU3Ojo6Iys/RD84QzQ5Ojf/2wBDAQoKCg0MDRoPDxo3JR8lNzc3Nzc3Nzc3Nzc3Nzc3Nzc3Nzc3Nzc3Nzc3Nzc3Nzc3Nzc3Nzc3Nzc3Nzc3Nzc3Nzf/wAARCACAAMoDASIAAhEBAxEB/8QAGwAAAgIDAQAAAAAAAAAAAAAAAAUGBwEDBAL/xABCEAABAwMBAwcLAwQABAcAAAABAgMEAAURBhIhMRMVQVFVlNEHIjI1NmFxdIGRshShsTNCUsEjNGLwFiVDRWNyc//EABoBAQACAwEAAAAAAAAAAAAAAAADBAECBQb/xAAvEQACAgIBAwIDCAIDAAAAAAAAAQIDBBEhBRIxQVETFGEGFSJxgZGh8BbBMkJS/9oADAMBAAIRAxEAPwC0LBZLU5Y7ctdshKUqK0STGRvOwPdTDmG0dlwe7I8KNOeoLb8o1+ApjQC7mG0dlwe7I8KOYbR2XB7sjwpjRQC7mG0dlwe7I8KOYbR2XB7sjwpjRQC7mG0dlwe7I8KOYbR2XB7sjwpjRQC7mG0dlwe7I8KOYbR2XB7sjwpgTisFWKA4OYrR2XB7sjwo5htHZcHuyPCu4LB4V6zQbF/MNo7Lg92R4Ucw2jsuD3ZHhTDNZoBdzDaOy4PdkeFHMNo7Lg92R4UxooBdzDaOy4PdkeFHMNo7Lg92R4UxooBdzDaOy4PdkeFHMNo7Lg92R4UxooBdzDaOy4PdkeFHMNo7Lg92R4UxooBdzDaOy4PdkeFHMNo7Lg92R4UxooBabFaMeq4PdkeFUxf4URF9uSUQ4wSmU6AAyncNs+6r4VwNUfqL2gufzbv5mgLg056gtvyjX4CmNLtOeoLb8o1+ApjQBRRRQBRRWCcDNYBnNYzS+ZdYsbIU5tLH9qa4FXiS6kuMxw2ynep51WEgdfVVWeZVGXant+y5JFVNrbWkb9R3tqyxUuFBekOq2GI6TvcV/oDpPRVcX29PLfS1eJsqTKc3ot0DKUpHvwf3Ua7r1dmZdzud3S4l+Nb2S1HKTlJITtKIPvJx8KjsJqVEgxDGV/5zeXCpySsZLaMZJHwGMD31Dk5Eu9wi9Jcfr5/RJGaq1KKlLnZ1M5ZPK8z3iCBvDzMgqUn34Ct9SOBrORaou3cnDcIa0KMeWgYXtgHzFjrOOP3qHuphRUOvC53KPJQkqalSXTsSCM5wOBGR1fet850OwLptI2OUtzUtaMY2HfO3+4nZH2qOm6cZrncX77/2ZnUmnpaaJ5ZdUz37vFh3SPHaRMSosKZWThQAOyonjuqZg7qo+fKeb0na5zTim5LEhvk3Enek+cj+DXO3rbUjeMXRxWP80IP+q62BVblVylxtNr9ijk3wx5KL29pMvmjNUrG8pGoGj/xVRnx1LZx+4Ip1B8qh3C4Wz4qYd/0R/urUsK6PoRRz6X6lmlYzjaH3rKTnpqHR9WWC8qGxLLEjA2W307BJzncTuz9aex57EVptlzlG8DALicA/XhXOnOdU+21aXuXYONi3B7G1FaGn23RtIWCPjW0HIqVNPlGWmj1RRRWTAUUUUBhXA1R+ovaC5/Nu/mavBXA1R+ovaC5/Nu/maAuDTnqC2/KNfgKY0u056gtvyjX4CmNAFYzWTWpxaUJUpZwAMmsN6B5kPtx21OPKCUjpNR6RcZVydLUMFtoeks7sDrJ6BWqVIeu80NNqwyDkdQA4k1AdY6n/AFZXarQsot6Dha0nBfV0k/8AT7q5tEbuqW9lT1WvL9/yJL7a8KvunzJ+ENrxq222olm2NpuEsbi+4SGkn3D+7+Khd1vdyu7m3cJjjo6G84Qn4JG6tkPTt5nx0SYVufeYXnZWgDBxu6/dW1ek9QIQVLtMkJA3nA3D716jExMTEj2163/JwMjIysh90t6O3Tzf67Tt0gp/qKSrAPvTu/cVvS445bLRdoqFOKggodaHEJICVfbANJ2mL3Z4abk0w5HjvJAS+pAUlQO8Y/mue0XWVanCptfKpWcuJX/cevdwNcfL6RdZZZbU01vaX8NHQx+o1wrhXPaetf7TJCmXGLWzBuluSxtFaWpzeSyScnG8bqVT5KZoctlrfVPkzXEmXMKcJITjCE+4fYDPXW9256elHlJVsfQs+kGk5BP0P+q8nUkWE0pux2rklEY5V/AH2BJPwyKoVYl0Zfhqk5em9Jb+r9S9LJh2/imtfTye9YONRYduszCgSgh1zHQEggfckn6VHakjelpsvTMnUz0v9Q8pW2pI3koBIUT1Y6B0AGo3XpulY6x6Pht7lvn82cHqNrttUktLXH5BRU20do+LOty7zfXuRgIypKdrZ2gOKlHoH802e0jpq/216RpWWC81nclwqSpXUoK3jPQasyy64y7SKOJZKPcVnTW0ahulo82LKUWf7mHRtNn6H/VK1ApUUqBBScEHoPTWKnnCE1qS2mV4zlB7i9Ms+waogXVSWgvmyeeDZVlp0+49B9xqVR7u9HeDE9Gyof3VQ3Tuqe6M1MJYbst5d2trzYslR85CuhJPV1Zrz2d0qVKd2I9a8r0Z3MPqSsarv/cthl5DyApByK2CofElP2ySWXfRSrBH/fRUsjPJeaStBBBFUcTKjkR2uGvK9jo21Ot/Q20UUVbIjCuBqj9Re0Fz+bd/M1eCuBqj9Re0Fz+bd/M0BcGnPUFt+Ua/AUxpdpz1BbflGvwFMaAKSalkqaihlJwXDg/CndRfVGTKZzw2Dj71zerWSrxJOJZxIqVyTEGpJarVo995pWy/NcEdKh0J37X7A/eqs3VZevWVP6NhvI4R5JC/qCP5x96rSu/9n64QwYdvqcHrE5SypdxNNDanurd0tdmbcYTBLhQpPI5UQck+dnrp15RtU3a03cW2C5HTHdiBSw4ztHKioHfnqFQrRq0taqti1qCUJfBUpRwBuNOvKypKtVNKSQQYSMEHcfOXVqdUPmEtcaNKrprGb3yiYnT6dQaEssFcn9OhpphwrCc5CUYxx99Q3UugnrOhl9iWH4zjqG1KKMKRtHAPHeKcaxUoeS+zIClJQ4Y6VgHGRsk4Pu3CupKiryV28qJP/FjDJ6hJRVaE7Kl3RfG2WJ112tRkudEZvOhZEC7W62xpSZD00LKVFvZCAjZyTvPXTweSxPJ453w9jJHI7s/fOKlNz9u7J8lL/lqoW064fLI4rlFf8xyY84+iGuHw91bRvumuJeFs1ljUw8ry9DryfwX4iL5p24gKDSxkD0SlxJBI9xA/moRA0qt3Ss2+yJfJIihwJRyeS4UbuOek7qs+z+3WoPlof8LrhmuW/XOnplrtMhcVxlzC2SkI3pUcAj/EkdHV9KjhfOMnJeutkkseDgov03o3z9PpvGjLdahN/SNbDJcVs7W2AAdniOJwfpUH5ilWrR0i9wLzIZS7hC22khJWA7sekD9d1SHUbCrv5MI7pQS9ES2taOkFs7Cx9PO+1YZgP3LyRtw7e1yjwSnZbTjJ2Xgoge/ANZrk4x88b5E4qT1rnXBE7fpRMrSEm/GYtJYS4rkdja2tn356aeWnyapegNSbtcDHW4AQ2hI83PAEk7zTGHAk2vyVXRie0ph0svL2F7iAeGa5vLH58CzIO9BcWop6CQgYNS/HtnPsi/UhVFcYd816CbUGkWtNyGXpjypMB3KAsJ2VJXjIBHwB+1RJakpeUWSoICso37x1VYGvbjFc0ZZYgltLmbbK1NcoCvHJnJI49Iqu876s4sZS3ObfsVcrti1GC48lusSzdtOW25uf1lI5J49ak7s/sac6alHaUwo8N4FR/TrSo2g4CFjCnnFOAY6CTj9qYWFWLmnH+NeJm1V1iUIeGepp3PAi5eUTSisDhWa7ZUMK4GqP1F7QXP5t38zV4K4GqP1F7QXP5t38zQFwac9QW35Rr8BTGl2nPUFt+Ua/AUxoApHqaMXIweQMlB3/AAp5Wp9tLqChW8Gq+VQr6pVv1JKp/DmpENipYmw5Nqm45CWnZB/xV0H/AL6qqq82uTZ7g5Clo2XEHcehY6FDrBq17nb1wnvN/pk7j1fGtE+NB1BDEO7ZS6j+jLSPOR8esVz+idVl0+fyuTwvQz1Tp/zcfjVeSoeIwaAAPtgb+Ap3qDTFxsSyqQ3ykY+hJbGUKHv6vrSQ17yE4WLui9nk5RnW+2XAwl3u5zLczbpMtTkNlSS20UJ83ZBA34z013p1ZcBYWbLyMYxWVtqC94X5jgX144ildpbZducVuT/SU4Ar3imqeXuBmMSGYW01tbDIw04yB0g43j41zszJrpmoOPHl/q9F7Gqssj3qXPgZr8oMp++w7o9bGsxGXmg2h8jb2ynfkp3Y2f3pUxqMDWKtQvRVAF4ufp0uZPobPHFabVES5bn5Ygmc8h1KEM5OAnGSTjpr1JtbY1ExAQC206UHBOSgKGSM1HHKxY2zr14T/gknXkuuM9+WiQQvKE3Gv1yuhtTyhLbZbS0Hkgp2ArJJ+tItMajVYrw/cTGU8l5LgLQc2fSVtDfjG6gothhS5aYDuI7oaDRkbl5OMk43cOHvrVIt0fnuJGa20sSQ0sAnJSFdHv6ajpy8aXdFxa4fn6cm91d61LafI5g6+diMXFldpQ8xNkuOhtcjAbSv0k52Tnfk/WlFi1Xd7E2Wre82GCdoMPJ5RI+HA14vSGmAWmmIDYDhALT5cdIH+XVXfAcaUIcSItlh5bYC2JENSuVURx28cPhitZZtMaFYq+Jf3ZlU3St7HLlHHftWXu/sfpp8lpEXaCizHa2AvHDaJJJ+FcFxudwui0KuM6RJ2M7CXF5SjPUK5nElC1JOPNUR5p3ceivPCuzXXX2ppaOZZbY21JmAlO0VBKdo9NOtL2KRfroiM2ClhJ2n3ehCPE9FdenNHz7yQ+6P0kAb1SHBxH/SDx/ip61+jtUEW6zN8mz/AHun0nT0kmuV1XrFGFW1vcvYvYHTbcmabXB7uj7S1tx4oCY0dIbbA4DFdemGeUkLkEeaNwpXHjrluhpodPnHqqaW6IiJHDSRwG+vKdLosttll2+ZeD0uTZGEFTD0OocKzRRXeKBhXA1R+ovaC5/Nu/mavBXA1R+ovaC5/Nu/maAuDTnqC2/KNfgKY0u056gtvyjX4CmNAFFFFAaJMdD6ChaQQR01GbhZ3I6itoFaOrpqWYoKQdx4VUysKrJjqa/UmqvnU/wsg8edIjAt7ltEYU04Mg/Sllw0zp66krQly2SD0t+c2T/9ej6YqczbTHk5OyEqPSKSSrG8z/RwtPV01zK6epYD3jz7o+xPP5TKWrY6ZAJ3k/vDQK4KmJ7I4FhYCsfAn/dKp51BHYLE9MtpsjZVyjOCpPUV4yR9asZTMiOrOwtBHAjdW5u6zUDBfUR1LGRVv/IntfN0cr6FR9HS38CzWyom5jyIq4iFbLa1hwlJIUCBjcQdwro52fNzauCkNl1oIATk4OyMDJq0nX40j/mrVb3z1qYGa5lQrA5nb0/Ez07JKf4q1H7QdKm3KUdN79PcgfSM2KSUuEViJzn6R+LsI5N90OKVk5BBJwPdvrL1wfelMyQEtusIQhGznHm8CasvmzTg/wDYWc//AKKr0iHYW97en4eR0ryr+a3+/wDpMeUv7rRp91Z8uG/75KymXFyWClxiG1tK2lFlkJUT8c5phBa1JOYTGgomuM7OyNhrGE9W3jIH1qyGpbMfH6O3QWMdKGBmsPXSY4CFyCB/ik4H7VUn9oMFQ7Kqu5L6FiPSMly7rLNN+SHQfJ5cVBK7m/GgNdIUoLX9hu/epFbrFp+zFK2o67hJSdzsn0R8E1vAcdVuStxR9x/mu2NaJkggqTsJ6zxqCzqvVM1aph2RJ6+m4VD7pvuZzy5z8ojlnPN6EAYA+Ar3CtsiYoYBbb6SRvNPoNhYYIU6AtfWd9NkNJQnCRgVrjdJipfEvfdImsy/w9la0jlt1vahNhKEjOONd1FFdrx4KQUUUUBhXA1R+ovaC5/Nu/mavBXA1R+ovaC5/Nu/maAuDTnqC2/KNfgKY0u056gtvyjX4CmNAFFFFAFFFFAFYxWaKA1LYbX6aAfpXK9aYrvpNjNd9FauKfkym14Ei7BHV6JUn61qVp1vocVUgxRUMsWiXmC/Y3Vti8Mjn/h3/wCVWPhWRpxI4urqRUVhYeOv+i/Yz8ez/wBCNGnWB6SlK+Jrqas0Rv8A9MH6UyoqWNUI/wDFaNHOT8s0NxmW/QbA+lbQAOAr1RUhqYrNFFAFFFFAFFFFAYVwNUfqL2gufzbv5mrwVwNUfqL2gufzbv5mgLg056gtvyjX4CmNR/T97tSLHbkrucJKkxWgQZCAR5g99d/P1n7Vg95R40Axopdz9Z+1YPeUeNHP1n7Vg95R40Axopdz9Z+1YPeUeNHP1n7Vg95R40Axopdz9Z+1YPeUeNHP1n7Vg95R40Axopdz9Z+1YPeUeNHP1n7Vg95R40Axopdz9Z+1YPeUeNHP1n7Vg95R40Axopdz9Z+1YPeUeNHP1n7Vg95R40Axopdz9Z+1YPeUeNHP1n7Vg95R40Axopdz9Z+1YPeUeNHP1n7Vg95R40Axopdz9Z+1YPeUeNHP1n7Vg95R40Axopdz9Z+1YPeUeNHP1n7Vg95R40Axopdz9Z+1YPeUeNHP1n7Vg95R40AwVwNUfqL2gufzbv5mrfVfbRj1rB7yjxqmL/Ohrv1yUmXHKTKdIIeTvG2ffQH/2Q=="/>
          <p:cNvSpPr>
            <a:spLocks noChangeAspect="1" noChangeArrowheads="1"/>
          </p:cNvSpPr>
          <p:nvPr/>
        </p:nvSpPr>
        <p:spPr bwMode="auto">
          <a:xfrm>
            <a:off x="120650" y="-538163"/>
            <a:ext cx="1743075" cy="1104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2" name="AutoShape 6" descr="data:image/jpg;base64,/9j/4AAQSkZJRgABAQAAAQABAAD/2wCEAAkGBhQSEBUUEhQVFBMUGBcZFhcXFxkXHxkYHhQXGxQXGBwXHywfGBwkHB0YHy8gIyc1LSwsHB8xNTAqNSYrLCkBCQoKDgwOGg8PGjUkHSU1KiwqKTUsMjUpLywyMCk0KS8sKiwpLC4vNSksLCwvMywsLCkpLCwsLDUpKSwsLCwpLP/AABEIADQAoAMBIgACEQEDEQH/xAAcAAEAAgMBAQEAAAAAAAAAAAAABgcDBAUBCAL/xAA/EAACAQMCAwIICwcFAAAAAAABAgADBBESIQUGMUFREyJhcZGywdEHFBYkMlJTYoKSsSMzVHKBouEVQoOTof/EABgBAQADAQAAAAAAAAAAAAAAAAABAgME/8QAJREAAgICAgIBBAMAAAAAAAAAAAECEQMEEiETFDFRsdHxImGR/9oADAMBAAIRAxEAPwC8YieZgHsRGYAiIgCJ4zYmGreBexj5lY+yTVkN0Z4mgeLj7Ksf+M+2Ym42ey3uD+Ae0yyhJlXkijqROI/H6nZaV/6hR7ZjbmGt/CVfT/iWWGb/AGvyUeaC/T/B3gZ7IbwjjdV7hqa6U8I7MQ+SVwPGUbjJ26SYiMuJ43TJxZVlVo9iImRqIiIAiIgCVHzzzFcLf1Up1qiImkBVYqPognp5TLclG84tm/uCSB457fIJ1aqTk7M5voWnFr6pnwdW5fGM6Wdsd2cSX8rcw17enUe+NbweUVNaktqOokDO5GBIVwXjda31fF3K6satK6umcdm3bJLzFxWpV4XbvXJ1NVbcjGQA2DjsnVONvjSp/wCmSddkvsufrWrUWmhfU5CrlCNzPLn4QLVHZGL6lJU4Q9QcGVny1cL8coYJ/eJ+sx8Tuk+MVck/vH9cyvrQ5UQ8sq+C1qnOlutJKpLaKhZV8U5yvXbsmGjz9ascZdfKVPsldVrxfilEZONdbH9mZn5Zak91TVsMCTlSNj4pMerjUW3/AGUeedpJE9Xn+2LY/aAfW07e+b/EeZqNFUZiSKgJXSC2Rtv5OsqU3CZPjd/6zq8Qug1C2GrYI+P+w+6WepC1RmtmdO0TqlzzbHOWZcDO6n/yZ7XmyjUSo4LAUhlsjcjOxA7ZXHDrJq1RadNlLN038mZIq/AHtbWs1RgS+hRgnbxsnrKz1sUXxvt0IbGWSuulZ0qXM1mqhQj4U6gxTfVnJbPXPXedq95io0VUu/0wCoAJJBHXEq/B6bemdLjVu/7JyCValTCns2XBHpmktSHJWzKO3Pi2l8Er+X9D6tT8o986XDeZaNc6UbxvqsMH+mesrq3uFFNkakG1HIfoy+bsnV5etKBrIfCujqwIVlGCe7UDK5dWEYt0/uWxbU5SStE04lx+jQ2qNgnsG59AnNHPdv8AfH4ZCuNVS9xVYn/ew69gOBMv+pUha+C8EnhT1qEjvzt29NojpxUU3bbEtyTk0qSRYXDePUa+1NwSOoOx9Bm7SuFbOlg2Njgg4PlxKn4PdhLikVYZ1qNj1BOCJalpYpSBFNQoJJOO89TOXZwrFJV8M69bM8sbaNiUNzxTxxG4/nz6VEvmc265dt6jl6lGmzHqSoJPdM8ORQfZvJWVz8EA+c1u7wY9fad74Wbcm0psBkJUyfICpEltjwajRJNKklMnYlRjImzWoKylWAZT1BGQZLyryc0Rx6o+e+G3Xgq1OpjOhlbHTODnE8uK2t2bpqYtjzkmXjT5QtFbULennzT9NypaE5NvSyfuidPtR+hn42U1XT5pRP36w9SbHKh+eUvO3qNLhblu2KhDRp6VJIGkbE9TPKHLdsjBkoU1YdCFGRI9qNVRHiZRs6d+vze2PetQeiqffLc+Str/AA9L8omV+XbcqqmjTKrnSNPTPXEt7cfoV8LKt5EPz+j+L1TJ/wDCAmbCp5Ch/uE6lty/b02D06KKw6EDcTbubVailHUMp6g7gznyZlLIppfBpHG1FxKIWSfi3EbmjToqGIoNSp6RgEfR8bOR1zLA+S1r9hT/ACzfNmhQIVUoBgKRtjuxN5bcW1/ExWu1fZTHx5TTYMp8ISCrqdIA7QVGxjhlB6lZFTUWLL0J23G5ltNy1bHrQp/lE2rXh1OkMU0VP5QBLPdVdIqtV32yo+ZeHvRuagcfSdmU9hBJIImCjxALbvTC+OzqwfbIUDde/eXLc2SVBioiuO5gD+s0Dypa/YU/RIjuR4pSRZ67u4srPlmjVq3VMIW2YFiOxQcn3S4hNe1sKdIYpoqDuUATYnLnzeR2kb4sfBCIiYGoiIgCIiAIiIAiIgCIiAIiIAiIgCIiAIiIB//Z"/>
          <p:cNvSpPr>
            <a:spLocks noChangeAspect="1" noChangeArrowheads="1"/>
          </p:cNvSpPr>
          <p:nvPr/>
        </p:nvSpPr>
        <p:spPr bwMode="auto">
          <a:xfrm>
            <a:off x="120650" y="-249238"/>
            <a:ext cx="15240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" name="AutoShape 8" descr="data:image/jpg;base64,/9j/4AAQSkZJRgABAQAAAQABAAD/2wCEAAkGBhQSEBUUEhQVFBMUGBcZFhcXFxkXHxkYHhQXGxQXGBwXHywfGBwkHB0YHy8gIyc1LSwsHB8xNTAqNSYrLCkBCQoKDgwOGg8PGjUkHSU1KiwqKTUsMjUpLywyMCk0KS8sKiwpLC4vNSksLCwvMywsLCkpLCwsLDUpKSwsLCwpLP/AABEIADQAoAMBIgACEQEDEQH/xAAcAAEAAgMBAQEAAAAAAAAAAAAABgcDBAUBCAL/xAA/EAACAQMCAwIICwcFAAAAAAABAgADBBESIQUGMUFREyJhcZGywdEHFBYkMlJTYoKSsSMzVHKBouEVQoOTof/EABgBAQADAQAAAAAAAAAAAAAAAAABAgME/8QAJREAAgICAgIBBAMAAAAAAAAAAAECEQMEEiETFDFRsdHxImGR/9oADAMBAAIRAxEAPwC8YieZgHsRGYAiIgCJ4zYmGreBexj5lY+yTVkN0Z4mgeLj7Ksf+M+2Ym42ey3uD+Ae0yyhJlXkijqROI/H6nZaV/6hR7ZjbmGt/CVfT/iWWGb/AGvyUeaC/T/B3gZ7IbwjjdV7hqa6U8I7MQ+SVwPGUbjJ26SYiMuJ43TJxZVlVo9iImRqIiIAiIgCVHzzzFcLf1Up1qiImkBVYqPognp5TLclG84tm/uCSB457fIJ1aqTk7M5voWnFr6pnwdW5fGM6Wdsd2cSX8rcw17enUe+NbweUVNaktqOokDO5GBIVwXjda31fF3K6satK6umcdm3bJLzFxWpV4XbvXJ1NVbcjGQA2DjsnVONvjSp/wCmSddkvsufrWrUWmhfU5CrlCNzPLn4QLVHZGL6lJU4Q9QcGVny1cL8coYJ/eJ+sx8Tuk+MVck/vH9cyvrQ5UQ8sq+C1qnOlutJKpLaKhZV8U5yvXbsmGjz9ascZdfKVPsldVrxfilEZONdbH9mZn5Zak91TVsMCTlSNj4pMerjUW3/AGUeedpJE9Xn+2LY/aAfW07e+b/EeZqNFUZiSKgJXSC2Rtv5OsqU3CZPjd/6zq8Qug1C2GrYI+P+w+6WepC1RmtmdO0TqlzzbHOWZcDO6n/yZ7XmyjUSo4LAUhlsjcjOxA7ZXHDrJq1RadNlLN038mZIq/AHtbWs1RgS+hRgnbxsnrKz1sUXxvt0IbGWSuulZ0qXM1mqhQj4U6gxTfVnJbPXPXedq95io0VUu/0wCoAJJBHXEq/B6bemdLjVu/7JyCValTCns2XBHpmktSHJWzKO3Pi2l8Er+X9D6tT8o986XDeZaNc6UbxvqsMH+mesrq3uFFNkakG1HIfoy+bsnV5etKBrIfCujqwIVlGCe7UDK5dWEYt0/uWxbU5SStE04lx+jQ2qNgnsG59AnNHPdv8AfH4ZCuNVS9xVYn/ew69gOBMv+pUha+C8EnhT1qEjvzt29NojpxUU3bbEtyTk0qSRYXDePUa+1NwSOoOx9Bm7SuFbOlg2Njgg4PlxKn4PdhLikVYZ1qNj1BOCJalpYpSBFNQoJJOO89TOXZwrFJV8M69bM8sbaNiUNzxTxxG4/nz6VEvmc265dt6jl6lGmzHqSoJPdM8ORQfZvJWVz8EA+c1u7wY9fad74Wbcm0psBkJUyfICpEltjwajRJNKklMnYlRjImzWoKylWAZT1BGQZLyryc0Rx6o+e+G3Xgq1OpjOhlbHTODnE8uK2t2bpqYtjzkmXjT5QtFbULennzT9NypaE5NvSyfuidPtR+hn42U1XT5pRP36w9SbHKh+eUvO3qNLhblu2KhDRp6VJIGkbE9TPKHLdsjBkoU1YdCFGRI9qNVRHiZRs6d+vze2PetQeiqffLc+Str/AA9L8omV+XbcqqmjTKrnSNPTPXEt7cfoV8LKt5EPz+j+L1TJ/wDCAmbCp5Ch/uE6lty/b02D06KKw6EDcTbubVailHUMp6g7gznyZlLIppfBpHG1FxKIWSfi3EbmjToqGIoNSp6RgEfR8bOR1zLA+S1r9hT/ACzfNmhQIVUoBgKRtjuxN5bcW1/ExWu1fZTHx5TTYMp8ISCrqdIA7QVGxjhlB6lZFTUWLL0J23G5ltNy1bHrQp/lE2rXh1OkMU0VP5QBLPdVdIqtV32yo+ZeHvRuagcfSdmU9hBJIImCjxALbvTC+OzqwfbIUDde/eXLc2SVBioiuO5gD+s0Dypa/YU/RIjuR4pSRZ67u4srPlmjVq3VMIW2YFiOxQcn3S4hNe1sKdIYpoqDuUATYnLnzeR2kb4sfBCIiYGoiIgCIiAIiIAiIgCIiAIiIAiIgCIiAIiIB//Z"/>
          <p:cNvSpPr>
            <a:spLocks noChangeAspect="1" noChangeArrowheads="1"/>
          </p:cNvSpPr>
          <p:nvPr/>
        </p:nvSpPr>
        <p:spPr bwMode="auto">
          <a:xfrm>
            <a:off x="120650" y="-249238"/>
            <a:ext cx="15240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AutoShape 10" descr="data:image/jpg;base64,/9j/4AAQSkZJRgABAQAAAQABAAD/2wCEAAkGBhQSEBUUEhQVFBMUGBcZFhcXFxkXHxkYHhQXGxQXGBwXHywfGBwkHB0YHy8gIyc1LSwsHB8xNTAqNSYrLCkBCQoKDgwOGg8PGjUkHSU1KiwqKTUsMjUpLywyMCk0KS8sKiwpLC4vNSksLCwvMywsLCkpLCwsLDUpKSwsLCwpLP/AABEIADQAoAMBIgACEQEDEQH/xAAcAAEAAgMBAQEAAAAAAAAAAAAABgcDBAUBCAL/xAA/EAACAQMCAwIICwcFAAAAAAABAgADBBESIQUGMUFREyJhcZGywdEHFBYkMlJTYoKSsSMzVHKBouEVQoOTof/EABgBAQADAQAAAAAAAAAAAAAAAAABAgME/8QAJREAAgICAgIBBAMAAAAAAAAAAAECEQMEEiETFDFRsdHxImGR/9oADAMBAAIRAxEAPwC8YieZgHsRGYAiIgCJ4zYmGreBexj5lY+yTVkN0Z4mgeLj7Ksf+M+2Ym42ey3uD+Ae0yyhJlXkijqROI/H6nZaV/6hR7ZjbmGt/CVfT/iWWGb/AGvyUeaC/T/B3gZ7IbwjjdV7hqa6U8I7MQ+SVwPGUbjJ26SYiMuJ43TJxZVlVo9iImRqIiIAiIgCVHzzzFcLf1Up1qiImkBVYqPognp5TLclG84tm/uCSB457fIJ1aqTk7M5voWnFr6pnwdW5fGM6Wdsd2cSX8rcw17enUe+NbweUVNaktqOokDO5GBIVwXjda31fF3K6satK6umcdm3bJLzFxWpV4XbvXJ1NVbcjGQA2DjsnVONvjSp/wCmSddkvsufrWrUWmhfU5CrlCNzPLn4QLVHZGL6lJU4Q9QcGVny1cL8coYJ/eJ+sx8Tuk+MVck/vH9cyvrQ5UQ8sq+C1qnOlutJKpLaKhZV8U5yvXbsmGjz9ascZdfKVPsldVrxfilEZONdbH9mZn5Zak91TVsMCTlSNj4pMerjUW3/AGUeedpJE9Xn+2LY/aAfW07e+b/EeZqNFUZiSKgJXSC2Rtv5OsqU3CZPjd/6zq8Qug1C2GrYI+P+w+6WepC1RmtmdO0TqlzzbHOWZcDO6n/yZ7XmyjUSo4LAUhlsjcjOxA7ZXHDrJq1RadNlLN038mZIq/AHtbWs1RgS+hRgnbxsnrKz1sUXxvt0IbGWSuulZ0qXM1mqhQj4U6gxTfVnJbPXPXedq95io0VUu/0wCoAJJBHXEq/B6bemdLjVu/7JyCValTCns2XBHpmktSHJWzKO3Pi2l8Er+X9D6tT8o986XDeZaNc6UbxvqsMH+mesrq3uFFNkakG1HIfoy+bsnV5etKBrIfCujqwIVlGCe7UDK5dWEYt0/uWxbU5SStE04lx+jQ2qNgnsG59AnNHPdv8AfH4ZCuNVS9xVYn/ew69gOBMv+pUha+C8EnhT1qEjvzt29NojpxUU3bbEtyTk0qSRYXDePUa+1NwSOoOx9Bm7SuFbOlg2Njgg4PlxKn4PdhLikVYZ1qNj1BOCJalpYpSBFNQoJJOO89TOXZwrFJV8M69bM8sbaNiUNzxTxxG4/nz6VEvmc265dt6jl6lGmzHqSoJPdM8ORQfZvJWVz8EA+c1u7wY9fad74Wbcm0psBkJUyfICpEltjwajRJNKklMnYlRjImzWoKylWAZT1BGQZLyryc0Rx6o+e+G3Xgq1OpjOhlbHTODnE8uK2t2bpqYtjzkmXjT5QtFbULennzT9NypaE5NvSyfuidPtR+hn42U1XT5pRP36w9SbHKh+eUvO3qNLhblu2KhDRp6VJIGkbE9TPKHLdsjBkoU1YdCFGRI9qNVRHiZRs6d+vze2PetQeiqffLc+Str/AA9L8omV+XbcqqmjTKrnSNPTPXEt7cfoV8LKt5EPz+j+L1TJ/wDCAmbCp5Ch/uE6lty/b02D06KKw6EDcTbubVailHUMp6g7gznyZlLIppfBpHG1FxKIWSfi3EbmjToqGIoNSp6RgEfR8bOR1zLA+S1r9hT/ACzfNmhQIVUoBgKRtjuxN5bcW1/ExWu1fZTHx5TTYMp8ISCrqdIA7QVGxjhlB6lZFTUWLL0J23G5ltNy1bHrQp/lE2rXh1OkMU0VP5QBLPdVdIqtV32yo+ZeHvRuagcfSdmU9hBJIImCjxALbvTC+OzqwfbIUDde/eXLc2SVBioiuO5gD+s0Dypa/YU/RIjuR4pSRZ67u4srPlmjVq3VMIW2YFiOxQcn3S4hNe1sKdIYpoqDuUATYnLnzeR2kb4sfBCIiYGoiIgCIiAIiIAiIgCIiAIiIAiIgCIiAIiIB//Z"/>
          <p:cNvSpPr>
            <a:spLocks noChangeAspect="1" noChangeArrowheads="1"/>
          </p:cNvSpPr>
          <p:nvPr/>
        </p:nvSpPr>
        <p:spPr bwMode="auto">
          <a:xfrm>
            <a:off x="120650" y="-249238"/>
            <a:ext cx="15240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6" name="AutoShape 30" descr="data:image/jpg;base64,/9j/4AAQSkZJRgABAQAAAQABAAD/2wBDAAkGBwgHBgkIBwgKCgkLDRYPDQwMDRsUFRAWIB0iIiAdHx8kKDQsJCYxJx8fLT0tMTU3Ojo6Iys/RD84QzQ5Ojf/2wBDAQoKCg0MDRoPDxo3JR8lNzc3Nzc3Nzc3Nzc3Nzc3Nzc3Nzc3Nzc3Nzc3Nzc3Nzc3Nzc3Nzc3Nzc3Nzc3Nzc3Nzf/wAARCACfAKQDASIAAhEBAxEB/8QAHAAAAgIDAQEAAAAAAAAAAAAAAAcFBgEECAMC/8QARBAAAQMDAQQIAwUGBAQHAAAAAQIDBAAFEQYHEiExE0FRYXGBkaEiI7EUFTJCwSQzUmJy0RZDkrIXJaLhNERkgpPS8P/EABkBAAMBAQEAAAAAAAAAAAAAAAABAgQDBf/EACcRAAICAQQCAgEFAQAAAAAAAAABAgMRBBIhMRNBIlEyIyQzYXFS/9oADAMBAAIRAxEAPwB4UUUUhBRWCcVVtU62tti3mUn7VMAx0LZ/D/Uer60dClJRWWWkkAEkgAc+6q/d9ZWK1KU2/OQ46ObTHxq88cB50pL9q28XtREiQWmTyYZJSjz61edQXLhnA6hyFQ5/RinrVnEUNCftUZBKYFtcWByU87u+wz9ahn9p96Wfkx4jI6vgUr3zUDaNLXm8AKhw1ho8nXfgQfAnn5Vb7fsqeUkKuNySg9aGG973OPpRmTIUtRPohf8AiRqPOemjceQ6D/vXo1tM1Ag/MENwdnREfQ1cGdmNiQB0rkx1XXvOgfQVsf8ADjT2COgfGf8A1CqMSL8Wo/6KzF2rSk/+LtbS8dbbpSfcGpyDtMsz2BJalRu0qRvpHmP7USNmFmWPkPzGT3OBQ9xUHcdlctAK7fcGnsDIQ8jcJ8xkfSn8iv3Mf7GFbb9abmB9huEd49aErG8PLnUlmufrrpu82ZW/NhOoSniHkfEkeY5e1bNn1pfbUUhqYp9rqbkZWk+ecjyNG/7COqw8TWB8E1kVRbBtIts4paujZgvHA3z8TZPjzHnV2ZebdbS40tK0K4pUk5B86rs1QsjNZiz0ooooKCiiigAooooAKweAoNVbaBqI2KzlMdQE2RlDXH8Pary+tHXIpSUVlkHr/XC4i3bVZ3MPj4XpCT+77k9/f1UrVKUpRWSVEnKieOT20KUtRKlkqUTkknjmrTorR79/fEmRvNW5BwpY4F09aU/3rnzJnlSlO6eERmn9O3DUEgtwGvlpPzHl8EI8+s9w401tO6CtNn3HXUfbJQ4lx4cAe5PIe9WODBjQIzcaG0lllAwlCRgVs1aikb6tPGC57PkJA5cq+qKKo0BRRRSEFYNZr4Kt1OSR40xmd0EEEA5qqah0FZ7sFuNNiHJV/mMgAKPenkfrXze9oVmtjimWFKmvpyClnG6D2FR4emarY2rSS7k2hot55B8730xUtr2Z7LaupFU1Fpi56fX+1thbCjhMhvigjs7vA+9fNg1Nc7A4DCeJZJyphzihQ8Oo94ps2DU1p1XHejdHh3d+bGfAOR147RVK1toNdvS5cLKhbkUcXI/NTXeO1PuO+px7RmnS4/Op8F30trG3agSGkK6CYBlUdZ4nvSfzCrJmuaWnXGVpcacUhaTlKkKwR4GmvoPXIuJbtt3WlMsDDb3IO9x7FfWmpZOtOpUuJDAorCTms1RrCiiigDB5Uh9cXc3rUMl5KssNHoWQewdfmcmm7rO5G1aanSUqw50ZQ3x/MrgPr7UhEILjiW20lS1HCRzKieQqZv0YtZN8QROaN047qK6BrJTEawuQ4B1dgPafbnT0hxWIkZuPHbS2y2ndQkcgKh9IWVvT9hZjr3Q6odJIX2rPPyHLyqSiXKFNddahymXltYDgbXvbpPLOPCnFYR2orjVHHs3KzWBXlJfaisLfkOJbaQCVKUcACmdz2opb3bak006tFrgl5I5Ovr3Qe8JHHHiRX3Y9pzEl9DN3iiKlXDp21lSQe8EZHvSyjitRXnGRhOuJaQpbikpSkZJUcADtNUW97TIEN1TFtZVNUk4Lm9utg93Wa3to8GRctMOLgOrPQkOqbbOQ6gc+XPA4+VVLTGzqRcWUS7w6uM0sZSygDpFDqznIA9/Cht9Im2dmdsEesXapND4Mu3MqZJ4htRCgPPnU7rucu56JFws8hX2ZZSp3d4FTZ4EHswSMjuNUTXOm2dOXFpuK8p1h5G8kLUCpBHbjxGDU/s2eTc7Pd9PvqylxorbB6gobp990+dSm+mcI2TcnXMpdjhM3G7xYUl4stvr6MuYzjPLn38KYV42YRBBUq0vviUgZCXSClfdy4Us/mw5PIofZX6KSf7gV0NaJyLla40xs/C+0F+GRxHkeFEUnwLTVxmmpLk59hSZNsntvsKLciMvtI3SOY8O2ugLNcG7tao05tOEvthW71pPWPXhSc2jQUwdVyggfC+EvY7Crn7g1fdk0gu6YU2o/uZC0jj1HB/WnHh4K02YWOt9Fc2jaP+xld2tjZEdR3pDSR+7P8Q7u3spf5IIIJBznIOMd9dKuNocbUhxIUhSSFAjII66RmuNP/wCH7ytDQUIj2Vxz1Adac9o+mKUo45ROpp2/JF82c6tN2aFtnr/bGkfLWo8XUjt/mHvV6BzXNsSS9CktSY6y260oKQsdRFP3TF5avtoZmtYStQw6jP4FjmKcXng7aa7esPtEtRRRVGoXW2KXu2+DCScF10uKHaEjA91e1VrZjaRctSJkOpBZhp6U5HNXJP6nyrZ2uyC5qJhjPwtRh7kn+1WfZJBDFhelqThcl44PalPAe+ajuRhxv1H+Grteivfd8KY264ltDhacSlRwd4ZBI8QfWqzsuuH2HUqIy1YaloLWP5hxH6+tNLVtt+9tPToiRlxTRU3/AFJ4j3FISFIXCmMSWx8xhxLgB7UnOKcuGK/MLYyXR0kKXm1+4uNQIdvaWUpkKUtzB5pTjA9VD0q+w5LcuKzIZO826gLSR2EZFLbbIwrpbZI/KUuN57FZSR+vpTl0adQ34m0RmzbTdvvhmv3JsvNs7qEICyniQcngc1G6403/AIduYSxvKhvgrZKuJTjmknrwTWhZb/dLO1IZtTpbMkjfwjeVw5Y76k2dM6q1C6l6Q3IUFcQ7NcKQPAHj6Co4awYEozrUYrkuGyi+LmQnrVJVvLiJCmiTn5ZPLyPsa9Ne62NnWbdaykzMAuuEZDI7hyKvpXpo3QztgnpnyLh0j24UFtpGEEHtJ4nkOylZfFuuXm4LkH5pfc3snr3jVNtI7znOupJ8M3BZrvc7dLvjwW6w38S33lkqc4gHHbjOeyvXQ1xNt1PBdKt1tauhc/pXw+uD5UzoF7049pVlhydGajKjBlbSlBKk/DgpI5550lVEocPRLKt1XwL6zjkf1qWscnGyKrcZJ5ZZto9uFv1XJKUkIkgSE468/i/6gfWrTs51PAh6cXFuc1phUd1W50h4qQeOAPHIrT14hN50fZ78E/GlIQ6esBQwfRQ96otqt7t0uDMKMppLz3wpLhwCcHr76OVIpylVbmK7JLWt7bv1+dmRwQwlCWmirgSlOTkjq4k00Nmttct+l2S8ndXIUXsEcQDjGfIZ86hdObM240huTen25BQQQw2DuE8xknifDFMRKQlIAAAAwAKqK9s0UVSUnOXZnqqta/sovGnng2jMiP8AOZPXkcx5jPtVmrCgCkg1b5NMlui0zmfrxk4q8bKrwYd5XbnVZZmDKBnk4niD5jPoKrmqbeLXqGfDSCEIeJQP5TxH1rRgSnIM2PLZ/eMOJcT4gjhXHpnkQbrsOkhyoryivIkR23m/wOJC0+BGRRXU9gSW0pzf1jOBOQhLaR3YSDTX0WwI+lbW2B/5dKj4nifrSg2hcdX3T+pP+wU7LGgIs0FAOQmO2M/+0VMezHR/LNm4eXHlXP8Aq63fdmpJ8XdwjpCtH9KuI9jXQVK/bDbd16DckA4WCy5gdY4pP+4elEuitXDdXn6J7ZdcTN0yhlZy5FcU1jsHNPsa3dfWdV504+0ykF9k9M0OskZyPMZpWaP1S7ppctTbHTh9AAQV7oChyPoTW1P2gagmOAtyG4yAchDKOZ7yeJFJSWCFqIeNRkV+1T3rVco81gfMYXvAK4Z6iPMZHnTgh7QNPvQkvvyzHcKcqZU2reB7BgcarkzScfVtvZvtjcbjSJCcvsK/AVj8WCORznxzmodrZvqFT24pEZtHWsvAgegz7ULK6Igran8VlG5fdo0mVcozlsQpiJHd3lIV+J8csKA5czw76kdX6Ieu7/3xZCn9pSHFsOfAckcwT1nrBqV0vs9g2lxEmesTJSeKQU4bQe0Dr86uoA51STfZ3hVKcX5RGNaD1G66B92FGOG+t1AHsc1btPbMmGVpfvj4fVzEdvgjzP5qYbzrbKN95xDaBzUtQA9TXkxMivqIYksuK7EOBR9jRtSHHTVxeTR1BaW7hp6VbWkJSlbJS2kJ4Ajinh4gUndL6fvU24sS7fGUgMOpV0znwoSQc8+vyp7k8KW20nVb0WR9zWt1TSgnekuNnCuPJIPV2miWO2LURgvm/Rbrhqyx2tam5lwZDyfxNNZWoHswkH3rVga8sM6W1FZkOh11YQjfZUAVHkM9XnSs09pG66hbU9FS22wg7pddUQlR7BgEnvqFUl2HLIKSh5heD1FKknl45FTuZxlqbFh44Y8G77KVcyytlKWcJUDunBSpWB8XLeznh/Ke6rGeRqJsgiXCBEubbaSt9CXSRy3iOJxyz31LHlVo3R5WRQbW4wa1Cw+Bjpowye0pJH0xVGpkbZR+0Wk9e46PdFLf+9cpdnlahYtY+9CvmTpK2OE5IZCT5cP0orT2Yk/4Nhg9SnP95orquj06nmCFjtCTjV9zHapP+0U5dMudLp62uD80Zv8A2ilHtNa6LWUogfvG21+2P0pj7NpQk6Qgp3t4s77R7t1Rx7YqV2ZaOLpItFQOtrSu86fkxWEhUgAOMgnHxA8vPiKnqwedUzY1lYYpbZsvuDuFXGWzGT1oby4rH0qZNi0RpvBuT7ch9I/C+5vq/wBCeHtVR1peb6LzNt82c8G23SENoPRpKTxTy58COdRVm09db3vm2xFOIBwtwqCUg4zgk9fEVHB52+EZbYR5GzpfV1pu9wVbbXGcZQlsuIUUBCVAHHADxq0LUhABUoJGcZJxS/0loCZaLlGuUue2lxpRPRMp3goEYIKjjt6hVK1oqfG1LLYkyn3C04VNFayQEninHhn2qstLk0+aVcMzQ1tU6tgac3EP7z0hziGW8ZCc8znkPrXtf9QxrTp83RCg6FpSGE5wHFK/D/fwBpMf8z1VfBuoL0yQQcp4BIGBk9gGKsuurbKsmmbJbX5Qf3HXDvAboHAYHlk8aW54JV8pKTS4KxPn3XUdwHTrdlSFn4GUjIHclI5YrXejT7PMAeafhyEgKBIKFeI/7VcNkCW1X2WpaRviN8B6wN7jV415Y03mwv7qAZUcF1hWOsDiPAj9KWMrJwhS51788kXs71eq7o+7bksKmtoyhzl0yO/vHvS11Utbmpropf4vtSxjOcAHA9q1rLPXa7pGnNH4mHEq8U9Y9MipfaBC+yankuIGGpQTIQe0KHH3zSbyiZzc6ln0NXQiG0aQtQbAwWAo4H5jxV75pX7SLcbfql9aBhqSA+jHafxe4PrVw2UXtD9uctTq0h6OoqaBP4myertwc+tY2vQOltcSenBWw6W1d6VD9CB6mqf4mixKyhNej32TXL7TY3IS1fHEc4f0K4j3yKvVJbZfcvsWpkx1K+XMQWiD/EOKfofWnTnhzpx6OumlurQrNsboVMtjYPFLTij5lI/Q0uvHhjrq37UpYk6qW0FZEdlDfgeKj9RVYt0NdwuMWG3wW+6lsHsyaiXZgu+VrHjoOMYukrcgjClN9IfFRJ/WipuKyiPGaZaGENoCEjuAwKK6HqxWEkKja/G3L1CkAcHWCknvSf8AvW/sduPCdbFq5YfbH/Sr6Jrf2vQi9ZIsoAEx391XgoY+oFLvSd2+5L/EnKJDYVuu/wBKuBP/AO7Kh8Mwzfj1Gfs6Cor5QpKkhSTlJGQRyIr6qzeKXa9bi1dos9I+GQ10asD8yT9cGvPZXemLfLnRpr7bTLjYdSpxQCQoHB9j7CrntKt32/S0lYGXIuH0Ec+HP2J9KSIGTgDezyBqHw8nnXZqu3IdUraJp9iShlt5x/KglTjaPgTx5kn9KrG1y34lwbo2MoeQWVkct4cU+oJ9Kj7Xs4vU0pMtTMNrHHeVvq9Bw9SKumqbCv8AwC5CU+qS9CbDjbhTgnc7vDIp8tcnVudsJKS/wquyGSy3eJkdaE9K6yC2o88A8QPUHyq0bVLeZemvtKE5XEdS54JPwq+oPlSt0xcfurUEGbnCEOjfP8h4K9ifSugHmW5UdbTqQttxJSoHiCDRHlYDT/OpwERou6os2o4sp5W4yolt09QSrhk+BwafJKHG+pSFDjx4YpEas0zL09PWhSVrhqPyXwMgjsPfy586+Y+rr3Htn3c1MKYxTuDKAVJHYFcwKUXjhnKq3w5jJERMSlMt9KD8IcUBjsBNN676Y/xFpS2hKktz2IrZaWrr+EZSe44HgfOl5o/TMjUFwRvNqEJCgX3zkDH8IPWTT2SndSEpAAAwB1CiKyXpq9ybl0zniXCuVkm/tDMiJIbPwryU47wocPQ16g3rUT6W+kmXBYHAElYHPjnkOvnTiuOqrDDnPW+5PBp1ojeS60Sk5AIIIBHXUNeNoNlhQ3G7PiRIKTuBtspQk9pJx7UOP9idEI5+XAqYj64c1mQkkLYdSoDsIVn9K6KektsxVyXVBDSEFalHkABmufLNb37xdY8NnKlvuDeUOOBnKifAUzdqN6TBs6LQw586UBv45pbHP1PD1oi8C00tkJS9Cuus1dyuUqc4cqfdUs+Z4DyFXTZPZjJuT11dT8qMN1rI4FZHE+Q+tUm3wX7jNYhxkKW88sJSOodpPhz8qf8Ap+0sWa0x4EfBS2n4lfxqPNR8TRFZeSdLXvnuZIjlRWRwFFWekRepbaLtYpsL8zrR3D2KHEH1Arnsgg8R14INdLkcDSQ2i2U2nUDjjSMRpeXWz1ZP4k+R+oqZr2YtZDKUi6bMNSCfA+6pS/2qKn5e8eK2/wC45elXuubYUuRAlNSobhbfaUFIWOoj6+FPDR+qYuoYYIIbmtj5rGfdPaKcXkvTXb1tfZPPtJfZWy4MocSUqHaCK51usJduuUqG7nLLqm/EA8PaujsAik/tQtDreo25MVhbgmN7wSgEkrTwPLu3fWlNcBq4OUU12hg6IuX3ppqC+V7ziEdE5j+JPA/ofOp11tLjSm1AFKgQodoPOqRssgXW2wpjFyiOMNLcDjW/gEnGDw5jq51eqpdHeptwWTnS9wFWy8S4K8/JeUgDlkfl9iDTx0fKfl6bgOSmnG3g0ELDiSk5Twzx7cVvi2wky1y0xGRJXjed3BvHHDnW0AKSWDnVT423ns85EdmU0pmS0l1tf4kLAIPlUKNF6cDpc+6Y+T1EEj05VP0Uzs4xfaPJhhqO2lphtLbaeCUoGAPIV6EePlWaKYygaz0HJvl3VcIcthrebSlSHArmOGcjuxURE2WTFOfttzZQnr6JsqOPPFNUCtG83WHZ4Lkue8G2keZUewDrNS4rs4SorzukQbFvsmhbS/MAIUE4U6s5cdPUkeJ6hSfvVykXm5uzZRHSuq4JHJI6kjwFSGrdSydSTg44ktRmyQyyD+HvPao1cNnuiS0pq73dvC+CmI6h+H+ZXf2CpfPCM0/1pbIdIlNnGlPuiJ94TkH7bIR8KT/lI548T1+lXYDFAAHKs1eMG6EFCO1BRRRQUY8ar+tNPo1DZlx0AJkt/MYUf4uzwPKrDWDnHCgUoqSwzmp9lxh1bL7akOIJSpKhxBHMV9xJciFJbkxHlNPNnKVpOCKbWvNFC7hVwtqUonpHxpzgPD/7d9KJ9l2O8pmQhTbqDuqSsYIPhXJppnk21SrkNPS+0ePJCY19CYz3JMhIO4o94/L9KvzLrT7aHWlocSoZStJBB8DXNdb9qvVytC9+3zHGR1oScpV4pPCqU/s7VaxpYlydE8B2VmlRbNqUxoBNzgtvgf5jStxR8jkVYom0uxPbofEmOTz328geYNVuTNkb65ey60VXW9b6cXyujI/qCk/UV7nV2ngMm8wv/mFPKL8kPsm6KrjmudNoyPvRlWP4EqV9BUZK2mWJoHoUynz1breB7mjKE7YLtl25V8rUlKSVkAAZJPVSruO1OWveTbbe00Opb694+gwKqN31Ld7xwnznVtnj0afhR6Dn51LkkcJ6utdcjR1HtBtlsStmApM+UOGGz8CT3q/QUrbrdbnqO4oXJcW88tW60y2OA7kprZ07pW6X9xJjNFuOT8UhxOEp8O09wpt6Z0nA061mOjpZKhhchf4j3DsHcKWGzni2/vhFf0ToJFvU3cLyhK5I4tx/xJb7z2q9hTAArNFWsI2Qgq1hBRRRQUFFFFABRRRQBgjNQWpNKW7UDR+0o6OQBhD7fBQ8e0dxqerBNApJNYYjNQaIvFl3nOi+1xgf3zAJwO9PMe9Vo8CQeY6q6YwDURddM2e7AmbAZWs/5iU7i/8AUONQ4fRjs0abzF4OfqKbM/ZbbXVb0KZJj/yqw4B9DUQ7srl5+TdGFJ/maUP1qXBozvS2L0L7PlRvHtPjmr4Nlt03uM+JjtwqtuPsqdJH2i7IHb0bJP1NG1iWntfoW5UTnjy76yBlQAGSeQ7ab0HZhZ2cGVIlSVdY3ghPoOPvVmtmnrRawPsNvjtKH59zKv8AUeNUoM6x0cn+TwJqzaNvl2UFMxFMNZ/eyPgHiBzPkKYdg2c2u3qS7cFGc8OO6sYbSe5PX5+lXXGKB3VSikaa9NXDvlny22ltIShISAMAJGABX3RRTNAUUUUAFFFFABRRRQB//9k="/>
          <p:cNvSpPr>
            <a:spLocks noChangeAspect="1" noChangeArrowheads="1"/>
          </p:cNvSpPr>
          <p:nvPr/>
        </p:nvSpPr>
        <p:spPr bwMode="auto">
          <a:xfrm>
            <a:off x="120650" y="-660400"/>
            <a:ext cx="140017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8" name="AutoShape 32" descr="data:image/jpg;base64,/9j/4AAQSkZJRgABAQAAAQABAAD/2wBDAAkGBwgHBgkIBwgKCgkLDRYPDQwMDRsUFRAWIB0iIiAdHx8kKDQsJCYxJx8fLT0tMTU3Ojo6Iys/RD84QzQ5Ojf/2wBDAQoKCg0MDRoPDxo3JR8lNzc3Nzc3Nzc3Nzc3Nzc3Nzc3Nzc3Nzc3Nzc3Nzc3Nzc3Nzc3Nzc3Nzc3Nzc3Nzc3Nzf/wAARCACfAKQDASIAAhEBAxEB/8QAHAAAAgIDAQEAAAAAAAAAAAAAAAcFBgEECAMC/8QARBAAAQMDAQQIAwUGBAQHAAAAAQIDBAAFEQYHEiExE0FRYXGBkaEiI7EUFTJCwSQzUmJy0RZDkrIXJaLhNERkgpPS8P/EABkBAAMBAQEAAAAAAAAAAAAAAAABAgQDBf/EACcRAAICAQQCAgEFAQAAAAAAAAABAgMRBBIhMRNBIlEyIyQzYXFS/9oADAMBAAIRAxEAPwB4UUUUhBRWCcVVtU62tti3mUn7VMAx0LZ/D/Uer60dClJRWWWkkAEkgAc+6q/d9ZWK1KU2/OQ46ObTHxq88cB50pL9q28XtREiQWmTyYZJSjz61edQXLhnA6hyFQ5/RinrVnEUNCftUZBKYFtcWByU87u+wz9ahn9p96Wfkx4jI6vgUr3zUDaNLXm8AKhw1ho8nXfgQfAnn5Vb7fsqeUkKuNySg9aGG973OPpRmTIUtRPohf8AiRqPOemjceQ6D/vXo1tM1Ag/MENwdnREfQ1cGdmNiQB0rkx1XXvOgfQVsf8ADjT2COgfGf8A1CqMSL8Wo/6KzF2rSk/+LtbS8dbbpSfcGpyDtMsz2BJalRu0qRvpHmP7USNmFmWPkPzGT3OBQ9xUHcdlctAK7fcGnsDIQ8jcJ8xkfSn8iv3Mf7GFbb9abmB9huEd49aErG8PLnUlmufrrpu82ZW/NhOoSniHkfEkeY5e1bNn1pfbUUhqYp9rqbkZWk+ecjyNG/7COqw8TWB8E1kVRbBtIts4paujZgvHA3z8TZPjzHnV2ZebdbS40tK0K4pUk5B86rs1QsjNZiz0ooooKCiiigAooooAKweAoNVbaBqI2KzlMdQE2RlDXH8Pary+tHXIpSUVlkHr/XC4i3bVZ3MPj4XpCT+77k9/f1UrVKUpRWSVEnKieOT20KUtRKlkqUTkknjmrTorR79/fEmRvNW5BwpY4F09aU/3rnzJnlSlO6eERmn9O3DUEgtwGvlpPzHl8EI8+s9w401tO6CtNn3HXUfbJQ4lx4cAe5PIe9WODBjQIzcaG0lllAwlCRgVs1aikb6tPGC57PkJA5cq+qKKo0BRRRSEFYNZr4Kt1OSR40xmd0EEEA5qqah0FZ7sFuNNiHJV/mMgAKPenkfrXze9oVmtjimWFKmvpyClnG6D2FR4emarY2rSS7k2hot55B8730xUtr2Z7LaupFU1Fpi56fX+1thbCjhMhvigjs7vA+9fNg1Nc7A4DCeJZJyphzihQ8Oo94ps2DU1p1XHejdHh3d+bGfAOR147RVK1toNdvS5cLKhbkUcXI/NTXeO1PuO+px7RmnS4/Op8F30trG3agSGkK6CYBlUdZ4nvSfzCrJmuaWnXGVpcacUhaTlKkKwR4GmvoPXIuJbtt3WlMsDDb3IO9x7FfWmpZOtOpUuJDAorCTms1RrCiiigDB5Uh9cXc3rUMl5KssNHoWQewdfmcmm7rO5G1aanSUqw50ZQ3x/MrgPr7UhEILjiW20lS1HCRzKieQqZv0YtZN8QROaN047qK6BrJTEawuQ4B1dgPafbnT0hxWIkZuPHbS2y2ndQkcgKh9IWVvT9hZjr3Q6odJIX2rPPyHLyqSiXKFNddahymXltYDgbXvbpPLOPCnFYR2orjVHHs3KzWBXlJfaisLfkOJbaQCVKUcACmdz2opb3bak006tFrgl5I5Ovr3Qe8JHHHiRX3Y9pzEl9DN3iiKlXDp21lSQe8EZHvSyjitRXnGRhOuJaQpbikpSkZJUcADtNUW97TIEN1TFtZVNUk4Lm9utg93Wa3to8GRctMOLgOrPQkOqbbOQ6gc+XPA4+VVLTGzqRcWUS7w6uM0sZSygDpFDqznIA9/Cht9Im2dmdsEesXapND4Mu3MqZJ4htRCgPPnU7rucu56JFws8hX2ZZSp3d4FTZ4EHswSMjuNUTXOm2dOXFpuK8p1h5G8kLUCpBHbjxGDU/s2eTc7Pd9PvqylxorbB6gobp990+dSm+mcI2TcnXMpdjhM3G7xYUl4stvr6MuYzjPLn38KYV42YRBBUq0vviUgZCXSClfdy4Us/mw5PIofZX6KSf7gV0NaJyLla40xs/C+0F+GRxHkeFEUnwLTVxmmpLk59hSZNsntvsKLciMvtI3SOY8O2ugLNcG7tao05tOEvthW71pPWPXhSc2jQUwdVyggfC+EvY7Crn7g1fdk0gu6YU2o/uZC0jj1HB/WnHh4K02YWOt9Fc2jaP+xld2tjZEdR3pDSR+7P8Q7u3spf5IIIJBznIOMd9dKuNocbUhxIUhSSFAjII66RmuNP/wCH7ytDQUIj2Vxz1Adac9o+mKUo45ROpp2/JF82c6tN2aFtnr/bGkfLWo8XUjt/mHvV6BzXNsSS9CktSY6y260oKQsdRFP3TF5avtoZmtYStQw6jP4FjmKcXng7aa7esPtEtRRRVGoXW2KXu2+DCScF10uKHaEjA91e1VrZjaRctSJkOpBZhp6U5HNXJP6nyrZ2uyC5qJhjPwtRh7kn+1WfZJBDFhelqThcl44PalPAe+ajuRhxv1H+Grteivfd8KY264ltDhacSlRwd4ZBI8QfWqzsuuH2HUqIy1YaloLWP5hxH6+tNLVtt+9tPToiRlxTRU3/AFJ4j3FISFIXCmMSWx8xhxLgB7UnOKcuGK/MLYyXR0kKXm1+4uNQIdvaWUpkKUtzB5pTjA9VD0q+w5LcuKzIZO826gLSR2EZFLbbIwrpbZI/KUuN57FZSR+vpTl0adQ34m0RmzbTdvvhmv3JsvNs7qEICyniQcngc1G6403/AIduYSxvKhvgrZKuJTjmknrwTWhZb/dLO1IZtTpbMkjfwjeVw5Y76k2dM6q1C6l6Q3IUFcQ7NcKQPAHj6Co4awYEozrUYrkuGyi+LmQnrVJVvLiJCmiTn5ZPLyPsa9Ne62NnWbdaykzMAuuEZDI7hyKvpXpo3QztgnpnyLh0j24UFtpGEEHtJ4nkOylZfFuuXm4LkH5pfc3snr3jVNtI7znOupJ8M3BZrvc7dLvjwW6w38S33lkqc4gHHbjOeyvXQ1xNt1PBdKt1tauhc/pXw+uD5UzoF7049pVlhydGajKjBlbSlBKk/DgpI5550lVEocPRLKt1XwL6zjkf1qWscnGyKrcZJ5ZZto9uFv1XJKUkIkgSE468/i/6gfWrTs51PAh6cXFuc1phUd1W50h4qQeOAPHIrT14hN50fZ78E/GlIQ6esBQwfRQ96otqt7t0uDMKMppLz3wpLhwCcHr76OVIpylVbmK7JLWt7bv1+dmRwQwlCWmirgSlOTkjq4k00Nmttct+l2S8ndXIUXsEcQDjGfIZ86hdObM240huTen25BQQQw2DuE8xknifDFMRKQlIAAAAwAKqK9s0UVSUnOXZnqqta/sovGnng2jMiP8AOZPXkcx5jPtVmrCgCkg1b5NMlui0zmfrxk4q8bKrwYd5XbnVZZmDKBnk4niD5jPoKrmqbeLXqGfDSCEIeJQP5TxH1rRgSnIM2PLZ/eMOJcT4gjhXHpnkQbrsOkhyoryivIkR23m/wOJC0+BGRRXU9gSW0pzf1jOBOQhLaR3YSDTX0WwI+lbW2B/5dKj4nifrSg2hcdX3T+pP+wU7LGgIs0FAOQmO2M/+0VMezHR/LNm4eXHlXP8Aq63fdmpJ8XdwjpCtH9KuI9jXQVK/bDbd16DckA4WCy5gdY4pP+4elEuitXDdXn6J7ZdcTN0yhlZy5FcU1jsHNPsa3dfWdV504+0ykF9k9M0OskZyPMZpWaP1S7ppctTbHTh9AAQV7oChyPoTW1P2gagmOAtyG4yAchDKOZ7yeJFJSWCFqIeNRkV+1T3rVco81gfMYXvAK4Z6iPMZHnTgh7QNPvQkvvyzHcKcqZU2reB7BgcarkzScfVtvZvtjcbjSJCcvsK/AVj8WCORznxzmodrZvqFT24pEZtHWsvAgegz7ULK6Igran8VlG5fdo0mVcozlsQpiJHd3lIV+J8csKA5czw76kdX6Ieu7/3xZCn9pSHFsOfAckcwT1nrBqV0vs9g2lxEmesTJSeKQU4bQe0Dr86uoA51STfZ3hVKcX5RGNaD1G66B92FGOG+t1AHsc1btPbMmGVpfvj4fVzEdvgjzP5qYbzrbKN95xDaBzUtQA9TXkxMivqIYksuK7EOBR9jRtSHHTVxeTR1BaW7hp6VbWkJSlbJS2kJ4Ajinh4gUndL6fvU24sS7fGUgMOpV0znwoSQc8+vyp7k8KW20nVb0WR9zWt1TSgnekuNnCuPJIPV2miWO2LURgvm/Rbrhqyx2tam5lwZDyfxNNZWoHswkH3rVga8sM6W1FZkOh11YQjfZUAVHkM9XnSs09pG66hbU9FS22wg7pddUQlR7BgEnvqFUl2HLIKSh5heD1FKknl45FTuZxlqbFh44Y8G77KVcyytlKWcJUDunBSpWB8XLeznh/Ke6rGeRqJsgiXCBEubbaSt9CXSRy3iOJxyz31LHlVo3R5WRQbW4wa1Cw+Bjpowye0pJH0xVGpkbZR+0Wk9e46PdFLf+9cpdnlahYtY+9CvmTpK2OE5IZCT5cP0orT2Yk/4Nhg9SnP95orquj06nmCFjtCTjV9zHapP+0U5dMudLp62uD80Zv8A2ilHtNa6LWUogfvG21+2P0pj7NpQk6Qgp3t4s77R7t1Rx7YqV2ZaOLpItFQOtrSu86fkxWEhUgAOMgnHxA8vPiKnqwedUzY1lYYpbZsvuDuFXGWzGT1oby4rH0qZNi0RpvBuT7ch9I/C+5vq/wBCeHtVR1peb6LzNt82c8G23SENoPRpKTxTy58COdRVm09db3vm2xFOIBwtwqCUg4zgk9fEVHB52+EZbYR5GzpfV1pu9wVbbXGcZQlsuIUUBCVAHHADxq0LUhABUoJGcZJxS/0loCZaLlGuUue2lxpRPRMp3goEYIKjjt6hVK1oqfG1LLYkyn3C04VNFayQEninHhn2qstLk0+aVcMzQ1tU6tgac3EP7z0hziGW8ZCc8znkPrXtf9QxrTp83RCg6FpSGE5wHFK/D/fwBpMf8z1VfBuoL0yQQcp4BIGBk9gGKsuurbKsmmbJbX5Qf3HXDvAboHAYHlk8aW54JV8pKTS4KxPn3XUdwHTrdlSFn4GUjIHclI5YrXejT7PMAeafhyEgKBIKFeI/7VcNkCW1X2WpaRviN8B6wN7jV415Y03mwv7qAZUcF1hWOsDiPAj9KWMrJwhS51788kXs71eq7o+7bksKmtoyhzl0yO/vHvS11Utbmpropf4vtSxjOcAHA9q1rLPXa7pGnNH4mHEq8U9Y9MipfaBC+yankuIGGpQTIQe0KHH3zSbyiZzc6ln0NXQiG0aQtQbAwWAo4H5jxV75pX7SLcbfql9aBhqSA+jHafxe4PrVw2UXtD9uctTq0h6OoqaBP4myertwc+tY2vQOltcSenBWw6W1d6VD9CB6mqf4mixKyhNej32TXL7TY3IS1fHEc4f0K4j3yKvVJbZfcvsWpkx1K+XMQWiD/EOKfofWnTnhzpx6OumlurQrNsboVMtjYPFLTij5lI/Q0uvHhjrq37UpYk6qW0FZEdlDfgeKj9RVYt0NdwuMWG3wW+6lsHsyaiXZgu+VrHjoOMYukrcgjClN9IfFRJ/WipuKyiPGaZaGENoCEjuAwKK6HqxWEkKja/G3L1CkAcHWCknvSf8AvW/sduPCdbFq5YfbH/Sr6Jrf2vQi9ZIsoAEx391XgoY+oFLvSd2+5L/EnKJDYVuu/wBKuBP/AO7Kh8Mwzfj1Gfs6Cor5QpKkhSTlJGQRyIr6qzeKXa9bi1dos9I+GQ10asD8yT9cGvPZXemLfLnRpr7bTLjYdSpxQCQoHB9j7CrntKt32/S0lYGXIuH0Ec+HP2J9KSIGTgDezyBqHw8nnXZqu3IdUraJp9iShlt5x/KglTjaPgTx5kn9KrG1y34lwbo2MoeQWVkct4cU+oJ9Kj7Xs4vU0pMtTMNrHHeVvq9Bw9SKumqbCv8AwC5CU+qS9CbDjbhTgnc7vDIp8tcnVudsJKS/wquyGSy3eJkdaE9K6yC2o88A8QPUHyq0bVLeZemvtKE5XEdS54JPwq+oPlSt0xcfurUEGbnCEOjfP8h4K9ifSugHmW5UdbTqQttxJSoHiCDRHlYDT/OpwERou6os2o4sp5W4yolt09QSrhk+BwafJKHG+pSFDjx4YpEas0zL09PWhSVrhqPyXwMgjsPfy586+Y+rr3Htn3c1MKYxTuDKAVJHYFcwKUXjhnKq3w5jJERMSlMt9KD8IcUBjsBNN676Y/xFpS2hKktz2IrZaWrr+EZSe44HgfOl5o/TMjUFwRvNqEJCgX3zkDH8IPWTT2SndSEpAAAwB1CiKyXpq9ybl0zniXCuVkm/tDMiJIbPwryU47wocPQ16g3rUT6W+kmXBYHAElYHPjnkOvnTiuOqrDDnPW+5PBp1ojeS60Sk5AIIIBHXUNeNoNlhQ3G7PiRIKTuBtspQk9pJx7UOP9idEI5+XAqYj64c1mQkkLYdSoDsIVn9K6KektsxVyXVBDSEFalHkABmufLNb37xdY8NnKlvuDeUOOBnKifAUzdqN6TBs6LQw586UBv45pbHP1PD1oi8C00tkJS9Cuus1dyuUqc4cqfdUs+Z4DyFXTZPZjJuT11dT8qMN1rI4FZHE+Q+tUm3wX7jNYhxkKW88sJSOodpPhz8qf8Ap+0sWa0x4EfBS2n4lfxqPNR8TRFZeSdLXvnuZIjlRWRwFFWekRepbaLtYpsL8zrR3D2KHEH1Arnsgg8R14INdLkcDSQ2i2U2nUDjjSMRpeXWz1ZP4k+R+oqZr2YtZDKUi6bMNSCfA+6pS/2qKn5e8eK2/wC45elXuubYUuRAlNSobhbfaUFIWOoj6+FPDR+qYuoYYIIbmtj5rGfdPaKcXkvTXb1tfZPPtJfZWy4MocSUqHaCK51usJduuUqG7nLLqm/EA8PaujsAik/tQtDreo25MVhbgmN7wSgEkrTwPLu3fWlNcBq4OUU12hg6IuX3ppqC+V7ziEdE5j+JPA/ofOp11tLjSm1AFKgQodoPOqRssgXW2wpjFyiOMNLcDjW/gEnGDw5jq51eqpdHeptwWTnS9wFWy8S4K8/JeUgDlkfl9iDTx0fKfl6bgOSmnG3g0ELDiSk5Twzx7cVvi2wky1y0xGRJXjed3BvHHDnW0AKSWDnVT423ns85EdmU0pmS0l1tf4kLAIPlUKNF6cDpc+6Y+T1EEj05VP0Uzs4xfaPJhhqO2lphtLbaeCUoGAPIV6EePlWaKYygaz0HJvl3VcIcthrebSlSHArmOGcjuxURE2WTFOfttzZQnr6JsqOPPFNUCtG83WHZ4Lkue8G2keZUewDrNS4rs4SorzukQbFvsmhbS/MAIUE4U6s5cdPUkeJ6hSfvVykXm5uzZRHSuq4JHJI6kjwFSGrdSydSTg44ktRmyQyyD+HvPao1cNnuiS0pq73dvC+CmI6h+H+ZXf2CpfPCM0/1pbIdIlNnGlPuiJ94TkH7bIR8KT/lI548T1+lXYDFAAHKs1eMG6EFCO1BRRRQUY8ar+tNPo1DZlx0AJkt/MYUf4uzwPKrDWDnHCgUoqSwzmp9lxh1bL7akOIJSpKhxBHMV9xJciFJbkxHlNPNnKVpOCKbWvNFC7hVwtqUonpHxpzgPD/7d9KJ9l2O8pmQhTbqDuqSsYIPhXJppnk21SrkNPS+0ePJCY19CYz3JMhIO4o94/L9KvzLrT7aHWlocSoZStJBB8DXNdb9qvVytC9+3zHGR1oScpV4pPCqU/s7VaxpYlydE8B2VmlRbNqUxoBNzgtvgf5jStxR8jkVYom0uxPbofEmOTz328geYNVuTNkb65ey60VXW9b6cXyujI/qCk/UV7nV2ngMm8wv/mFPKL8kPsm6KrjmudNoyPvRlWP4EqV9BUZK2mWJoHoUynz1breB7mjKE7YLtl25V8rUlKSVkAAZJPVSruO1OWveTbbe00Opb694+gwKqN31Ld7xwnznVtnj0afhR6Dn51LkkcJ6utdcjR1HtBtlsStmApM+UOGGz8CT3q/QUrbrdbnqO4oXJcW88tW60y2OA7kprZ07pW6X9xJjNFuOT8UhxOEp8O09wpt6Z0nA061mOjpZKhhchf4j3DsHcKWGzni2/vhFf0ToJFvU3cLyhK5I4tx/xJb7z2q9hTAArNFWsI2Qgq1hBRRRQUFFFFABRRRQBgjNQWpNKW7UDR+0o6OQBhD7fBQ8e0dxqerBNApJNYYjNQaIvFl3nOi+1xgf3zAJwO9PMe9Vo8CQeY6q6YwDURddM2e7AmbAZWs/5iU7i/8AUONQ4fRjs0abzF4OfqKbM/ZbbXVb0KZJj/yqw4B9DUQ7srl5+TdGFJ/maUP1qXBozvS2L0L7PlRvHtPjmr4Nlt03uM+JjtwqtuPsqdJH2i7IHb0bJP1NG1iWntfoW5UTnjy76yBlQAGSeQ7ab0HZhZ2cGVIlSVdY3ghPoOPvVmtmnrRawPsNvjtKH59zKv8AUeNUoM6x0cn+TwJqzaNvl2UFMxFMNZ/eyPgHiBzPkKYdg2c2u3qS7cFGc8OO6sYbSe5PX5+lXXGKB3VSikaa9NXDvlny22ltIShISAMAJGABX3RRTNAUUUUAFFFFABRRRQB//9k="/>
          <p:cNvSpPr>
            <a:spLocks noChangeAspect="1" noChangeArrowheads="1"/>
          </p:cNvSpPr>
          <p:nvPr/>
        </p:nvSpPr>
        <p:spPr bwMode="auto">
          <a:xfrm>
            <a:off x="120650" y="-660400"/>
            <a:ext cx="140017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6" name="AutoShape 2" descr="data:image/jpg;base64,/9j/4AAQSkZJRgABAQAAAQABAAD/2wCEAAkGBhQREBUUERMVFRQWFBUWFhUVFRgVFxgWFhUVGBQVFBcYHCkgGBkjGhQUHzAgIycpLiwsGR4xODAqNSY3LCkBCQoKDgwOGg8PGiwkHyQvKSkpNTUrLC0pLCo1NC4qLCwtLCwsLCktLyksLSkpNS0qLCwtLC0sKiwpLCwsLC8sLP/AABEIAFoAfAMBIgACEQEDEQH/xAAcAAABBAMBAAAAAAAAAAAAAAAGAAQFBwECAwj/xAA6EAACAQMBBQUFBQcFAAAAAAABAgMABBEhBQYSMUEHIlFhcRMyYoGRFDNyobEVQlKCksHRI2Sy0vD/xAAaAQACAwEBAAAAAAAAAAAAAAACAwABBAUG/8QALBEAAgEDAgUDAgcAAAAAAAAAAQIAAxExBCESIkFRYQUUMvDxExVxgZGhsf/aAAwDAQACEQMRAD8Au+lSpVJIqVcbi7VOZ16Aak/+8ajbjabHrwjwXn82/wAUQUnEom0lZJlX3iB6mm77TQcsn0GB9TioGW7xy08+Z+p1qNurzxNPSheLapaEsu8Kr0HzYf2zTOTfBR0X+pv+tCF1eVD3d9WxNGpzM7agiWAd/YxzA+T/AOVrrDv9bHmSPo36Gqgu76oua5p/5fTPeZW1zDpPQ9nt+CXRJUJ8CeE/Q1IV5jS+ccmP1oh2L2hXNuQA5K/wt3l+h5fLFJqemsPgbxieoKfmLS+6zmgvd3tNguMLLiJz1JyhP4j7vz+tGYNcx6bUzZhadBHVxdTebUq1rOaCHMVH3+0uE8Ce91PRf8nyrfa20PZR5HvseFB5+J8gNaFb3aawjvsc6HA4faOWODw8ZAOOvM6jSmKvUyiZJPJz11PMnUn1NNZrjFNG2kB70Nx8poifoMCuZvbZ9DNJAf8AcIOH+te6Pma0qQMgxJ8GaXN3URdXlSG1diTxrxhRJHjPHEeMY8cc8edB13tCuhRCuLqZkqsVzHN3f1C3V7msRrJO4SJWdzyVRk1J3vZ1fpGZDDkDUqrBnx+Ec/lWovTQ2YgTGQ7i6iDcs+ablq2aMgkHQjQjqD1BpYrQJjJmtZxW2aWauDeZRiOVG25naNJaERzEvB4c2j808R8P0oIzSzSqtJKq8LRlKq9JuJZ6btLtJUWSNgyMAVYagg9a7VS/ZdvibecWsrf6Mx7meSSnoPJv19auivNVqRpOVM9HRqiqgYQS21ecd2V6RKB/M3eY/ThFMri7pje3eLy5B5+1P04VxTC6vq3UafKIp33ji6vaaiAyQXEoOkKqxHiCe8PLCgmmxlhGDcXCxAjIRVaWUjoeBR3QehbGaJdiXdh+z7t1MzwAcM/GvCxHCPcAx0aiqVQo5e8BVud4DWW881o/FbvwjOsZ1jb8SdPVcGiI29ttuNmgAt75Rlo891/P4lJ/eAyOopi0ew59FuJoGPVw4XPmWUr9SKH9t7Ll2TeoUkDEASxSLpxISRhhnrggjkQaZyVG5Lq/Ta14glkHNZl/yFHZ/sIPHcRS8cUsc6CdR3WeLhPDCHz3QzjXHMY6GuO2ru5juEn2hMLeKJg0NnBNl2Ce4iqh72cDLvoNfSpLfXYkd5Ns+cZVbto45lBI4hgSJxY5lQGGT5eFQWzez+Iy3jSGUw207RBYUMkz6gjkM6AjWsoKsxqOc+L+NvrEcQygIox5t53gdfXrTSySvgNJI8jAcgXYsQPIZxXCjm8/ZUQw1ltDT95lMf8AyYU22LuIb63uLi34kCuRBE5DMwUAlXYacWumOv1ropq0C4IGJzn0rlsgnMD80s0Y3my0m2LFcheGW2lMMuBgtGXwOL4l411PnUim6+yoraG4uJ7kJNngBQhjw8+6inHry1FWdYoG4OSJQ0bE7EYBle0qKBsWznuXa2klFnDF7Wd5FKsoB9xM4LFtANOZrrsfcQzRCe4lW0jlcJAH7zOzk+zXHXwz1wTV+7pjO0r2lQ43gdOTwkqcMO8p8CNQfqK9Ibo7Y+12ME/V41LfixhvzBrzpdwGNnR9GRnRvVSVb8waubsXkJ2RFn+KTHpxaVi9RsQrCbfT7jiUyH36Bt9oE8lmRXB+Je6w/IH50MXm0atLtD3YN7an2f30R44/M47yfMf2qiXvCchsgg4IPMEcwaLRuGW3UQ9TdTfvJ632jFKoiuG9njSO4A4go5+zmUatHknDDVcnmORlYbuyw7EvkIWRpOJozC3tA68KYKFefI1Uzy0Rbu7/AE9laS28CgGR+NJc6xEgByEKkNnh8tSedMr0XI5O97RVKst+ftmRMNpMrgiN+IHIBjLa+asMH0Ioq2buVfbSn9rdcaqcBpJAEwg5LGgAwBk4AAGtcE7WtoAfeRE+JhGfyIH5VFbX31vboFZrlyh5omIlI8CEALD1Jom/HY34QD3zFg0VGSR2h9tDeKGba1ha25DQ20mCwOVMnAVCqevCBqfFsdKjiM7UvhCym4+0LwRSTyQJInD/AKgDRsMyA8OAemTg4quEbGMaY5Y0xjljHKsOc5zkknJJOSTzySeZ86D2dtgelv3veF7y+5HX+rWl6JYXKvHJI32aFTmdZ7r7TG8eNVAkXu/i4h6UM323VtdmW01ocL+0pnRQcBow1x3T8JQqPmKrJ2Le8S2OQYlgPQE1gt66ZxrprzwPkKBNCR8jCfWg4EuHbdxaNZObeVR+0bm3Kpkd2QyR+2PDzGApLA8j61MbxWO0nnxaPbRWyIuDIiseLXjOCO6OQ+VUKBrnGvj1+tSV/vJdTp7Oa5mkTlwM54T+ID3vnmgbRMCOE3/WEutW24/iWL2d7CjuYbqGVxJw3iNI0fuTBCWABAwULgnSu+9lu0V19tv2VYLc8NnaqwLSOPdOBoCxAJ8FA8KbJcnZ27qtGeCa5ICsNCDKTqD4rGpNVjeXrytxzSPI2McUjlyB4AsdBQU6LVXLA7Y+0OpWFJAtt8/eNtq3jMHdtZJGYnHV5GJOPmxr0V2e7I+y7Nt4iNQgJ9W1ql+zfdZto3quwP2eE8RPRmFeiVGBgcqVrKoduFcCO0lMot2yd5mqy7SuzMzlrqzA9rzkjGgk+Jfi/WrPrWsiOUN1mllDCxnlAkhirAqwOCpGCD5it1r0Bvh2b220BxEezm6SoMH+Ydap/eHs8vbEkmP20Q/fj1OPMV16OtVtm2nLq6Nhuu8gM0s1wFyM4Oh8G0NdQa3BwcTCVIzNs0s1rms1d4NpnNLNYzSqXktM5pZrlJcKvMgV0sbWe5YLbQu5PXBApb1kTJjUpO+BCbevfNbqzs4cFDbowkzjhLBVSNkOde6HOOmai91t0Z9qShY1KQA9+Q6ZHlRrup2IsxEm0H8xEP7+FW5s/Z0cCCOFAijkAP18a5D6gBeCnidZNPduOpmNd3t34rKBYYVwqjU9SfE1KYpAVmsU1xUqVKpJMYpFazSqSSA2zuLZ3X30CE/xKOE/UUGbR7BrdtYJpI/I6irSpUQYjBglQciUhcdhNyv3d0p/EMUzbsU2h0li/Kr7rFMGoqDrFmhTPSUTH2IXx96eMelSVn2BMfvronyUGrjpVRrVDkyxRQYEBNkdjVhAQWQyt4saMrLZsUK8MUaoPhAFOqzSyb5jbTXFbUqVVJFSpUqkk//Z"/>
          <p:cNvSpPr>
            <a:spLocks noChangeAspect="1" noChangeArrowheads="1"/>
          </p:cNvSpPr>
          <p:nvPr/>
        </p:nvSpPr>
        <p:spPr bwMode="auto">
          <a:xfrm>
            <a:off x="120650" y="-423863"/>
            <a:ext cx="11811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8" name="AutoShape 4" descr="data:image/jpg;base64,/9j/4AAQSkZJRgABAQAAAQABAAD/2wCEAAkGBhQREBUUERMVFRQWFBUWFhUVFRgVFxgWFhUVGBQVFBcYHCkgGBkjGhQUHzAgIycpLiwsGR4xODAqNSY3LCkBCQoKDgwOGg8PGiwkHyQvKSkpNTUrLC0pLCo1NC4qLCwtLCwsLCktLyksLSkpNS0qLCwtLC0sKiwpLCwsLC8sLP/AABEIAFoAfAMBIgACEQEDEQH/xAAcAAABBAMBAAAAAAAAAAAAAAAGAAQFBwECAwj/xAA6EAACAQMBBQUFBQcFAAAAAAABAgMABBEhBQYSMUEHIlFhcRMyYoGRFDNyobEVQlKCksHRI2Sy0vD/xAAaAQACAwEBAAAAAAAAAAAAAAACAwABBAUG/8QALBEAAgEDAgUDAgcAAAAAAAAAAQIAAxExBCESIkFRYQUUMvDxExVxgZGhsf/aAAwDAQACEQMRAD8Au+lSpVJIqVcbi7VOZ16Aak/+8ajbjabHrwjwXn82/wAUQUnEom0lZJlX3iB6mm77TQcsn0GB9TioGW7xy08+Z+p1qNurzxNPSheLapaEsu8Kr0HzYf2zTOTfBR0X+pv+tCF1eVD3d9WxNGpzM7agiWAd/YxzA+T/AOVrrDv9bHmSPo36Gqgu76oua5p/5fTPeZW1zDpPQ9nt+CXRJUJ8CeE/Q1IV5jS+ccmP1oh2L2hXNuQA5K/wt3l+h5fLFJqemsPgbxieoKfmLS+6zmgvd3tNguMLLiJz1JyhP4j7vz+tGYNcx6bUzZhadBHVxdTebUq1rOaCHMVH3+0uE8Ce91PRf8nyrfa20PZR5HvseFB5+J8gNaFb3aawjvsc6HA4faOWODw8ZAOOvM6jSmKvUyiZJPJz11PMnUn1NNZrjFNG2kB70Nx8poifoMCuZvbZ9DNJAf8AcIOH+te6Pma0qQMgxJ8GaXN3URdXlSG1diTxrxhRJHjPHEeMY8cc8edB13tCuhRCuLqZkqsVzHN3f1C3V7msRrJO4SJWdzyVRk1J3vZ1fpGZDDkDUqrBnx+Ec/lWovTQ2YgTGQ7i6iDcs+ablq2aMgkHQjQjqD1BpYrQJjJmtZxW2aWauDeZRiOVG25naNJaERzEvB4c2j808R8P0oIzSzSqtJKq8LRlKq9JuJZ6btLtJUWSNgyMAVYagg9a7VS/ZdvibecWsrf6Mx7meSSnoPJv19auivNVqRpOVM9HRqiqgYQS21ecd2V6RKB/M3eY/ThFMri7pje3eLy5B5+1P04VxTC6vq3UafKIp33ji6vaaiAyQXEoOkKqxHiCe8PLCgmmxlhGDcXCxAjIRVaWUjoeBR3QehbGaJdiXdh+z7t1MzwAcM/GvCxHCPcAx0aiqVQo5e8BVud4DWW881o/FbvwjOsZ1jb8SdPVcGiI29ttuNmgAt75Rlo891/P4lJ/eAyOopi0ew59FuJoGPVw4XPmWUr9SKH9t7Ll2TeoUkDEASxSLpxISRhhnrggjkQaZyVG5Lq/Ta14glkHNZl/yFHZ/sIPHcRS8cUsc6CdR3WeLhPDCHz3QzjXHMY6GuO2ru5juEn2hMLeKJg0NnBNl2Ce4iqh72cDLvoNfSpLfXYkd5Ns+cZVbto45lBI4hgSJxY5lQGGT5eFQWzez+Iy3jSGUw207RBYUMkz6gjkM6AjWsoKsxqOc+L+NvrEcQygIox5t53gdfXrTSySvgNJI8jAcgXYsQPIZxXCjm8/ZUQw1ltDT95lMf8AyYU22LuIb63uLi34kCuRBE5DMwUAlXYacWumOv1ropq0C4IGJzn0rlsgnMD80s0Y3my0m2LFcheGW2lMMuBgtGXwOL4l411PnUim6+yoraG4uJ7kJNngBQhjw8+6inHry1FWdYoG4OSJQ0bE7EYBle0qKBsWznuXa2klFnDF7Wd5FKsoB9xM4LFtANOZrrsfcQzRCe4lW0jlcJAH7zOzk+zXHXwz1wTV+7pjO0r2lQ43gdOTwkqcMO8p8CNQfqK9Ibo7Y+12ME/V41LfixhvzBrzpdwGNnR9GRnRvVSVb8waubsXkJ2RFn+KTHpxaVi9RsQrCbfT7jiUyH36Bt9oE8lmRXB+Je6w/IH50MXm0atLtD3YN7an2f30R44/M47yfMf2qiXvCchsgg4IPMEcwaLRuGW3UQ9TdTfvJ632jFKoiuG9njSO4A4go5+zmUatHknDDVcnmORlYbuyw7EvkIWRpOJozC3tA68KYKFefI1Uzy0Rbu7/AE9laS28CgGR+NJc6xEgByEKkNnh8tSedMr0XI5O97RVKst+ftmRMNpMrgiN+IHIBjLa+asMH0Ioq2buVfbSn9rdcaqcBpJAEwg5LGgAwBk4AAGtcE7WtoAfeRE+JhGfyIH5VFbX31vboFZrlyh5omIlI8CEALD1Jom/HY34QD3zFg0VGSR2h9tDeKGba1ha25DQ20mCwOVMnAVCqevCBqfFsdKjiM7UvhCym4+0LwRSTyQJInD/AKgDRsMyA8OAemTg4quEbGMaY5Y0xjljHKsOc5zkknJJOSTzySeZ86D2dtgelv3veF7y+5HX+rWl6JYXKvHJI32aFTmdZ7r7TG8eNVAkXu/i4h6UM323VtdmW01ocL+0pnRQcBow1x3T8JQqPmKrJ2Le8S2OQYlgPQE1gt66ZxrprzwPkKBNCR8jCfWg4EuHbdxaNZObeVR+0bm3Kpkd2QyR+2PDzGApLA8j61MbxWO0nnxaPbRWyIuDIiseLXjOCO6OQ+VUKBrnGvj1+tSV/vJdTp7Oa5mkTlwM54T+ID3vnmgbRMCOE3/WEutW24/iWL2d7CjuYbqGVxJw3iNI0fuTBCWABAwULgnSu+9lu0V19tv2VYLc8NnaqwLSOPdOBoCxAJ8FA8KbJcnZ27qtGeCa5ICsNCDKTqD4rGpNVjeXrytxzSPI2McUjlyB4AsdBQU6LVXLA7Y+0OpWFJAtt8/eNtq3jMHdtZJGYnHV5GJOPmxr0V2e7I+y7Nt4iNQgJ9W1ql+zfdZto3quwP2eE8RPRmFeiVGBgcqVrKoduFcCO0lMot2yd5mqy7SuzMzlrqzA9rzkjGgk+Jfi/WrPrWsiOUN1mllDCxnlAkhirAqwOCpGCD5it1r0Bvh2b220BxEezm6SoMH+Ydap/eHs8vbEkmP20Q/fj1OPMV16OtVtm2nLq6Nhuu8gM0s1wFyM4Oh8G0NdQa3BwcTCVIzNs0s1rms1d4NpnNLNYzSqXktM5pZrlJcKvMgV0sbWe5YLbQu5PXBApb1kTJjUpO+BCbevfNbqzs4cFDbowkzjhLBVSNkOde6HOOmai91t0Z9qShY1KQA9+Q6ZHlRrup2IsxEm0H8xEP7+FW5s/Z0cCCOFAijkAP18a5D6gBeCnidZNPduOpmNd3t34rKBYYVwqjU9SfE1KYpAVmsU1xUqVKpJMYpFazSqSSA2zuLZ3X30CE/xKOE/UUGbR7BrdtYJpI/I6irSpUQYjBglQciUhcdhNyv3d0p/EMUzbsU2h0li/Kr7rFMGoqDrFmhTPSUTH2IXx96eMelSVn2BMfvronyUGrjpVRrVDkyxRQYEBNkdjVhAQWQyt4saMrLZsUK8MUaoPhAFOqzSyb5jbTXFbUqVVJFSpUqkk//Z"/>
          <p:cNvSpPr>
            <a:spLocks noChangeAspect="1" noChangeArrowheads="1"/>
          </p:cNvSpPr>
          <p:nvPr/>
        </p:nvSpPr>
        <p:spPr bwMode="auto">
          <a:xfrm>
            <a:off x="120650" y="-423863"/>
            <a:ext cx="11811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7350" name="Picture 6" descr="http://wareworksgroup.com/_img/logo-disney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9600" y="2362200"/>
            <a:ext cx="1295400" cy="938335"/>
          </a:xfrm>
          <a:prstGeom prst="rect">
            <a:avLst/>
          </a:prstGeom>
          <a:noFill/>
        </p:spPr>
      </p:pic>
      <p:pic>
        <p:nvPicPr>
          <p:cNvPr id="57352" name="Picture 8" descr="http://zedomax.com/blog/wp-content/uploads/2010/03/warner-bros-logo-thumb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010400" y="2209800"/>
            <a:ext cx="1371600" cy="1195137"/>
          </a:xfrm>
          <a:prstGeom prst="rect">
            <a:avLst/>
          </a:prstGeom>
          <a:noFill/>
        </p:spPr>
      </p:pic>
      <p:sp>
        <p:nvSpPr>
          <p:cNvPr id="57356" name="AutoShape 12" descr="data:image/jpg;base64,/9j/4AAQSkZJRgABAQAAAQABAAD/2wCEAAkGBhMREBUUERQVFRQUGB4aGRUYFiAXHhseHxgcGBwgHRgeGyYiGCUjIB4cHy8iKSctLDAsGyMyNTAqNSkrLSkBCQoKDgwOGg8PGjQlHyU1LS0qNDU1NSotMCw0NDUsNTUvLSw1Ki8qKiopMCwsKiwsLSwqLC8sLDUsLCwpMDQ1LP/AABEIAHAAsAMBIgACEQEDEQH/xAAbAAADAAMBAQAAAAAAAAAAAAAABQYDBAcCAf/EAEQQAAEDAgMEBQgGBwkBAAAAAAECAxEABBIhMQUGQVETFSKR0hYyUmFxgZKiBxQ0NUKhI2JygrLR8DNTc4Oxs8Hh4mP/xAAaAQACAwEBAAAAAAAAAAAAAAAAAwECBAUG/8QAMxEAAQMCAggEBgIDAQAAAAAAAQACEQMEITEFEhNBUVKR8BQVgaEiYXGxweEy0SOC8UL/2gAMAwEAAhEDEQA/AO40UUUIRRRRQhFFFFCEUUUUIWN98ISVK0H9Zc6RXW1FrBk9GniAc49auHujXU61hvdohcuKJDYEpnQD0vfrzgxzFc/2rtw3C+0VBoHzRrE5nkTHPKvPV7mtd1XUbc6rW5u3z8u/VJubmnaMD3iSch+T3+qe43jtkqzVjVpISVHL9Y699FvvFbKVkrArSSCg/ENO+lTuxmU36mEtOOJgYUhzDEgElSoyAEmjZWybZy8cZALiMUIX0oRCeJ0/SHPIcYqPKGZ67p4z+lz/ADO51tXVbExEHPv9qztdqLQkYT0icoBOcepfH3zpqNafW74WkKTof6z5Vx7Ze2VWzhTmW8RBSddYkDgfVXQNnXoSpK0q7Ctc8iCMj6o55Za6VNC6rWlUUbg6zXZO3z8+/VdG2uKd0wupiCMx+R3+6WiiivQpqKKKKEIooooQiiiihC1LrajbZgmVeikYiNNQNNeNYevW+S/gNTO1NolhkuKGJZInhKjxMVN+WrvoN/N4q883SN1XJdbsGqDAnf7hKr3FC2IbWcQc4AXSuvW+S/gNHXrfJfwGua+WrvoN/N4qPLV30G/m8VX8TpHkb36rP5lZ8x6LpXXrfJfwGjr1vkv4DXNfLV30G/m8VHlq76DfzeKjxOkeRvfqjzKz5j0XSuvW+S/gNYLzbKVIUlAXiIiSkjXI5zllNc88tXfQb+bxUeWrvoN/N4qg3GkSI1G9+qPMrLmPRPt5LZxxgoaEkkSJjL+oqT8m7n+6PeP51veWrvoN/N4qPLV30G/m8VYbWle2zNRjW8e8VlvK+j7uptHvdOWA/S3EOXnTOOm3QouoCFJOkZclznA41js27ppalJtGu0oKSCkEII0KTikc4mtfy1d9Bv5vFR5au+g383irVtdI8re/VJ1rCZ2jug/paj2wLpaipTZJUSSZGZJk8edVW7lu42wEOiCCYEzl/U0g8tXfQb+bxUeWrvoN/N4qy3VK9uWaj2t494p1pX0fa1Nox7icsf8Ai6HY7YCW0pWF4kiJAKtMhmTnlEnnWfr1vkv4DXNfLV30G/m8VHlq76DfzeKtwudIgfwb36rV5jZcx6LpXXrfJfwGjr1vkv4DXNfLV30G/m8VHlq76DfzeKp8TpHkb36o8ys+Y9F0rr1vkv4DR163yX8Brmvlq76DfzeKjy1d9Bv5vFR4nSPI3v1R5lZ8x6LpXXrfJfwGs9ptFDkhMgjgRBiYmuXeWrvoN/N4qpdk7VLrQdSMKhOU5SP9Qf8AQ1R2kbqgQbhg1SYwz+5WihcW9wS2k4yBOIWlvh9m/fTWH6PdktL6V51IX0cBKSJGhJMHInSKzb4fZv300r3H3iTavFLmTbsAn0SND7MyD/1VdBxsMeJXP0k5jdItL8oH5TDedy0uLJL7Qbbe9AFIURMEEDXmDT3bb9lZobLlslXSTGFtHACZkjnUzvxuuLdXTNf2ThzA/Co55eo8O7lVfvJZ2jiGvra8AE4e1hnIT7eFdwTikMD9apIAcA36fX1STdm1t3PrV4WgUpUcDZSOyEoCjCcxJn8q0d7javWzT7PRodMS2CAqDrKRxB48qxbjbwot3VsuEdE6clHQK0z9RED3CtffXdf6q4Ft/wBi4TH6p1w+ziP+qrPwrM5+tay0A563EGc1S7B3eaXswEtoLi21kKKQVAmcOeuWVIvo5sm3XnA4hKwEAgKSFfiHOrawc6JVsx/8DI9aejHiqY3Ct+jvblHoAp7nIH5VeMQtTqTRUogDLA9JWvsnYCet3W1IBbbxLwkZQYw5chi/KmLOy2et1t9EjAGQcGERMDOIiqK3tUpfXcjMPIbSO8/8FPdSdj77c/wB/wAUasdVfw7aYaIzf7YwlO822bNAeYRbBLolIWEIAByzBmfyqR2VZh19ts5Ba0pPsJz/ACqp35srQdIttc3BcGJOKY59mpC2uC2tK05KQQoe0GRSn54rk3hO3+OIHDhP3XUrkWSHfqrjTaE9HixKCUjWIxHOeMzS7dZyzWr6sGUuLbxfpShBCgFZGZk5EcKy7QtGtrWodagPoGk6HUoV6jwP/dIPo4SReqBEEIUCPeKaT8QXTdUIrsAA1TkY3cPRM7u6tXL5m3bt0pKHiFnAkJUAhWWRzzg5inCrKzduHLU26ApKAvEEhOR5EZgiRUna/ff+er+FVXSrJpp9+6kqWGwFJEGAkYshzIAobjKtbf5NYkD+UHDdCmdydjNBd0h1CHOiWEgqSDpj0nSYBpRt/bto+hCWLfolYwSrAhMjMR2STxFPvo+uelVdrVljWFH1TjP5VM7xWdo2tr6ovGDOLtYozTHs41U/xwWSphatLIgz9c8IVlvDdWVmUBy1SrHMYW0cI1kjnSzdTaFm+4WTbAqUtxYUpCCAnEVAazkIHKnW9llaOYPrS8BAVg7WGdJ9vCor6Pvt6P2F/wANWJh0LRXe5l01uEExundn+Fub83lsCWGmAhxtYJWEJSCMOgIM8Rw4Vn3U+yH9pVJN9ft73tH8Ip3up9kP7Sq4emT/AIf9h+UzRri6/f8AIOHuvW+H2b99NLtzt3GbtLuMqC0RhAMDMGCcpMEU03jYU9a/oxizSoAcRrlzqRslXDK8bQcQocQk9xyzpehntbRIduJRpaBeNe5us2B+VcbSYW1sUouclgBIBM/j7In2Vsb67Beum2AykKwTMqA1CY19lQ207+7uY6bpFAaDAQB7gK2RvFtD+8e+D/xXa21PKVkNwxwLHNdqw0fPBNNiblJdbuEu4hcNGAgKGHNAUgnnJka8Kd7Ss1nZ1uzcf2qnGkRMnz/zhEzUQztG7S6Xkl0OK85WE5+0YYOnKvV1tS8ccS4sulSDKTgPZPqGGKBWpgZqjK1NjCAwycPqJ3/OF0u728lF61blEqcTIXIy87KI9XOlexrfBta7/WQlXeU1Bu3l0p0PKLpcTovAZGv6scTWVO1r0OFwKdxqASVYMyBoPNqduzinG+LnAuacDIw3RCsdnbYxW9kie0p/AfY3iPh76zMffbn+AP8AiufsruEFJSHAUKKknAciYBOnGBWcbSvA6XgXekIwleDOOXmxUbdvFLbdmG6zTgQegj7pxvRuncl998IHRyVziGgHLXhU3sxlC3m0uEhClAKIygExMmmT23b9aSlS3ilQIIwag5EebSr6k56C/gP8qo6oyZBWKuGufrU2niZ/S6XsbdhVpeyzPQKa7RKp7U5Zfn7zSrdpSTti4KPN7en7Qn85qfG378N9HjewxHmmY0jFE/nWjYuXDCsTQcQqIkIOnvFX2zMIK2G4aCzUYQAZ/Q+SeWv33/nq/hVVlZPg3900dFNtqj3FKv8AUVzFLlwHemAc6WcWPAZk6nSK2E7TvA6XQp3pCMJXgzI5ebFDazBvUULnZf8Ak/yJ9IhVv0eWxR9bb4pUE92MVK3u6lzbJDjqAE4kiQoHMnLIV4t9qXjalqQp1KnDKyEeceZ7Nfbzat48nC6p1SZBgo4jTRNQatMiJS3PpupNYWulsxwxO9Wu/e7z90pospCsAVMqA1KY19hqc3KtFNbSDaxCkJWCJnPDzrU8o9of3j3wf+K0m7m6S8Xk9KHTMrwZmcj+GKk1aczKvVqsdWFZrXTIJ9OC2t9ft73tH8Ip3up9kP7SqS7MVjfU5eNuOYhqUKzMgZ4RymqPY1qW2FDCUgqWUpIzAJ7IjWfVrXG0u9rqIAOJcFv0Swm6dV3EO9Md6pbjYhBJbPnEnCrQSZMGCeZgzrwrH1O5zR3nw07orpVtFWtZ5e5uJzxIXcbVe0QCknVDnNHefDR1Q5zR3nw07opXktny+5VtvU4pJ1Q5zR3nw0dUOc0d58NO6KPJbPl9yjb1OKSdUOc0d58NHVDnNHefDTuijyWz5fco29TiknVDnNHefDR1Q5zR3nw07oo8ls+X3KNvU4pJ1Q5zR3nw0dUOc0d58NO6KPJbPl9yjb1OKSdUOc0d58NHVDnNHefDTuijyWz5fco29TiknVDnNHefDR1Q5zR3nw07oo8ls+X3KNvU4pJ1Q5zR3nw0dUOc0d58NO6KPJbPl9yjb1OKSdUOc0d58NHVDnNHefDTuijyWz5fco29TiknU7nNHefDWW12McQU4odkyEpzBiYkkZ8DEDMamm1FOo6KtaLw9rcRlmVV1V7hBKKKU7y7xIsmOlWCqThSkZFSjMCeGk/zrU2RvQ64pxNzauWwbRjxqONMDXtBIEgZwJ0OkV04WY1mB2oTiqGioU/SYsoLybJ02wVBdxD39kJI+aOEimG0N+CHkNWtuu5WpsOGFYISoApzIPA+rUa8CEoXdIiZ9j2VVUVL3W/HRWiHnGHEuuKwItzkoqmOKZj14eIEZitfZ2/6l3Ddu7auMuOqyClZYcJVinCCcxER75yogq3iaUgTn9d6sKKj7/f1xFw8w1ZuPKZUAShWUYSok9g4TyGc58oOmfpRKmukas3lpQP0iioJSk5ZBQScWvq4GOUKpvKIzPsVeUVLbT+kBlphlxCFuLuBLbQgK1jPWM8sgZOk0bK32U664w5bLauEIK0tFQOOBIAVAgn2R6+FTqlW8TSnVlVNFTD+/CU2SLno5K1YOjxRmJntYeQJ0ravN6kofabCcSXGy6XMUBKACcURKsh6tRrwkNJUeKpc3D3y76p7RUar6QlQVotXFMJVHS4oy5xgjgcsXIEia2dq7+oaLQbbU6HkYgQcOpKUgJgkmRB0jhOlRBVfG0IJ1vv2fRN7zb7bVw2wcRcd0gZAdrMn90jnTKueubQU/tKycW2ppRBGBUyIU4OKQc9dKoF75oQ9ctrbUBbpxYgcWIdkaQIMqHE8cxVtVLpXjTrF5wmB0lUVaGyNtt3QWpkkpQrDiIiTAMjjGdKtm71OuuNhVo4hp2cLszlqCoBPZnLU8cpqU3R3jctrdYRbrdGIrUoEpSkBCBrhVnkSdMo14VAwUPvmB7YPwmZwO6P7XT6Kmn9+G02rbyUFS3TCWgc8QIChIB0JHDORlnX3Ze+BXcdBcMKYcV5gJxBWuU4R7iJGRzHEhP8AF0ZDdbOPfL6SqSiolv6RHFpUtuzWpCNVYzkPXDZAyIJEmPZnVVsnaiLlpLrc4VcDkQRkQfYaIU0rmlVMMP4+6Vb7W1s7bpbul9GFrAbc9FcGCeEagzlnw1qKudqXARc2S30XaVMKWhxKpIw5wT+yJIJPtPHpe0tlNXCMD6ErTMwoceY5Vp7F3UtrQksN4VEQVEkkiZiSfUO6pBCRXt31Hy2AN/GPpkVA7F2PaO2KFPbQeQkp7bPTpCU56dGQT64imG0dmW63G12t79XuW2WwOkISFI6MYSZAiQRMToezxqkd3AsVOdIWEznkCQnPOcIMVn2rudaXMF1lMgABSeyQBoMoy4UAgJQtH6sQN3HsKBTvOXur37kSGXnG3FxlOFspUeGmf7pIGVPtubUYe2tYBpaFqQV4ikg5FIwjENdFGOE+uqhe7dsWAwWUdEkyERkDz5zrn66Vp+jmwCUjofNMziVJ9RM5j1UYKfD1wIkGYJ9I/pYN1fvHaX+I1/Aqke4n3Ree13/ZFX9ts1ttbjiEBK3SCtQ/ERkJ9k1is9gsMtLabbSltycSRMGRhPHiMqgGE3wzpGOWt7rliLVJVs0vOLZbWwUh5CggpUHF/iPm+cmT6/bVdsHZFmzepUi7cuLhSCAFOByBGZJSOQjM8dKobjdy3ctxbqaSWk+an0dcwdQczn66xbG3StbQ4mWgFQRjJKlQfWTQIS6do5jhgDkd898FB2+x1u3S7LMNtLdWkSSBKQESQYH4TMTKlazWXdhpx76wpaSSxaqaSDJUCQoAYTnJhQj8q6IzslpDqnUoAcXkpXE6fyHdXqz2a00VltASXFYlEak+s+895olKZo4hwJO89N3RR+zNq242QUKUjF0awUZYirODh1OcGffSrZiCLrZoIIPRDXL8Tpqxc3Js1LxlkceyCQnP9UGKYL2MyXEOFtONsQhWmECYAGnE1IICnwdV2rrR8MDoZUhvawpe1LZLay2oogLAnDm5nHHlWDYIZDN6Lwq6bR4ntKwzAKcvS9oySdIFXD2ymlupdUgFxGSVcRr/ADPfWF7d+3W4pxTSCtYKVGNQRBn3UAiZV3WbtoXiMSc8oIjr+FG2N6uyeYQ1couLd1YQG8QxJClDMgebE+/PITl73M+67v8Af/2E1T7O3RtWHOkbb7XAklWHXzZOWsVt2mxWWm1NtthKFziSJgyMJ48sqsHAFVp2dUEFxECYGJiQBvXPNkuJQ3s9bnmJeekkZAlScMnQZ5+4nhT/AGtftPbSswypK1IKiso7UAp7MqHLP2T66fubt25Y6AtJ6OZCc8ieIMyDnXnZW7FvbHE03CtMZJUYPrNLAEQhlpVaAzCPhJ44Rl0UpuDtRhq0eS8tA7RUUKIkp6NIySfOmCIFbG6G8LNtaMtvKKVOKUU5GIK8IJOgE8fUa0dxd2mLphS3kFSkOQIURIwIMGDmJnvNV13unbOFsqbH6IAJAMCAZAI0UJ58zV8JGsk2tOuabHtjAQM95xnov//Z"/>
          <p:cNvSpPr>
            <a:spLocks noChangeAspect="1" noChangeArrowheads="1"/>
          </p:cNvSpPr>
          <p:nvPr/>
        </p:nvSpPr>
        <p:spPr bwMode="auto">
          <a:xfrm>
            <a:off x="120650" y="-522288"/>
            <a:ext cx="1676400" cy="1066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7358" name="Picture 14" descr="http://www.randomhouse.com/kids/sesame/images/sesameworkshoplogo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315200" y="3678381"/>
            <a:ext cx="1524000" cy="969819"/>
          </a:xfrm>
          <a:prstGeom prst="rect">
            <a:avLst/>
          </a:prstGeom>
          <a:noFill/>
        </p:spPr>
      </p:pic>
      <p:pic>
        <p:nvPicPr>
          <p:cNvPr id="57360" name="Picture 16" descr="http://t2.gstatic.com/images?q=tbn:ANd9GcTf8Z6MhY6EKwu-ULMbljpGEtsHNgS7KJoa9Hyy5Nuie9FybZ9k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81000" y="4114800"/>
            <a:ext cx="1524000" cy="609600"/>
          </a:xfrm>
          <a:prstGeom prst="rect">
            <a:avLst/>
          </a:prstGeom>
          <a:noFill/>
        </p:spPr>
      </p:pic>
      <p:grpSp>
        <p:nvGrpSpPr>
          <p:cNvPr id="3" name="Group 27"/>
          <p:cNvGrpSpPr/>
          <p:nvPr/>
        </p:nvGrpSpPr>
        <p:grpSpPr>
          <a:xfrm>
            <a:off x="1828800" y="990600"/>
            <a:ext cx="5410200" cy="5410200"/>
            <a:chOff x="1828800" y="990600"/>
            <a:chExt cx="5410200" cy="5410200"/>
          </a:xfrm>
        </p:grpSpPr>
        <p:sp>
          <p:nvSpPr>
            <p:cNvPr id="27" name="Oval 26"/>
            <p:cNvSpPr/>
            <p:nvPr/>
          </p:nvSpPr>
          <p:spPr bwMode="auto">
            <a:xfrm>
              <a:off x="1828800" y="990600"/>
              <a:ext cx="5410200" cy="5410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99CC00"/>
                </a:buClr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endParaRPr>
            </a:p>
          </p:txBody>
        </p:sp>
        <p:pic>
          <p:nvPicPr>
            <p:cNvPr id="29724" name="Picture 28" descr="http://t0.gstatic.com/images?q=tbn:ANd9GcSgVPoY4ZDtR9xBSBrKYkMECUs9RFPhaw6tzGY3lC0fApBw5o_iAg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105400" y="4572000"/>
              <a:ext cx="1356836" cy="1016318"/>
            </a:xfrm>
            <a:prstGeom prst="rect">
              <a:avLst/>
            </a:prstGeom>
            <a:noFill/>
          </p:spPr>
        </p:pic>
        <p:pic>
          <p:nvPicPr>
            <p:cNvPr id="4" name="Picture 8" descr="https://www.cs.tcd.ie/~mmcginn/legosite/images/LEGO_logo-710596.png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2133600" y="3429000"/>
              <a:ext cx="814388" cy="814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http://divastars.com/mattel_logo.jpg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4953000" y="3029545"/>
              <a:ext cx="814388" cy="798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http://ambassador.rit.edu/bca/images/stories/blogs/ashley/hasbro_logo.png"/>
            <p:cNvPicPr>
              <a:picLocks noChangeAspect="1" noChangeArrowheads="1"/>
            </p:cNvPicPr>
            <p:nvPr/>
          </p:nvPicPr>
          <p:blipFill>
            <a:blip r:embed="rId9" cstate="screen"/>
            <a:srcRect/>
            <a:stretch>
              <a:fillRect/>
            </a:stretch>
          </p:blipFill>
          <p:spPr bwMode="auto">
            <a:xfrm>
              <a:off x="5467350" y="1905000"/>
              <a:ext cx="1085850" cy="107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2" descr="http://images.aboutus.org/images/thumb/0/02/Spin-master-logo.jpg/107px-Spin-master-logo.jpg"/>
            <p:cNvPicPr>
              <a:picLocks noChangeAspect="1" noChangeArrowheads="1"/>
            </p:cNvPicPr>
            <p:nvPr/>
          </p:nvPicPr>
          <p:blipFill>
            <a:blip r:embed="rId10" cstate="screen"/>
            <a:srcRect/>
            <a:stretch>
              <a:fillRect/>
            </a:stretch>
          </p:blipFill>
          <p:spPr bwMode="auto">
            <a:xfrm>
              <a:off x="3957637" y="3237308"/>
              <a:ext cx="995363" cy="1106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http://kidsturncentral2.com/graphics2/irwintoys.jpg"/>
            <p:cNvPicPr>
              <a:picLocks noChangeAspect="1" noChangeArrowheads="1"/>
            </p:cNvPicPr>
            <p:nvPr/>
          </p:nvPicPr>
          <p:blipFill>
            <a:blip r:embed="rId11" cstate="screen"/>
            <a:srcRect/>
            <a:stretch>
              <a:fillRect/>
            </a:stretch>
          </p:blipFill>
          <p:spPr bwMode="auto">
            <a:xfrm>
              <a:off x="3043237" y="3280974"/>
              <a:ext cx="842963" cy="86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8" name="Picture 12" descr="http://t2.gstatic.com/images?q=tbn:ANd9GcRRLnpRAyw-NgeX9tqH41XJXASmT7Qjr3zf3huEQK1clqamBW33"/>
            <p:cNvPicPr>
              <a:picLocks noChangeAspect="1" noChangeArrowheads="1"/>
            </p:cNvPicPr>
            <p:nvPr/>
          </p:nvPicPr>
          <p:blipFill>
            <a:blip r:embed="rId12" cstate="screen"/>
            <a:srcRect/>
            <a:stretch>
              <a:fillRect/>
            </a:stretch>
          </p:blipFill>
          <p:spPr bwMode="auto">
            <a:xfrm>
              <a:off x="3676650" y="4419600"/>
              <a:ext cx="1428750" cy="714375"/>
            </a:xfrm>
            <a:prstGeom prst="rect">
              <a:avLst/>
            </a:prstGeom>
            <a:noFill/>
          </p:spPr>
        </p:pic>
        <p:pic>
          <p:nvPicPr>
            <p:cNvPr id="29710" name="Picture 14" descr="http://1.bp.blogspot.com/_1AgA_BSRr40/TGKsDGEkDOI/AAAAAAAAATA/y7NvXWQ7PZA/s320/thinkfun_oval.JPG"/>
            <p:cNvPicPr>
              <a:picLocks noChangeAspect="1" noChangeArrowheads="1"/>
            </p:cNvPicPr>
            <p:nvPr/>
          </p:nvPicPr>
          <p:blipFill>
            <a:blip r:embed="rId13" cstate="screen"/>
            <a:srcRect/>
            <a:stretch>
              <a:fillRect/>
            </a:stretch>
          </p:blipFill>
          <p:spPr bwMode="auto">
            <a:xfrm>
              <a:off x="5791200" y="2982515"/>
              <a:ext cx="1335881" cy="892969"/>
            </a:xfrm>
            <a:prstGeom prst="rect">
              <a:avLst/>
            </a:prstGeom>
            <a:noFill/>
          </p:spPr>
        </p:pic>
        <p:pic>
          <p:nvPicPr>
            <p:cNvPr id="29712" name="Picture 16" descr="http://t2.gstatic.com/images?q=tbn:ANd9GcRzU7k_UYXlxn6GdVlXCSwSNPHWoviZEfBnaHshSmvTfZpMmVMp2g"/>
            <p:cNvPicPr>
              <a:picLocks noChangeAspect="1" noChangeArrowheads="1"/>
            </p:cNvPicPr>
            <p:nvPr/>
          </p:nvPicPr>
          <p:blipFill>
            <a:blip r:embed="rId14" cstate="screen"/>
            <a:srcRect/>
            <a:stretch>
              <a:fillRect/>
            </a:stretch>
          </p:blipFill>
          <p:spPr bwMode="auto">
            <a:xfrm>
              <a:off x="2971800" y="1524000"/>
              <a:ext cx="1185863" cy="900113"/>
            </a:xfrm>
            <a:prstGeom prst="rect">
              <a:avLst/>
            </a:prstGeom>
            <a:noFill/>
          </p:spPr>
        </p:pic>
        <p:pic>
          <p:nvPicPr>
            <p:cNvPr id="29714" name="Picture 18" descr="http://t2.gstatic.com/images?q=tbn:ANd9GcTYxfLv_Qa4T7GQFmG-kH9ouLZIULpF65XDNQLNQxlkeMVAPThb"/>
            <p:cNvPicPr>
              <a:picLocks noChangeAspect="1" noChangeArrowheads="1"/>
            </p:cNvPicPr>
            <p:nvPr/>
          </p:nvPicPr>
          <p:blipFill>
            <a:blip r:embed="rId15" cstate="screen"/>
            <a:srcRect/>
            <a:stretch>
              <a:fillRect/>
            </a:stretch>
          </p:blipFill>
          <p:spPr bwMode="auto">
            <a:xfrm>
              <a:off x="2286000" y="2438400"/>
              <a:ext cx="1718310" cy="806768"/>
            </a:xfrm>
            <a:prstGeom prst="rect">
              <a:avLst/>
            </a:prstGeom>
            <a:noFill/>
          </p:spPr>
        </p:pic>
        <p:pic>
          <p:nvPicPr>
            <p:cNvPr id="29716" name="Picture 20" descr="http://t3.gstatic.com/images?q=tbn:ANd9GcRoBbVzOYrOqEbLHhlmxsva-OIJqtw5HGPCe3Jr7aFD8rW1xggP"/>
            <p:cNvPicPr>
              <a:picLocks noChangeAspect="1" noChangeArrowheads="1"/>
            </p:cNvPicPr>
            <p:nvPr/>
          </p:nvPicPr>
          <p:blipFill>
            <a:blip r:embed="rId16" cstate="screen"/>
            <a:srcRect/>
            <a:stretch>
              <a:fillRect/>
            </a:stretch>
          </p:blipFill>
          <p:spPr bwMode="auto">
            <a:xfrm>
              <a:off x="3733800" y="5410200"/>
              <a:ext cx="1676400" cy="822485"/>
            </a:xfrm>
            <a:prstGeom prst="rect">
              <a:avLst/>
            </a:prstGeom>
            <a:noFill/>
          </p:spPr>
        </p:pic>
        <p:pic>
          <p:nvPicPr>
            <p:cNvPr id="29718" name="Picture 22" descr="http://t3.gstatic.com/images?q=tbn:ANd9GcRhOGbvNa7-BQPQ1Xvk2ybftF8tYk_SGrEocPh3bJavyW6_eQgN"/>
            <p:cNvPicPr>
              <a:picLocks noChangeAspect="1" noChangeArrowheads="1"/>
            </p:cNvPicPr>
            <p:nvPr/>
          </p:nvPicPr>
          <p:blipFill>
            <a:blip r:embed="rId17" cstate="screen"/>
            <a:srcRect/>
            <a:stretch>
              <a:fillRect/>
            </a:stretch>
          </p:blipFill>
          <p:spPr bwMode="auto">
            <a:xfrm>
              <a:off x="3962400" y="1371600"/>
              <a:ext cx="1828800" cy="568658"/>
            </a:xfrm>
            <a:prstGeom prst="rect">
              <a:avLst/>
            </a:prstGeom>
            <a:noFill/>
          </p:spPr>
        </p:pic>
        <p:pic>
          <p:nvPicPr>
            <p:cNvPr id="29720" name="Picture 24" descr="http://t1.gstatic.com/images?q=tbn:ANd9GcR0YkzKKj0DTzQ0Bz5bMF5-ReSuRWm7L6JFUcENw-y2iABJHATL"/>
            <p:cNvPicPr>
              <a:picLocks noChangeAspect="1" noChangeArrowheads="1"/>
            </p:cNvPicPr>
            <p:nvPr/>
          </p:nvPicPr>
          <p:blipFill>
            <a:blip r:embed="rId18" cstate="screen"/>
            <a:srcRect t="27273" b="23636"/>
            <a:stretch>
              <a:fillRect/>
            </a:stretch>
          </p:blipFill>
          <p:spPr bwMode="auto">
            <a:xfrm>
              <a:off x="5486400" y="3886200"/>
              <a:ext cx="1397000" cy="685800"/>
            </a:xfrm>
            <a:prstGeom prst="rect">
              <a:avLst/>
            </a:prstGeom>
            <a:noFill/>
          </p:spPr>
        </p:pic>
        <p:pic>
          <p:nvPicPr>
            <p:cNvPr id="29730" name="Picture 34" descr="http://t3.gstatic.com/images?q=tbn:ANd9GcQnXCEUODvQsJ3pHvLclF3m0Zjug63n6OA147Fy5KXpweJSSoMmkQ"/>
            <p:cNvPicPr>
              <a:picLocks noChangeAspect="1" noChangeArrowheads="1"/>
            </p:cNvPicPr>
            <p:nvPr/>
          </p:nvPicPr>
          <p:blipFill>
            <a:blip r:embed="rId19" cstate="screen"/>
            <a:srcRect/>
            <a:stretch>
              <a:fillRect/>
            </a:stretch>
          </p:blipFill>
          <p:spPr bwMode="auto">
            <a:xfrm>
              <a:off x="4419600" y="1986915"/>
              <a:ext cx="1016318" cy="984885"/>
            </a:xfrm>
            <a:prstGeom prst="rect">
              <a:avLst/>
            </a:prstGeom>
            <a:noFill/>
          </p:spPr>
        </p:pic>
        <p:pic>
          <p:nvPicPr>
            <p:cNvPr id="29732" name="Picture 36" descr="http://t2.gstatic.com/images?q=tbn:ANd9GcSrPoD1QI8Guecr5ANszkezyUfUeU3LVtthDDhHxyvQSrR703ju"/>
            <p:cNvPicPr>
              <a:picLocks noChangeAspect="1" noChangeArrowheads="1"/>
            </p:cNvPicPr>
            <p:nvPr/>
          </p:nvPicPr>
          <p:blipFill>
            <a:blip r:embed="rId20" cstate="screen"/>
            <a:srcRect/>
            <a:stretch>
              <a:fillRect/>
            </a:stretch>
          </p:blipFill>
          <p:spPr bwMode="auto">
            <a:xfrm>
              <a:off x="2582133" y="4572000"/>
              <a:ext cx="999267" cy="924322"/>
            </a:xfrm>
            <a:prstGeom prst="rect">
              <a:avLst/>
            </a:prstGeom>
            <a:noFill/>
          </p:spPr>
        </p:pic>
      </p:grpSp>
      <p:pic>
        <p:nvPicPr>
          <p:cNvPr id="25602" name="Picture 2" descr="http://3.bp.blogspot.com/_iLAadFk300g/SsY4uKhCoGI/AAAAAAAACRg/R7hcoL8Kr5k/s400/nick_nickelodeon_logo_detail.gif"/>
          <p:cNvPicPr>
            <a:picLocks noChangeAspect="1" noChangeArrowheads="1"/>
          </p:cNvPicPr>
          <p:nvPr/>
        </p:nvPicPr>
        <p:blipFill>
          <a:blip r:embed="rId21" cstate="screen"/>
          <a:srcRect/>
          <a:stretch>
            <a:fillRect/>
          </a:stretch>
        </p:blipFill>
        <p:spPr bwMode="auto">
          <a:xfrm>
            <a:off x="69850" y="3524250"/>
            <a:ext cx="1730375" cy="272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History of Leadership in Safety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447800"/>
          <a:ext cx="8839201" cy="4571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3"/>
                <a:gridCol w="1262743"/>
                <a:gridCol w="1262743"/>
                <a:gridCol w="1262743"/>
                <a:gridCol w="1262743"/>
                <a:gridCol w="1262743"/>
                <a:gridCol w="1262743"/>
              </a:tblGrid>
              <a:tr h="72788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1930s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1940s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1950s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1970s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1990s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2000s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2010-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</a:tr>
              <a:tr h="384385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institutes its Safety Standards Committee and begins partnership with the National Safety Council (NSC).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and NSC collaboration leads to establishment of a National Accident Reporting Service. 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and NSC efforts continue with development of National Clearinghouse for Toy Injuries. 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endParaRPr lang="en-US" sz="110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joins with American National Standards Institute (ANSI) to develop a standard for the coating finishes on toys and other children’s articles.</a:t>
                      </a: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leadership results in publication of first comprehensive national toy safety standard (known today as ASTM F963). 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endParaRPr lang="en-US" sz="110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launches a Toy Safety Educational Program. 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institutes an annual Toy Safety Conference for Chinese manufacturers in conjunction with the U.S. Consumer Product Safety Commission (CPSC) and Chinese government. 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advocates for mandatory toy safety testing; works with legislators to develop enhanced, uniform toy safety laws; and develops safety compliance best practices.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endParaRPr lang="en-US" sz="110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Congress passes Consumer Product Safety Reform legislation.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TIA develops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www.ToyInfo.org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website as a resource for parents and other caregivers on safe and fun toys and the importance of play.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99CC00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9245" name="Straight Connector 7"/>
          <p:cNvCxnSpPr>
            <a:cxnSpLocks noChangeShapeType="1"/>
          </p:cNvCxnSpPr>
          <p:nvPr/>
        </p:nvCxnSpPr>
        <p:spPr bwMode="auto">
          <a:xfrm>
            <a:off x="0" y="2133600"/>
            <a:ext cx="9144000" cy="0"/>
          </a:xfrm>
          <a:prstGeom prst="line">
            <a:avLst/>
          </a:prstGeom>
          <a:noFill/>
          <a:ln w="76200" algn="ctr">
            <a:solidFill>
              <a:srgbClr val="006699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Basics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eaLnBrk="1" hangingPunct="1"/>
            <a:r>
              <a:rPr lang="en-US" sz="2100" dirty="0" smtClean="0">
                <a:solidFill>
                  <a:srgbClr val="002060"/>
                </a:solidFill>
              </a:rPr>
              <a:t>Congress explicitly endorsed both the content of the F963 standard and the ASTM consensus process used to develop and revise it as part of </a:t>
            </a:r>
            <a:r>
              <a:rPr lang="en-US" sz="2100" dirty="0" smtClean="0">
                <a:solidFill>
                  <a:srgbClr val="002060"/>
                </a:solidFill>
              </a:rPr>
              <a:t>the Consumer Product Safety Improvement Act of 2008 (</a:t>
            </a:r>
            <a:r>
              <a:rPr lang="en-US" sz="2100" dirty="0" smtClean="0">
                <a:solidFill>
                  <a:srgbClr val="002060"/>
                </a:solidFill>
              </a:rPr>
              <a:t>CPSIA)</a:t>
            </a:r>
            <a:endParaRPr lang="en-US" sz="21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2100" dirty="0" smtClean="0">
                <a:solidFill>
                  <a:srgbClr val="002060"/>
                </a:solidFill>
              </a:rPr>
              <a:t>ASTM </a:t>
            </a:r>
            <a:r>
              <a:rPr lang="en-US" sz="2100" dirty="0" smtClean="0">
                <a:solidFill>
                  <a:srgbClr val="002060"/>
                </a:solidFill>
              </a:rPr>
              <a:t>F963 was adopted as </a:t>
            </a:r>
            <a:r>
              <a:rPr lang="en-US" sz="2100" dirty="0" smtClean="0">
                <a:solidFill>
                  <a:srgbClr val="002060"/>
                </a:solidFill>
              </a:rPr>
              <a:t>a mandatory </a:t>
            </a:r>
            <a:r>
              <a:rPr lang="en-US" sz="2100" dirty="0" smtClean="0">
                <a:solidFill>
                  <a:srgbClr val="002060"/>
                </a:solidFill>
              </a:rPr>
              <a:t>rule by CPSC, as required in </a:t>
            </a:r>
            <a:r>
              <a:rPr lang="en-US" sz="2100" dirty="0" smtClean="0">
                <a:solidFill>
                  <a:srgbClr val="002060"/>
                </a:solidFill>
              </a:rPr>
              <a:t>CPSIA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Copyright still owned by </a:t>
            </a:r>
            <a:r>
              <a:rPr lang="en-US" dirty="0" smtClean="0">
                <a:solidFill>
                  <a:srgbClr val="002060"/>
                </a:solidFill>
              </a:rPr>
              <a:t>ASTM International </a:t>
            </a:r>
            <a:r>
              <a:rPr lang="en-US" dirty="0" smtClean="0">
                <a:solidFill>
                  <a:srgbClr val="002060"/>
                </a:solidFill>
              </a:rPr>
              <a:t>– copies </a:t>
            </a:r>
            <a:r>
              <a:rPr lang="en-US" dirty="0" smtClean="0">
                <a:solidFill>
                  <a:srgbClr val="002060"/>
                </a:solidFill>
              </a:rPr>
              <a:t>of ASTM standards referenced in federal </a:t>
            </a:r>
            <a:r>
              <a:rPr lang="en-US" dirty="0" smtClean="0">
                <a:solidFill>
                  <a:srgbClr val="002060"/>
                </a:solidFill>
              </a:rPr>
              <a:t>requirements are available at no charge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at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u="sng" dirty="0" smtClean="0">
                <a:solidFill>
                  <a:srgbClr val="C00000"/>
                </a:solidFill>
              </a:rPr>
              <a:t>www.astm.org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Read-only copies </a:t>
            </a:r>
            <a:r>
              <a:rPr lang="en-US" dirty="0" smtClean="0">
                <a:solidFill>
                  <a:srgbClr val="002060"/>
                </a:solidFill>
              </a:rPr>
              <a:t>also available </a:t>
            </a:r>
            <a:r>
              <a:rPr lang="en-US" dirty="0" smtClean="0">
                <a:solidFill>
                  <a:srgbClr val="002060"/>
                </a:solidFill>
              </a:rPr>
              <a:t>for viewing online </a:t>
            </a:r>
            <a:r>
              <a:rPr lang="en-US" dirty="0" smtClean="0">
                <a:solidFill>
                  <a:srgbClr val="002060"/>
                </a:solidFill>
              </a:rPr>
              <a:t>at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www.cpsc.gov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when </a:t>
            </a:r>
            <a:r>
              <a:rPr lang="en-US" dirty="0" smtClean="0">
                <a:solidFill>
                  <a:srgbClr val="002060"/>
                </a:solidFill>
              </a:rPr>
              <a:t>ASTM proposes revisions to CPSC</a:t>
            </a:r>
          </a:p>
          <a:p>
            <a:pPr eaLnBrk="1" hangingPunct="1"/>
            <a:r>
              <a:rPr lang="en-US" sz="2100" dirty="0" smtClean="0">
                <a:solidFill>
                  <a:srgbClr val="002060"/>
                </a:solidFill>
              </a:rPr>
              <a:t>F963 is </a:t>
            </a:r>
            <a:r>
              <a:rPr lang="en-US" sz="2100" i="1" dirty="0" smtClean="0">
                <a:solidFill>
                  <a:srgbClr val="002060"/>
                </a:solidFill>
              </a:rPr>
              <a:t>the</a:t>
            </a:r>
            <a:r>
              <a:rPr lang="en-US" sz="2100" dirty="0" smtClean="0">
                <a:solidFill>
                  <a:srgbClr val="002060"/>
                </a:solidFill>
              </a:rPr>
              <a:t> key requirement </a:t>
            </a:r>
            <a:r>
              <a:rPr lang="en-US" sz="2100" dirty="0" smtClean="0">
                <a:solidFill>
                  <a:srgbClr val="002060"/>
                </a:solidFill>
              </a:rPr>
              <a:t>for </a:t>
            </a:r>
            <a:r>
              <a:rPr lang="en-US" sz="2100" dirty="0" smtClean="0">
                <a:solidFill>
                  <a:srgbClr val="002060"/>
                </a:solidFill>
              </a:rPr>
              <a:t>safety of children’s </a:t>
            </a:r>
            <a:r>
              <a:rPr lang="en-US" sz="2100" dirty="0" smtClean="0">
                <a:solidFill>
                  <a:srgbClr val="002060"/>
                </a:solidFill>
              </a:rPr>
              <a:t>toys </a:t>
            </a:r>
            <a:r>
              <a:rPr lang="en-US" sz="2100" dirty="0" smtClean="0">
                <a:solidFill>
                  <a:srgbClr val="002060"/>
                </a:solidFill>
              </a:rPr>
              <a:t>in the US</a:t>
            </a:r>
            <a:endParaRPr lang="en-US" sz="21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9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History of the Standard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First version (known as PS72-76) developed by industry and published by the National Bureau of Standards (now NIST) – 1976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First version of ASTM F 963, developed by the American Society for Testing and Materials (now ASTM International) –1986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ASTM F 963- 07e1 adopted as a mandatory standard by the CPSIA </a:t>
            </a:r>
            <a:r>
              <a:rPr lang="en-US" sz="2400" dirty="0" smtClean="0">
                <a:solidFill>
                  <a:srgbClr val="002060"/>
                </a:solidFill>
              </a:rPr>
              <a:t>in 2008; 2008 version also published and accepted by CPSC</a:t>
            </a:r>
            <a:endParaRPr lang="en-US" sz="24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Most recent version (ASTM F 963-11) became mandatory June 12, 2012</a:t>
            </a:r>
          </a:p>
          <a:p>
            <a:pPr marL="514350" indent="-514350">
              <a:lnSpc>
                <a:spcPct val="9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Overview of the Standard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Addresses thermal, electrical, and mechanical hazards of toys, packaging, and toy chests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Sections for prevention of choking, lacerations, strangulation, impalement, suffocation, falls, burns, poisoning, eye injuries, etc.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Developmental Age </a:t>
            </a:r>
            <a:r>
              <a:rPr lang="en-US" sz="2400" dirty="0" smtClean="0">
                <a:solidFill>
                  <a:srgbClr val="002060"/>
                </a:solidFill>
              </a:rPr>
              <a:t>Grading: Advice for matching toys to children of </a:t>
            </a:r>
            <a:r>
              <a:rPr lang="en-US" sz="2400" dirty="0" smtClean="0">
                <a:solidFill>
                  <a:srgbClr val="002060"/>
                </a:solidFill>
              </a:rPr>
              <a:t>various </a:t>
            </a:r>
            <a:r>
              <a:rPr lang="en-US" sz="2400" dirty="0" smtClean="0">
                <a:solidFill>
                  <a:srgbClr val="002060"/>
                </a:solidFill>
              </a:rPr>
              <a:t>ages</a:t>
            </a:r>
          </a:p>
          <a:p>
            <a:pPr marL="514350" indent="-514350">
              <a:lnSpc>
                <a:spcPct val="9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Mandatory Standard Revision Process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ASTM F15.22 Subcommittee discusses, develops, and finalizes proposed revisions-subcommittee is balanced between industry, consumer advocates, </a:t>
            </a:r>
            <a:r>
              <a:rPr lang="en-US" dirty="0" smtClean="0">
                <a:solidFill>
                  <a:srgbClr val="002060"/>
                </a:solidFill>
              </a:rPr>
              <a:t>general public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medical and child development experts, and </a:t>
            </a:r>
            <a:r>
              <a:rPr lang="en-US" dirty="0" smtClean="0">
                <a:solidFill>
                  <a:srgbClr val="002060"/>
                </a:solidFill>
              </a:rPr>
              <a:t>government (CPSC and Health Canada both actively participate)</a:t>
            </a: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Revisions must achieve consensus at both subcommittee and F15 Consumer Products Committee levels </a:t>
            </a: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ASTM F963 revisions sent to CPSC for review upon publication by ASTM</a:t>
            </a: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CPSC may reject revisions within 90 days</a:t>
            </a: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Unless rejected, changes become mandatory 180 days after publication</a:t>
            </a:r>
          </a:p>
          <a:p>
            <a:pPr marL="514350" indent="-514350">
              <a:lnSpc>
                <a:spcPct val="90000"/>
              </a:lnSpc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Key Advantages of </a:t>
            </a:r>
            <a:r>
              <a:rPr lang="en-US" sz="3200" dirty="0" smtClean="0"/>
              <a:t>ASTM F963 Process</a:t>
            </a:r>
            <a:endParaRPr lang="en-US" sz="32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002060"/>
                </a:solidFill>
              </a:rPr>
              <a:t>ASTM consensus standards development process assures that a multiplicity of viewpoints are considered - industry, consumer advocates, </a:t>
            </a:r>
            <a:r>
              <a:rPr lang="en-US" sz="2000" dirty="0" smtClean="0">
                <a:solidFill>
                  <a:srgbClr val="002060"/>
                </a:solidFill>
              </a:rPr>
              <a:t>medical and child development professionals, public, </a:t>
            </a:r>
            <a:r>
              <a:rPr lang="en-US" sz="2000" dirty="0" smtClean="0">
                <a:solidFill>
                  <a:srgbClr val="002060"/>
                </a:solidFill>
              </a:rPr>
              <a:t>government</a:t>
            </a:r>
          </a:p>
          <a:p>
            <a:pPr eaLnBrk="1" hangingPunct="1"/>
            <a:r>
              <a:rPr lang="en-US" sz="2000" dirty="0" smtClean="0">
                <a:solidFill>
                  <a:srgbClr val="002060"/>
                </a:solidFill>
              </a:rPr>
              <a:t>Nimble process - Revisions </a:t>
            </a:r>
            <a:r>
              <a:rPr lang="en-US" sz="2000" dirty="0" smtClean="0">
                <a:solidFill>
                  <a:srgbClr val="002060"/>
                </a:solidFill>
              </a:rPr>
              <a:t>can be developed more quickly </a:t>
            </a:r>
            <a:r>
              <a:rPr lang="en-US" sz="2000" dirty="0" smtClean="0">
                <a:solidFill>
                  <a:srgbClr val="002060"/>
                </a:solidFill>
              </a:rPr>
              <a:t>than a regulatory agency can </a:t>
            </a:r>
            <a:r>
              <a:rPr lang="en-US" sz="2000" dirty="0" smtClean="0">
                <a:solidFill>
                  <a:srgbClr val="002060"/>
                </a:solidFill>
              </a:rPr>
              <a:t>under </a:t>
            </a:r>
            <a:r>
              <a:rPr lang="en-US" sz="2000" dirty="0" smtClean="0">
                <a:solidFill>
                  <a:srgbClr val="002060"/>
                </a:solidFill>
              </a:rPr>
              <a:t>Administrative Procedures Act </a:t>
            </a:r>
            <a:r>
              <a:rPr lang="en-US" sz="2000" dirty="0" smtClean="0">
                <a:solidFill>
                  <a:srgbClr val="002060"/>
                </a:solidFill>
              </a:rPr>
              <a:t>requirements – emerging </a:t>
            </a:r>
            <a:r>
              <a:rPr lang="en-US" sz="2000" dirty="0" smtClean="0">
                <a:solidFill>
                  <a:srgbClr val="002060"/>
                </a:solidFill>
              </a:rPr>
              <a:t>hazards and innovative products can </a:t>
            </a:r>
            <a:r>
              <a:rPr lang="en-US" sz="2000" dirty="0" smtClean="0">
                <a:solidFill>
                  <a:srgbClr val="002060"/>
                </a:solidFill>
              </a:rPr>
              <a:t>be addressed expeditiously </a:t>
            </a:r>
          </a:p>
          <a:p>
            <a:pPr eaLnBrk="1" hangingPunct="1"/>
            <a:r>
              <a:rPr lang="en-US" sz="2000" dirty="0" smtClean="0">
                <a:solidFill>
                  <a:srgbClr val="002060"/>
                </a:solidFill>
              </a:rPr>
              <a:t>CPSC has veto if Commission does not agree with changes</a:t>
            </a:r>
          </a:p>
          <a:p>
            <a:pPr eaLnBrk="1" hangingPunct="1"/>
            <a:r>
              <a:rPr lang="en-US" sz="2000" dirty="0" smtClean="0">
                <a:solidFill>
                  <a:srgbClr val="002060"/>
                </a:solidFill>
              </a:rPr>
              <a:t>Revised standard, once adopted, has force of federal law and is </a:t>
            </a:r>
            <a:r>
              <a:rPr lang="en-US" sz="2000" dirty="0" smtClean="0">
                <a:solidFill>
                  <a:srgbClr val="002060"/>
                </a:solidFill>
              </a:rPr>
              <a:t>enforceable by CPSC</a:t>
            </a:r>
            <a:endParaRPr lang="en-US" sz="2000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002060"/>
                </a:solidFill>
              </a:rPr>
              <a:t>Process combines </a:t>
            </a:r>
            <a:r>
              <a:rPr lang="en-US" sz="2000" dirty="0" smtClean="0">
                <a:solidFill>
                  <a:srgbClr val="002060"/>
                </a:solidFill>
              </a:rPr>
              <a:t>benefits </a:t>
            </a:r>
            <a:r>
              <a:rPr lang="en-US" sz="2000" dirty="0" smtClean="0">
                <a:solidFill>
                  <a:srgbClr val="002060"/>
                </a:solidFill>
              </a:rPr>
              <a:t>of a consensus standard with those of a mandatory regulation</a:t>
            </a:r>
          </a:p>
          <a:p>
            <a:pPr marL="514350" indent="-514350">
              <a:lnSpc>
                <a:spcPct val="90000"/>
              </a:lnSpc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FFFFFF"/>
      </a:accent1>
      <a:accent2>
        <a:srgbClr val="A50021"/>
      </a:accent2>
      <a:accent3>
        <a:srgbClr val="FFFFFF"/>
      </a:accent3>
      <a:accent4>
        <a:srgbClr val="000000"/>
      </a:accent4>
      <a:accent5>
        <a:srgbClr val="FFFFFF"/>
      </a:accent5>
      <a:accent6>
        <a:srgbClr val="95001D"/>
      </a:accent6>
      <a:hlink>
        <a:srgbClr val="A50021"/>
      </a:hlink>
      <a:folHlink>
        <a:srgbClr val="8000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99CC00"/>
          </a:buClr>
          <a:buSzTx/>
          <a:buFont typeface="Wingdings" pitchFamily="2" charset="2"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99CC00"/>
          </a:buClr>
          <a:buSzTx/>
          <a:buFont typeface="Wingdings" pitchFamily="2" charset="2"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FFFF"/>
        </a:accent1>
        <a:accent2>
          <a:srgbClr val="A5002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95001D"/>
        </a:accent6>
        <a:hlink>
          <a:srgbClr val="A50021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11382</TotalTime>
  <Words>775</Words>
  <Application>Microsoft Office PowerPoint</Application>
  <PresentationFormat>On-screen Show (4:3)</PresentationFormat>
  <Paragraphs>65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ASTM F963 – A Unique Government / Industry / Public Interest Partnership  Alan P. Kaufman Senior Vice-President, Technical Affairs Toy Industry Association</vt:lpstr>
      <vt:lpstr>A Snapshot of the U.S. Toy Industry</vt:lpstr>
      <vt:lpstr>Current TIA Membership Toy Brands, Manufacturers, Licensors, Inventors, Mfr Reps, Retailers, Labs Founded 1916 – 550+ Members – 85% of North American Toys</vt:lpstr>
      <vt:lpstr>A History of Leadership in Safety </vt:lpstr>
      <vt:lpstr>The Basics</vt:lpstr>
      <vt:lpstr>History of the Standard</vt:lpstr>
      <vt:lpstr>Overview of the Standard</vt:lpstr>
      <vt:lpstr>Mandatory Standard Revision Process</vt:lpstr>
      <vt:lpstr>Key Advantages of ASTM F963 Process</vt:lpstr>
    </vt:vector>
  </TitlesOfParts>
  <Company>Toy Industry Association,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Au</dc:creator>
  <cp:lastModifiedBy>Alan Kaufman</cp:lastModifiedBy>
  <cp:revision>1154</cp:revision>
  <cp:lastPrinted>2005-05-13T15:08:56Z</cp:lastPrinted>
  <dcterms:created xsi:type="dcterms:W3CDTF">2004-04-22T18:53:01Z</dcterms:created>
  <dcterms:modified xsi:type="dcterms:W3CDTF">2012-11-19T19:11:19Z</dcterms:modified>
</cp:coreProperties>
</file>